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ink/ink1.xml" ContentType="application/inkml+xml"/>
  <Override PartName="/ppt/notesSlides/notesSlide46.xml" ContentType="application/vnd.openxmlformats-officedocument.presentationml.notesSlide+xml"/>
  <Override PartName="/ppt/ink/ink2.xml" ContentType="application/inkml+xml"/>
  <Override PartName="/ppt/notesSlides/notesSlide47.xml" ContentType="application/vnd.openxmlformats-officedocument.presentationml.notesSlide+xml"/>
  <Override PartName="/ppt/ink/ink3.xml" ContentType="application/inkml+xml"/>
  <Override PartName="/ppt/notesSlides/notesSlide48.xml" ContentType="application/vnd.openxmlformats-officedocument.presentationml.notesSlide+xml"/>
  <Override PartName="/ppt/ink/ink4.xml" ContentType="application/inkml+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4"/>
  </p:notesMasterIdLst>
  <p:handoutMasterIdLst>
    <p:handoutMasterId r:id="rId85"/>
  </p:handoutMasterIdLst>
  <p:sldIdLst>
    <p:sldId id="364" r:id="rId2"/>
    <p:sldId id="387" r:id="rId3"/>
    <p:sldId id="471" r:id="rId4"/>
    <p:sldId id="265" r:id="rId5"/>
    <p:sldId id="348" r:id="rId6"/>
    <p:sldId id="366" r:id="rId7"/>
    <p:sldId id="368" r:id="rId8"/>
    <p:sldId id="668" r:id="rId9"/>
    <p:sldId id="470" r:id="rId10"/>
    <p:sldId id="349" r:id="rId11"/>
    <p:sldId id="639" r:id="rId12"/>
    <p:sldId id="641" r:id="rId13"/>
    <p:sldId id="642" r:id="rId14"/>
    <p:sldId id="644" r:id="rId15"/>
    <p:sldId id="672" r:id="rId16"/>
    <p:sldId id="623" r:id="rId17"/>
    <p:sldId id="673" r:id="rId18"/>
    <p:sldId id="423" r:id="rId19"/>
    <p:sldId id="425" r:id="rId20"/>
    <p:sldId id="432" r:id="rId21"/>
    <p:sldId id="437" r:id="rId22"/>
    <p:sldId id="433" r:id="rId23"/>
    <p:sldId id="434" r:id="rId24"/>
    <p:sldId id="435" r:id="rId25"/>
    <p:sldId id="436" r:id="rId26"/>
    <p:sldId id="426" r:id="rId27"/>
    <p:sldId id="429" r:id="rId28"/>
    <p:sldId id="469" r:id="rId29"/>
    <p:sldId id="660" r:id="rId30"/>
    <p:sldId id="674" r:id="rId31"/>
    <p:sldId id="515" r:id="rId32"/>
    <p:sldId id="508" r:id="rId33"/>
    <p:sldId id="675" r:id="rId34"/>
    <p:sldId id="516" r:id="rId35"/>
    <p:sldId id="525" r:id="rId36"/>
    <p:sldId id="670" r:id="rId37"/>
    <p:sldId id="671" r:id="rId38"/>
    <p:sldId id="510" r:id="rId39"/>
    <p:sldId id="524" r:id="rId40"/>
    <p:sldId id="526" r:id="rId41"/>
    <p:sldId id="518" r:id="rId42"/>
    <p:sldId id="520" r:id="rId43"/>
    <p:sldId id="521" r:id="rId44"/>
    <p:sldId id="472" r:id="rId45"/>
    <p:sldId id="592" r:id="rId46"/>
    <p:sldId id="594" r:id="rId47"/>
    <p:sldId id="595" r:id="rId48"/>
    <p:sldId id="407" r:id="rId49"/>
    <p:sldId id="659" r:id="rId50"/>
    <p:sldId id="655" r:id="rId51"/>
    <p:sldId id="656" r:id="rId52"/>
    <p:sldId id="657" r:id="rId53"/>
    <p:sldId id="658" r:id="rId54"/>
    <p:sldId id="664" r:id="rId55"/>
    <p:sldId id="643" r:id="rId56"/>
    <p:sldId id="401" r:id="rId57"/>
    <p:sldId id="626" r:id="rId58"/>
    <p:sldId id="649" r:id="rId59"/>
    <p:sldId id="628" r:id="rId60"/>
    <p:sldId id="650" r:id="rId61"/>
    <p:sldId id="631" r:id="rId62"/>
    <p:sldId id="652" r:id="rId63"/>
    <p:sldId id="632" r:id="rId64"/>
    <p:sldId id="653" r:id="rId65"/>
    <p:sldId id="654" r:id="rId66"/>
    <p:sldId id="637" r:id="rId67"/>
    <p:sldId id="638" r:id="rId68"/>
    <p:sldId id="625" r:id="rId69"/>
    <p:sldId id="646" r:id="rId70"/>
    <p:sldId id="621" r:id="rId71"/>
    <p:sldId id="645" r:id="rId72"/>
    <p:sldId id="663" r:id="rId73"/>
    <p:sldId id="662" r:id="rId74"/>
    <p:sldId id="477" r:id="rId75"/>
    <p:sldId id="648" r:id="rId76"/>
    <p:sldId id="661" r:id="rId77"/>
    <p:sldId id="669" r:id="rId78"/>
    <p:sldId id="622" r:id="rId79"/>
    <p:sldId id="427" r:id="rId80"/>
    <p:sldId id="389" r:id="rId81"/>
    <p:sldId id="324" r:id="rId82"/>
    <p:sldId id="647" r:id="rId83"/>
  </p:sldIdLst>
  <p:sldSz cx="12192000" cy="6858000"/>
  <p:notesSz cx="6858000" cy="9144000"/>
  <p:custDataLst>
    <p:tags r:id="rId8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32" userDrawn="1">
          <p15:clr>
            <a:srgbClr val="A4A3A4"/>
          </p15:clr>
        </p15:guide>
        <p15:guide id="2" pos="71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 id="2" name="450A 蘇柏丞" initials="4蘇" lastIdx="10" clrIdx="1">
    <p:extLst>
      <p:ext uri="{19B8F6BF-5375-455C-9EA6-DF929625EA0E}">
        <p15:presenceInfo xmlns:p15="http://schemas.microsoft.com/office/powerpoint/2012/main" userId="ba66420f1401a7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FFFFCC"/>
    <a:srgbClr val="FFCCCC"/>
    <a:srgbClr val="00FFFF"/>
    <a:srgbClr val="FFFFFF"/>
    <a:srgbClr val="F6F7F9"/>
    <a:srgbClr val="9966FF"/>
    <a:srgbClr val="66CCFF"/>
    <a:srgbClr val="FF99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9026" autoAdjust="0"/>
  </p:normalViewPr>
  <p:slideViewPr>
    <p:cSldViewPr snapToGrid="0">
      <p:cViewPr>
        <p:scale>
          <a:sx n="50" d="100"/>
          <a:sy n="50" d="100"/>
        </p:scale>
        <p:origin x="1320" y="365"/>
      </p:cViewPr>
      <p:guideLst>
        <p:guide orient="horz" pos="2432"/>
        <p:guide pos="7197"/>
      </p:guideLst>
    </p:cSldViewPr>
  </p:slideViewPr>
  <p:outlineViewPr>
    <p:cViewPr>
      <p:scale>
        <a:sx n="33" d="100"/>
        <a:sy n="33" d="100"/>
      </p:scale>
      <p:origin x="0" y="-13104"/>
    </p:cViewPr>
  </p:outlineViewPr>
  <p:notesTextViewPr>
    <p:cViewPr>
      <p:scale>
        <a:sx n="125" d="100"/>
        <a:sy n="125" d="100"/>
      </p:scale>
      <p:origin x="0" y="0"/>
    </p:cViewPr>
  </p:notesTextViewPr>
  <p:sorterViewPr>
    <p:cViewPr>
      <p:scale>
        <a:sx n="125" d="100"/>
        <a:sy n="125"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notesMaster" Target="notesMasters/notesMaster1.xml"/><Relationship Id="rId89"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image" Target="../media/image3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81B38EE-F38E-8BFA-F9E1-3FAEB61E2C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2C703AFD-16F2-011C-8E7C-893290BF9E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E448E5-416C-419C-9311-0F4E0B505436}" type="datetimeFigureOut">
              <a:rPr lang="zh-TW" altLang="en-US" smtClean="0"/>
              <a:t>2025/7/15</a:t>
            </a:fld>
            <a:endParaRPr lang="zh-TW" altLang="en-US"/>
          </a:p>
        </p:txBody>
      </p:sp>
      <p:sp>
        <p:nvSpPr>
          <p:cNvPr id="4" name="頁尾版面配置區 3">
            <a:extLst>
              <a:ext uri="{FF2B5EF4-FFF2-40B4-BE49-F238E27FC236}">
                <a16:creationId xmlns:a16="http://schemas.microsoft.com/office/drawing/2014/main" id="{4BCBC884-7421-4A3C-C30D-99781C46A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55FFA31F-CC09-65A2-9925-233E3C409B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D32E0D-DFAB-4D59-B50E-2249FB25528F}" type="slidenum">
              <a:rPr lang="zh-TW" altLang="en-US" smtClean="0"/>
              <a:t>‹#›</a:t>
            </a:fld>
            <a:endParaRPr lang="zh-TW" altLang="en-US"/>
          </a:p>
        </p:txBody>
      </p:sp>
    </p:spTree>
    <p:extLst>
      <p:ext uri="{BB962C8B-B14F-4D97-AF65-F5344CB8AC3E}">
        <p14:creationId xmlns:p14="http://schemas.microsoft.com/office/powerpoint/2010/main" val="35741049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5:22:02.264"/>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2.png>
</file>

<file path=ppt/media/image13.png>
</file>

<file path=ppt/media/image1300.png>
</file>

<file path=ppt/media/image14.png>
</file>

<file path=ppt/media/image15.png>
</file>

<file path=ppt/media/image16.png>
</file>

<file path=ppt/media/image1600.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60.png>
</file>

<file path=ppt/media/image47.png>
</file>

<file path=ppt/media/image48.jpeg>
</file>

<file path=ppt/media/image49.png>
</file>

<file path=ppt/media/image490.png>
</file>

<file path=ppt/media/image5.png>
</file>

<file path=ppt/media/image50.png>
</file>

<file path=ppt/media/image51.jpe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jpeg>
</file>

<file path=ppt/media/image62.png>
</file>

<file path=ppt/media/image63.png>
</file>

<file path=ppt/media/image64.png>
</file>

<file path=ppt/media/image65.png>
</file>

<file path=ppt/media/image66.png>
</file>

<file path=ppt/media/image67.png>
</file>

<file path=ppt/media/image68.png>
</file>

<file path=ppt/media/image69.jpe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jp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2025/7/15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各位口委同學大家好，這是我的論文題目，設計與實現與</a:t>
            </a:r>
            <a:r>
              <a:rPr lang="en-US" altLang="zh-TW" dirty="0"/>
              <a:t>AXI4</a:t>
            </a:r>
            <a:r>
              <a:rPr lang="zh-TW" altLang="en-US" dirty="0"/>
              <a:t>介面相容的後量子密碼學</a:t>
            </a:r>
            <a:r>
              <a:rPr lang="en-US" altLang="zh-TW" dirty="0"/>
              <a:t>MLDSA</a:t>
            </a:r>
            <a:r>
              <a:rPr lang="zh-TW" altLang="en-US" dirty="0"/>
              <a:t>的知硬體加速器</a:t>
            </a:r>
            <a:r>
              <a:rPr lang="en-US" altLang="zh-TW" dirty="0"/>
              <a:t>IP</a:t>
            </a:r>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會將隨機種子</a:t>
            </a:r>
            <a:r>
              <a:rPr lang="en-US" altLang="zh-TW" dirty="0"/>
              <a:t>zeta</a:t>
            </a:r>
            <a:r>
              <a:rPr lang="zh-TW" altLang="en-US" dirty="0"/>
              <a:t>，並丟入</a:t>
            </a:r>
            <a:r>
              <a:rPr lang="en-US" altLang="zh-TW" dirty="0"/>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err="1"/>
              <a:t>SelfTargetMSIS</a:t>
            </a:r>
            <a:r>
              <a:rPr lang="zh-TW" altLang="en-US" dirty="0"/>
              <a:t>的方式去計算出簽章，那我們會使用</a:t>
            </a:r>
            <a:r>
              <a:rPr lang="en-US" altLang="zh-TW" dirty="0"/>
              <a:t>Fiat-Shamir With Aborts</a:t>
            </a:r>
            <a:r>
              <a:rPr lang="zh-TW" altLang="en-US" dirty="0"/>
              <a:t>拒絕採樣的方式去檢查設計出來的簽章的安全度是否符合規定，不符合的話就從頭重新產生一個簽章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br>
              <a:rPr lang="en-US" altLang="zh-TW" dirty="0"/>
            </a:b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F8A37-D71A-1E1B-766A-3AD3CDCC3FB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A18B39B-6973-F650-1B76-674F323FC40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0BFE122-3E4E-0A71-D7D6-00794F86CD0F}"/>
              </a:ext>
            </a:extLst>
          </p:cNvPr>
          <p:cNvSpPr>
            <a:spLocks noGrp="1"/>
          </p:cNvSpPr>
          <p:nvPr>
            <p:ph type="body" idx="1"/>
          </p:nvPr>
        </p:nvSpPr>
        <p:spPr/>
        <p:txBody>
          <a:bodyPr/>
          <a:lstStyle/>
          <a:p>
            <a:r>
              <a:rPr lang="zh-TW" altLang="en-US" dirty="0"/>
              <a:t>這裡詳細說明</a:t>
            </a:r>
            <a:r>
              <a:rPr lang="en-US" altLang="zh-TW" dirty="0"/>
              <a:t>MLDSA</a:t>
            </a:r>
            <a:r>
              <a:rPr lang="zh-TW" altLang="en-US" dirty="0"/>
              <a:t>當中金要產生的演算法</a:t>
            </a:r>
            <a:r>
              <a:rPr lang="en-US" altLang="zh-TW" dirty="0"/>
              <a:t>:</a:t>
            </a:r>
          </a:p>
          <a:p>
            <a:endParaRPr lang="en-US" altLang="zh-TW" dirty="0"/>
          </a:p>
          <a:p>
            <a:r>
              <a:rPr lang="zh-TW" altLang="en-US" dirty="0"/>
              <a:t>首先透過雖機種子</a:t>
            </a:r>
            <a:r>
              <a:rPr lang="en-US" altLang="zh-TW" dirty="0"/>
              <a:t>zeta</a:t>
            </a:r>
            <a:r>
              <a:rPr lang="zh-TW" altLang="en-US" dirty="0"/>
              <a:t>經過</a:t>
            </a:r>
            <a:r>
              <a:rPr lang="en-US" altLang="zh-TW" dirty="0"/>
              <a:t>Hash</a:t>
            </a:r>
            <a:r>
              <a:rPr lang="zh-TW" altLang="en-US" dirty="0"/>
              <a:t>後產生公鑰種子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以及私鑰種子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 </a:t>
            </a:r>
            <a:r>
              <a:rPr lang="en-US" altLang="zh-TW" sz="1200" b="0" i="0" kern="1200" dirty="0">
                <a:solidFill>
                  <a:schemeClr val="tx1"/>
                </a:solidFill>
                <a:effectLst/>
                <a:latin typeface="+mn-lt"/>
                <a:ea typeface="+mn-ea"/>
                <a:cs typeface="+mn-cs"/>
              </a:rPr>
              <a:t>prime</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Kata</a:t>
            </a:r>
          </a:p>
          <a:p>
            <a:endParaRPr lang="en-US" altLang="zh-CN"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第二步透過公鑰種子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去產生公鑰矩陣</a:t>
            </a:r>
            <a:r>
              <a:rPr lang="en-US" altLang="zh-TW" sz="1200" b="0" i="0" kern="1200" dirty="0">
                <a:solidFill>
                  <a:schemeClr val="tx1"/>
                </a:solidFill>
                <a:effectLst/>
                <a:latin typeface="+mn-lt"/>
                <a:ea typeface="+mn-ea"/>
                <a:cs typeface="+mn-cs"/>
              </a:rPr>
              <a:t>A</a:t>
            </a:r>
          </a:p>
          <a:p>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第三步是透過私鑰種子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 </a:t>
            </a:r>
            <a:r>
              <a:rPr lang="en-US" altLang="zh-TW" sz="1200" b="0" i="0" kern="1200" dirty="0">
                <a:solidFill>
                  <a:schemeClr val="tx1"/>
                </a:solidFill>
                <a:effectLst/>
                <a:latin typeface="+mn-lt"/>
                <a:ea typeface="+mn-ea"/>
                <a:cs typeface="+mn-cs"/>
              </a:rPr>
              <a:t>prime</a:t>
            </a:r>
            <a:r>
              <a:rPr lang="zh-TW" altLang="en-US" sz="1200" b="0" i="0" kern="1200" dirty="0">
                <a:solidFill>
                  <a:schemeClr val="tx1"/>
                </a:solidFill>
                <a:effectLst/>
                <a:latin typeface="+mn-lt"/>
                <a:ea typeface="+mn-ea"/>
                <a:cs typeface="+mn-cs"/>
              </a:rPr>
              <a:t>去產生私密向量</a:t>
            </a:r>
            <a:r>
              <a:rPr lang="en-US" altLang="zh-TW" sz="1200" b="0" i="0" kern="1200" dirty="0">
                <a:solidFill>
                  <a:schemeClr val="tx1"/>
                </a:solidFill>
                <a:effectLst/>
                <a:latin typeface="+mn-lt"/>
                <a:ea typeface="+mn-ea"/>
                <a:cs typeface="+mn-cs"/>
              </a:rPr>
              <a:t>s1</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s2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第四步是進行計算</a:t>
            </a:r>
            <a:r>
              <a:rPr lang="en-US" altLang="zh-TW" sz="1200" b="0" i="0" kern="1200" dirty="0">
                <a:solidFill>
                  <a:schemeClr val="tx1"/>
                </a:solidFill>
                <a:effectLst/>
                <a:latin typeface="+mn-lt"/>
                <a:ea typeface="+mn-ea"/>
                <a:cs typeface="+mn-cs"/>
              </a:rPr>
              <a:t>t = A</a:t>
            </a:r>
            <a:r>
              <a:rPr lang="zh-TW" altLang="en-US" sz="1200" b="0" i="0" kern="1200" dirty="0">
                <a:solidFill>
                  <a:schemeClr val="tx1"/>
                </a:solidFill>
                <a:effectLst/>
                <a:latin typeface="+mn-lt"/>
                <a:ea typeface="+mn-ea"/>
                <a:cs typeface="+mn-cs"/>
              </a:rPr>
              <a:t>。</a:t>
            </a:r>
            <a:r>
              <a:rPr lang="en-US" altLang="zh-TW" sz="1200" b="0" i="0" kern="1200" dirty="0">
                <a:solidFill>
                  <a:schemeClr val="tx1"/>
                </a:solidFill>
                <a:effectLst/>
                <a:latin typeface="+mn-lt"/>
                <a:ea typeface="+mn-ea"/>
                <a:cs typeface="+mn-cs"/>
              </a:rPr>
              <a:t>s1+s2</a:t>
            </a:r>
            <a:r>
              <a:rPr lang="zh-TW" altLang="en-US" sz="1200" b="0" i="0" kern="1200" dirty="0">
                <a:solidFill>
                  <a:schemeClr val="tx1"/>
                </a:solidFill>
                <a:effectLst/>
                <a:latin typeface="+mn-lt"/>
                <a:ea typeface="+mn-ea"/>
                <a:cs typeface="+mn-cs"/>
              </a:rPr>
              <a:t>，然後將</a:t>
            </a:r>
            <a:r>
              <a:rPr lang="en-US" altLang="zh-TW" sz="1200" b="0" i="0" kern="1200" dirty="0">
                <a:solidFill>
                  <a:schemeClr val="tx1"/>
                </a:solidFill>
                <a:effectLst/>
                <a:latin typeface="+mn-lt"/>
                <a:ea typeface="+mn-ea"/>
                <a:cs typeface="+mn-cs"/>
              </a:rPr>
              <a:t>t</a:t>
            </a:r>
            <a:r>
              <a:rPr lang="zh-TW" altLang="en-US" sz="1200" b="0" i="0" kern="1200" dirty="0">
                <a:solidFill>
                  <a:schemeClr val="tx1"/>
                </a:solidFill>
                <a:effectLst/>
                <a:latin typeface="+mn-lt"/>
                <a:ea typeface="+mn-ea"/>
                <a:cs typeface="+mn-cs"/>
              </a:rPr>
              <a:t>分為高位元部分</a:t>
            </a:r>
            <a:r>
              <a:rPr lang="en-US" altLang="zh-TW" sz="1200" b="0" i="0" kern="1200" dirty="0">
                <a:solidFill>
                  <a:schemeClr val="tx1"/>
                </a:solidFill>
                <a:effectLst/>
                <a:latin typeface="+mn-lt"/>
                <a:ea typeface="+mn-ea"/>
                <a:cs typeface="+mn-cs"/>
              </a:rPr>
              <a:t>t1</a:t>
            </a:r>
            <a:r>
              <a:rPr lang="zh-TW" altLang="en-US" sz="1200" b="0" i="0" kern="1200" dirty="0">
                <a:solidFill>
                  <a:schemeClr val="tx1"/>
                </a:solidFill>
                <a:effectLst/>
                <a:latin typeface="+mn-lt"/>
                <a:ea typeface="+mn-ea"/>
                <a:cs typeface="+mn-cs"/>
              </a:rPr>
              <a:t>與低位元部分</a:t>
            </a:r>
            <a:r>
              <a:rPr lang="en-US" altLang="zh-TW" sz="1200" b="0" i="0" kern="1200" dirty="0">
                <a:solidFill>
                  <a:schemeClr val="tx1"/>
                </a:solidFill>
                <a:effectLst/>
                <a:latin typeface="+mn-lt"/>
                <a:ea typeface="+mn-ea"/>
                <a:cs typeface="+mn-cs"/>
              </a:rPr>
              <a:t>t0</a:t>
            </a:r>
            <a:r>
              <a:rPr lang="zh-TW" altLang="en-US" sz="1200" b="0" i="0" kern="1200" dirty="0">
                <a:solidFill>
                  <a:schemeClr val="tx1"/>
                </a:solidFill>
                <a:effectLst/>
                <a:latin typeface="+mn-lt"/>
                <a:ea typeface="+mn-ea"/>
                <a:cs typeface="+mn-cs"/>
              </a:rPr>
              <a:t>。</a:t>
            </a: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第五步將公鑰種子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t1</a:t>
            </a:r>
            <a:r>
              <a:rPr lang="zh-TW" altLang="en-US" sz="1200" b="0" i="0" kern="1200" dirty="0">
                <a:solidFill>
                  <a:schemeClr val="tx1"/>
                </a:solidFill>
                <a:effectLst/>
                <a:latin typeface="+mn-lt"/>
                <a:ea typeface="+mn-ea"/>
                <a:cs typeface="+mn-cs"/>
              </a:rPr>
              <a:t>串接產生公鑰摘要</a:t>
            </a:r>
            <a:r>
              <a:rPr lang="en-US" altLang="zh-TW" sz="1200" b="0" i="0" kern="1200" dirty="0">
                <a:solidFill>
                  <a:schemeClr val="tx1"/>
                </a:solidFill>
                <a:effectLst/>
                <a:latin typeface="+mn-lt"/>
                <a:ea typeface="+mn-ea"/>
                <a:cs typeface="+mn-cs"/>
              </a:rPr>
              <a:t>tr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a:solidFill>
                  <a:schemeClr val="tx1"/>
                </a:solidFill>
                <a:effectLst/>
                <a:latin typeface="+mn-lt"/>
                <a:ea typeface="+mn-ea"/>
                <a:cs typeface="+mn-cs"/>
              </a:rPr>
              <a:t>最後則是將資料串接處理輸出公鑰與私鑰，公鑰部分是公鑰種子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t1</a:t>
            </a:r>
            <a:r>
              <a:rPr lang="zh-TW" altLang="en-US" sz="1200" b="0" i="0" kern="1200" dirty="0">
                <a:solidFill>
                  <a:schemeClr val="tx1"/>
                </a:solidFill>
                <a:effectLst/>
                <a:latin typeface="+mn-lt"/>
                <a:ea typeface="+mn-ea"/>
                <a:cs typeface="+mn-cs"/>
              </a:rPr>
              <a:t>串接，私鑰部分是公鑰種子</a:t>
            </a:r>
            <a:r>
              <a:rPr lang="en-US" altLang="zh-TW" sz="1200" b="0" i="0" kern="1200" dirty="0">
                <a:solidFill>
                  <a:schemeClr val="tx1"/>
                </a:solidFill>
                <a:effectLst/>
                <a:latin typeface="+mn-lt"/>
                <a:ea typeface="+mn-ea"/>
                <a:cs typeface="+mn-cs"/>
              </a:rPr>
              <a:t>Rho</a:t>
            </a:r>
            <a:r>
              <a:rPr lang="zh-TW" altLang="en-US" sz="1200" b="0" i="0" kern="1200" dirty="0">
                <a:solidFill>
                  <a:schemeClr val="tx1"/>
                </a:solidFill>
                <a:effectLst/>
                <a:latin typeface="+mn-lt"/>
                <a:ea typeface="+mn-ea"/>
                <a:cs typeface="+mn-cs"/>
              </a:rPr>
              <a:t>、私鑰種子</a:t>
            </a:r>
            <a:r>
              <a:rPr lang="en-US" altLang="zh-TW" sz="1200" b="0" i="0" kern="1200" dirty="0">
                <a:solidFill>
                  <a:schemeClr val="tx1"/>
                </a:solidFill>
                <a:effectLst/>
                <a:latin typeface="+mn-lt"/>
                <a:ea typeface="+mn-ea"/>
                <a:cs typeface="+mn-cs"/>
              </a:rPr>
              <a:t>Kata</a:t>
            </a:r>
            <a:r>
              <a:rPr lang="zh-TW" altLang="en-US" sz="1200" b="0" i="0" kern="1200" dirty="0">
                <a:solidFill>
                  <a:schemeClr val="tx1"/>
                </a:solidFill>
                <a:effectLst/>
                <a:latin typeface="+mn-lt"/>
                <a:ea typeface="+mn-ea"/>
                <a:cs typeface="+mn-cs"/>
              </a:rPr>
              <a:t>、公鑰摘要</a:t>
            </a:r>
            <a:r>
              <a:rPr lang="en-US" altLang="zh-TW" sz="1200" b="0" i="0" kern="1200" dirty="0">
                <a:solidFill>
                  <a:schemeClr val="tx1"/>
                </a:solidFill>
                <a:effectLst/>
                <a:latin typeface="+mn-lt"/>
                <a:ea typeface="+mn-ea"/>
                <a:cs typeface="+mn-cs"/>
              </a:rPr>
              <a:t>tr</a:t>
            </a:r>
            <a:r>
              <a:rPr lang="zh-TW" altLang="en-US" sz="1200" b="0" i="0" kern="1200" dirty="0">
                <a:solidFill>
                  <a:schemeClr val="tx1"/>
                </a:solidFill>
                <a:effectLst/>
                <a:latin typeface="+mn-lt"/>
                <a:ea typeface="+mn-ea"/>
                <a:cs typeface="+mn-cs"/>
              </a:rPr>
              <a:t>、私密向量</a:t>
            </a:r>
            <a:r>
              <a:rPr lang="en-US" altLang="zh-TW" sz="1200" b="0" i="0" kern="1200" dirty="0">
                <a:solidFill>
                  <a:schemeClr val="tx1"/>
                </a:solidFill>
                <a:effectLst/>
                <a:latin typeface="+mn-lt"/>
                <a:ea typeface="+mn-ea"/>
                <a:cs typeface="+mn-cs"/>
              </a:rPr>
              <a:t>s1</a:t>
            </a:r>
            <a:r>
              <a:rPr lang="zh-TW" altLang="en-US" sz="1200" b="0" i="0" kern="1200" dirty="0">
                <a:solidFill>
                  <a:schemeClr val="tx1"/>
                </a:solidFill>
                <a:effectLst/>
                <a:latin typeface="+mn-lt"/>
                <a:ea typeface="+mn-ea"/>
                <a:cs typeface="+mn-cs"/>
              </a:rPr>
              <a:t>、</a:t>
            </a:r>
            <a:r>
              <a:rPr lang="en-US" altLang="zh-TW" sz="1200" b="0" i="0" kern="1200" dirty="0">
                <a:solidFill>
                  <a:schemeClr val="tx1"/>
                </a:solidFill>
                <a:effectLst/>
                <a:latin typeface="+mn-lt"/>
                <a:ea typeface="+mn-ea"/>
                <a:cs typeface="+mn-cs"/>
              </a:rPr>
              <a:t>s2</a:t>
            </a:r>
            <a:r>
              <a:rPr lang="zh-TW" altLang="en-US" sz="1200" b="0" i="0" kern="1200" dirty="0">
                <a:solidFill>
                  <a:schemeClr val="tx1"/>
                </a:solidFill>
                <a:effectLst/>
                <a:latin typeface="+mn-lt"/>
                <a:ea typeface="+mn-ea"/>
                <a:cs typeface="+mn-cs"/>
              </a:rPr>
              <a:t>與</a:t>
            </a:r>
            <a:r>
              <a:rPr lang="en-US" altLang="zh-TW" sz="1200" b="0" i="0" kern="1200" dirty="0">
                <a:solidFill>
                  <a:schemeClr val="tx1"/>
                </a:solidFill>
                <a:effectLst/>
                <a:latin typeface="+mn-lt"/>
                <a:ea typeface="+mn-ea"/>
                <a:cs typeface="+mn-cs"/>
              </a:rPr>
              <a:t>t</a:t>
            </a:r>
            <a:r>
              <a:rPr lang="zh-TW" altLang="en-US" sz="1200" b="0" i="0" kern="1200" dirty="0">
                <a:solidFill>
                  <a:schemeClr val="tx1"/>
                </a:solidFill>
                <a:effectLst/>
                <a:latin typeface="+mn-lt"/>
                <a:ea typeface="+mn-ea"/>
                <a:cs typeface="+mn-cs"/>
              </a:rPr>
              <a:t>的低位元部分</a:t>
            </a:r>
            <a:r>
              <a:rPr lang="en-US" altLang="zh-TW" sz="1200" b="0" i="0" kern="1200" dirty="0">
                <a:solidFill>
                  <a:schemeClr val="tx1"/>
                </a:solidFill>
                <a:effectLst/>
                <a:latin typeface="+mn-lt"/>
                <a:ea typeface="+mn-ea"/>
                <a:cs typeface="+mn-cs"/>
              </a:rPr>
              <a:t>t0</a:t>
            </a:r>
          </a:p>
          <a:p>
            <a:endParaRPr lang="en-US" altLang="zh-CN" sz="1200" b="0" i="0" kern="1200" dirty="0">
              <a:solidFill>
                <a:schemeClr val="tx1"/>
              </a:solidFill>
              <a:effectLst/>
              <a:latin typeface="+mn-lt"/>
              <a:ea typeface="+mn-ea"/>
              <a:cs typeface="+mn-cs"/>
            </a:endParaRPr>
          </a:p>
        </p:txBody>
      </p:sp>
      <p:sp>
        <p:nvSpPr>
          <p:cNvPr id="4" name="灯片编号占位符 3">
            <a:extLst>
              <a:ext uri="{FF2B5EF4-FFF2-40B4-BE49-F238E27FC236}">
                <a16:creationId xmlns:a16="http://schemas.microsoft.com/office/drawing/2014/main" id="{49A9DD8B-AA13-F7CE-54C2-3D7F8F112E5F}"/>
              </a:ext>
            </a:extLst>
          </p:cNvPr>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33026041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C351F-626D-4EED-8979-7C86ED92B5C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6BCC8DE-0DD9-60C2-2718-EE48DF3470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8129380-107B-CAB1-CFC3-D3CB836C4FF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這裡詳細說明</a:t>
            </a:r>
            <a:r>
              <a:rPr lang="en-US" altLang="zh-TW" dirty="0"/>
              <a:t>MLDSA</a:t>
            </a:r>
            <a:r>
              <a:rPr lang="zh-TW" altLang="en-US" dirty="0"/>
              <a:t>當中簽章產生的演算法</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首先從私鑰</a:t>
            </a:r>
            <a:r>
              <a:rPr lang="en-US" altLang="zh-TW" dirty="0" err="1"/>
              <a:t>sk</a:t>
            </a:r>
            <a:r>
              <a:rPr lang="zh-TW" altLang="en-US" dirty="0"/>
              <a:t>中獲得</a:t>
            </a:r>
            <a:r>
              <a:rPr lang="en-US" altLang="zh-TW" dirty="0"/>
              <a:t>Rho</a:t>
            </a:r>
            <a:r>
              <a:rPr lang="zh-TW" altLang="en-US" dirty="0"/>
              <a:t>、</a:t>
            </a:r>
            <a:r>
              <a:rPr lang="en-US" altLang="zh-TW" dirty="0"/>
              <a:t>Kata</a:t>
            </a:r>
            <a:r>
              <a:rPr lang="zh-TW" altLang="en-US" dirty="0"/>
              <a:t>等資料，並且透過公鑰種子</a:t>
            </a:r>
            <a:r>
              <a:rPr lang="en-US" altLang="zh-TW" dirty="0"/>
              <a:t>Rho</a:t>
            </a:r>
            <a:r>
              <a:rPr lang="zh-TW" altLang="en-US" dirty="0"/>
              <a:t>產生矩陣</a:t>
            </a:r>
            <a:r>
              <a:rPr lang="en-US" altLang="zh-TW" dirty="0"/>
              <a:t>A</a:t>
            </a:r>
          </a:p>
          <a:p>
            <a:endParaRPr lang="en-US" altLang="zh-CN" dirty="0"/>
          </a:p>
          <a:p>
            <a:r>
              <a:rPr lang="zh-TW" altLang="en-US" dirty="0"/>
              <a:t>第二步是將公鑰摘要</a:t>
            </a:r>
            <a:r>
              <a:rPr lang="en-US" altLang="zh-TW" dirty="0"/>
              <a:t>tr</a:t>
            </a:r>
            <a:r>
              <a:rPr lang="zh-TW" altLang="en-US" dirty="0"/>
              <a:t>與訊息</a:t>
            </a:r>
            <a:r>
              <a:rPr lang="en-US" altLang="zh-TW" dirty="0"/>
              <a:t>M prime</a:t>
            </a:r>
            <a:r>
              <a:rPr lang="zh-TW" altLang="en-US" dirty="0"/>
              <a:t>串接後進行</a:t>
            </a:r>
            <a:r>
              <a:rPr lang="en-US" altLang="zh-TW" dirty="0"/>
              <a:t>hash</a:t>
            </a:r>
            <a:r>
              <a:rPr lang="zh-TW" altLang="en-US" dirty="0"/>
              <a:t>處理得到訊息摘要</a:t>
            </a:r>
            <a:r>
              <a:rPr lang="en-US" altLang="zh-TW" dirty="0"/>
              <a:t>mu</a:t>
            </a:r>
            <a:r>
              <a:rPr lang="zh-TW" altLang="en-US" dirty="0"/>
              <a:t>，接著用其去產生隨機種子</a:t>
            </a:r>
            <a:r>
              <a:rPr lang="en-US" altLang="zh-TW" dirty="0"/>
              <a:t>Rho prime </a:t>
            </a:r>
            <a:r>
              <a:rPr lang="en-US" altLang="zh-TW" dirty="0" err="1"/>
              <a:t>prime</a:t>
            </a:r>
            <a:endParaRPr lang="en-US" altLang="zh-TW" dirty="0"/>
          </a:p>
          <a:p>
            <a:endParaRPr lang="en-US" altLang="zh-CN" dirty="0"/>
          </a:p>
          <a:p>
            <a:r>
              <a:rPr lang="zh-TW" altLang="en-US" dirty="0"/>
              <a:t>第三步是透過</a:t>
            </a:r>
            <a:r>
              <a:rPr lang="en-US" altLang="zh-TW" dirty="0"/>
              <a:t>Rho prime </a:t>
            </a:r>
            <a:r>
              <a:rPr lang="en-US" altLang="zh-TW" dirty="0" err="1"/>
              <a:t>prime</a:t>
            </a:r>
            <a:r>
              <a:rPr lang="zh-TW" altLang="en-US" dirty="0"/>
              <a:t>產生隨機向量</a:t>
            </a:r>
            <a:r>
              <a:rPr lang="en-US" altLang="zh-TW" dirty="0"/>
              <a:t>y</a:t>
            </a:r>
            <a:r>
              <a:rPr lang="zh-TW" altLang="en-US" dirty="0"/>
              <a:t>，接著計算</a:t>
            </a:r>
            <a:r>
              <a:rPr lang="en-US" altLang="zh-TW" dirty="0"/>
              <a:t>A</a:t>
            </a:r>
            <a:r>
              <a:rPr lang="zh-TW" altLang="en-US" dirty="0"/>
              <a:t>乘</a:t>
            </a:r>
            <a:r>
              <a:rPr lang="en-US" altLang="zh-TW" dirty="0"/>
              <a:t>y</a:t>
            </a:r>
            <a:r>
              <a:rPr lang="zh-TW" altLang="en-US" dirty="0"/>
              <a:t>得到承諾值</a:t>
            </a:r>
            <a:r>
              <a:rPr lang="en-US" altLang="zh-TW" dirty="0"/>
              <a:t>w</a:t>
            </a:r>
            <a:r>
              <a:rPr lang="zh-TW" altLang="en-US" dirty="0"/>
              <a:t>並取出其高位元部分</a:t>
            </a:r>
            <a:r>
              <a:rPr lang="en-US" altLang="zh-TW" dirty="0"/>
              <a:t>w1</a:t>
            </a:r>
          </a:p>
          <a:p>
            <a:endParaRPr lang="en-US" altLang="zh-CN" dirty="0"/>
          </a:p>
          <a:p>
            <a:r>
              <a:rPr lang="zh-TW" altLang="en-US" dirty="0"/>
              <a:t>第四步將訊息摘要</a:t>
            </a:r>
            <a:r>
              <a:rPr lang="en-US" altLang="zh-TW" dirty="0"/>
              <a:t>mu</a:t>
            </a:r>
            <a:r>
              <a:rPr lang="zh-TW" altLang="en-US" dirty="0"/>
              <a:t>與</a:t>
            </a:r>
            <a:r>
              <a:rPr lang="en-US" altLang="zh-TW" dirty="0"/>
              <a:t>w1</a:t>
            </a:r>
            <a:r>
              <a:rPr lang="zh-TW" altLang="en-US" dirty="0"/>
              <a:t>串接後進行</a:t>
            </a:r>
            <a:r>
              <a:rPr lang="en-US" altLang="zh-TW" dirty="0"/>
              <a:t>hash</a:t>
            </a:r>
            <a:r>
              <a:rPr lang="zh-TW" altLang="en-US" dirty="0"/>
              <a:t>處離得到</a:t>
            </a:r>
            <a:r>
              <a:rPr lang="en-US" altLang="zh-TW" dirty="0"/>
              <a:t>c tilde</a:t>
            </a:r>
            <a:r>
              <a:rPr lang="zh-TW" altLang="en-US" dirty="0"/>
              <a:t>，再用其透過</a:t>
            </a:r>
            <a:r>
              <a:rPr lang="en-US" altLang="zh-TW" dirty="0" err="1"/>
              <a:t>SampleInBall</a:t>
            </a:r>
            <a:r>
              <a:rPr lang="zh-TW" altLang="en-US" dirty="0"/>
              <a:t>函數去採樣獲得挑戰值</a:t>
            </a:r>
            <a:r>
              <a:rPr lang="en-US" altLang="zh-TW" dirty="0"/>
              <a:t>c</a:t>
            </a:r>
          </a:p>
          <a:p>
            <a:endParaRPr lang="en-US" altLang="zh-CN" dirty="0"/>
          </a:p>
          <a:p>
            <a:r>
              <a:rPr lang="zh-TW" altLang="en-US" dirty="0"/>
              <a:t>第五步計算</a:t>
            </a:r>
            <a:r>
              <a:rPr lang="en-US" altLang="zh-TW" dirty="0"/>
              <a:t>y + c</a:t>
            </a:r>
            <a:r>
              <a:rPr lang="zh-TW" altLang="en-US" dirty="0"/>
              <a:t>乘</a:t>
            </a:r>
            <a:r>
              <a:rPr lang="en-US" altLang="zh-TW" dirty="0"/>
              <a:t>s1</a:t>
            </a:r>
            <a:r>
              <a:rPr lang="zh-TW" altLang="en-US" dirty="0"/>
              <a:t>得到回應值</a:t>
            </a:r>
            <a:r>
              <a:rPr lang="en-US" altLang="zh-TW" dirty="0"/>
              <a:t>z</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第六步計算</a:t>
            </a:r>
            <a:r>
              <a:rPr lang="en-US" altLang="zh-TW" dirty="0"/>
              <a:t>w-c</a:t>
            </a:r>
            <a:r>
              <a:rPr lang="zh-TW" altLang="en-US" dirty="0"/>
              <a:t>乘</a:t>
            </a:r>
            <a:r>
              <a:rPr lang="en-US" altLang="zh-TW" dirty="0"/>
              <a:t>s2</a:t>
            </a:r>
            <a:r>
              <a:rPr lang="zh-TW" altLang="en-US" dirty="0"/>
              <a:t>並取其低位元部分作為</a:t>
            </a:r>
            <a:r>
              <a:rPr lang="en-US" altLang="zh-TW" dirty="0"/>
              <a:t>r0</a:t>
            </a:r>
            <a:r>
              <a:rPr lang="zh-TW" altLang="en-US" dirty="0"/>
              <a:t>，如果</a:t>
            </a:r>
            <a:r>
              <a:rPr lang="en-US" altLang="zh-TW" dirty="0"/>
              <a:t>z</a:t>
            </a:r>
            <a:r>
              <a:rPr lang="zh-TW" altLang="en-US" dirty="0"/>
              <a:t>或者</a:t>
            </a:r>
            <a:r>
              <a:rPr lang="en-US" altLang="zh-TW" dirty="0"/>
              <a:t>r0</a:t>
            </a:r>
            <a:r>
              <a:rPr lang="zh-TW" altLang="en-US" dirty="0"/>
              <a:t>不合法則回到第三步，反之則進入第七步</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第七步產生提示值，幫助驗證者可以復原</a:t>
            </a:r>
            <a:r>
              <a:rPr lang="en-US" altLang="zh-TW" dirty="0"/>
              <a:t>w1</a:t>
            </a:r>
            <a:r>
              <a:rPr lang="zh-TW" altLang="en-US" dirty="0"/>
              <a:t>，如果不合法則回到第三步，反之則進入第八步</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最後將</a:t>
            </a:r>
            <a:r>
              <a:rPr lang="en-US" altLang="zh-TW" dirty="0"/>
              <a:t>c tilde</a:t>
            </a:r>
            <a:r>
              <a:rPr lang="zh-TW" altLang="en-US" dirty="0"/>
              <a:t>、回應值</a:t>
            </a:r>
            <a:r>
              <a:rPr lang="en-US" altLang="zh-TW" dirty="0"/>
              <a:t>z</a:t>
            </a:r>
            <a:r>
              <a:rPr lang="zh-TW" altLang="en-US" dirty="0"/>
              <a:t>與提示值</a:t>
            </a:r>
            <a:r>
              <a:rPr lang="en-US" altLang="zh-TW" dirty="0"/>
              <a:t>h</a:t>
            </a:r>
            <a:r>
              <a:rPr lang="zh-TW" altLang="en-US" dirty="0"/>
              <a:t>串接為簽章</a:t>
            </a:r>
            <a:r>
              <a:rPr lang="en-US" altLang="zh-TW" dirty="0"/>
              <a:t>sigma</a:t>
            </a:r>
            <a:r>
              <a:rPr lang="zh-TW" altLang="en-US" dirty="0"/>
              <a:t>輸出</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endParaRPr lang="en-US" altLang="zh-TW" dirty="0"/>
          </a:p>
        </p:txBody>
      </p:sp>
      <p:sp>
        <p:nvSpPr>
          <p:cNvPr id="4" name="灯片编号占位符 3">
            <a:extLst>
              <a:ext uri="{FF2B5EF4-FFF2-40B4-BE49-F238E27FC236}">
                <a16:creationId xmlns:a16="http://schemas.microsoft.com/office/drawing/2014/main" id="{9CC9646B-EEE9-7CA0-64DB-CCD537B4C607}"/>
              </a:ext>
            </a:extLst>
          </p:cNvPr>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13366432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624455-25BF-4FFD-EE0A-A987BE03150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61E91-2423-60E7-F620-D8B5886810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16EFC31-9C3A-7D7D-0BAA-E6B9020AB53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這裡詳細說明</a:t>
            </a:r>
            <a:r>
              <a:rPr lang="en-US" altLang="zh-TW" dirty="0"/>
              <a:t>MLDSA</a:t>
            </a:r>
            <a:r>
              <a:rPr lang="zh-TW" altLang="en-US" dirty="0"/>
              <a:t>當中簽章驗證的演算法</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首先從公鑰</a:t>
            </a:r>
            <a:r>
              <a:rPr lang="en-US" altLang="zh-TW" dirty="0"/>
              <a:t>pk</a:t>
            </a:r>
            <a:r>
              <a:rPr lang="zh-TW" altLang="en-US" dirty="0"/>
              <a:t>以及簽章</a:t>
            </a:r>
            <a:r>
              <a:rPr lang="en-US" altLang="zh-TW" dirty="0"/>
              <a:t>sigma</a:t>
            </a:r>
            <a:r>
              <a:rPr lang="zh-TW" altLang="en-US" dirty="0"/>
              <a:t>中獲得</a:t>
            </a:r>
            <a:r>
              <a:rPr lang="en-US" altLang="zh-TW" dirty="0"/>
              <a:t>Rho</a:t>
            </a:r>
            <a:r>
              <a:rPr lang="zh-TW" altLang="en-US" dirty="0"/>
              <a:t>、</a:t>
            </a:r>
            <a:r>
              <a:rPr lang="en-US" altLang="zh-TW" dirty="0"/>
              <a:t>t1</a:t>
            </a:r>
            <a:r>
              <a:rPr lang="zh-TW" altLang="en-US" dirty="0"/>
              <a:t>和</a:t>
            </a:r>
            <a:r>
              <a:rPr lang="en-US" altLang="zh-TW" dirty="0"/>
              <a:t>c tilde</a:t>
            </a:r>
            <a:r>
              <a:rPr lang="zh-TW" altLang="en-US" dirty="0"/>
              <a:t>等資料</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第二步透過公鑰種子</a:t>
            </a:r>
            <a:r>
              <a:rPr lang="en-US" altLang="zh-TW" dirty="0"/>
              <a:t>Rho</a:t>
            </a:r>
            <a:r>
              <a:rPr lang="zh-TW" altLang="en-US" dirty="0"/>
              <a:t>產生矩陣</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第三步將公鑰</a:t>
            </a:r>
            <a:r>
              <a:rPr lang="en-US" altLang="zh-TW" dirty="0"/>
              <a:t>pk</a:t>
            </a:r>
            <a:r>
              <a:rPr lang="zh-TW" altLang="en-US" dirty="0"/>
              <a:t>產生公鑰摘要</a:t>
            </a:r>
            <a:r>
              <a:rPr lang="en-US" altLang="zh-TW" dirty="0"/>
              <a:t>tr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第四步將公鑰摘要與訊息串接得到訊息摘要</a:t>
            </a:r>
            <a:r>
              <a:rPr lang="en-US" altLang="zh-TW" dirty="0"/>
              <a:t>mu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第五步透過</a:t>
            </a:r>
            <a:r>
              <a:rPr lang="en-US" altLang="zh-TW" dirty="0" err="1"/>
              <a:t>SampleInBall</a:t>
            </a:r>
            <a:r>
              <a:rPr lang="zh-TW" altLang="en-US" dirty="0"/>
              <a:t>將</a:t>
            </a:r>
            <a:r>
              <a:rPr lang="en-US" altLang="zh-TW" dirty="0"/>
              <a:t>c</a:t>
            </a:r>
            <a:r>
              <a:rPr lang="zh-TW" altLang="en-US" dirty="0"/>
              <a:t> </a:t>
            </a:r>
            <a:r>
              <a:rPr lang="en-US" altLang="zh-TW" dirty="0"/>
              <a:t>tilde</a:t>
            </a:r>
            <a:r>
              <a:rPr lang="zh-TW" altLang="en-US" dirty="0"/>
              <a:t>進行採樣獲得挑戰值</a:t>
            </a:r>
            <a:r>
              <a:rPr lang="en-US" altLang="zh-TW" dirty="0"/>
              <a: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第六步計算</a:t>
            </a:r>
            <a:r>
              <a:rPr lang="en-US" altLang="zh-TW" dirty="0"/>
              <a:t>A</a:t>
            </a:r>
            <a:r>
              <a:rPr lang="zh-TW" altLang="en-US" dirty="0"/>
              <a:t>乘</a:t>
            </a:r>
            <a:r>
              <a:rPr lang="en-US" altLang="zh-TW" dirty="0"/>
              <a:t>z</a:t>
            </a:r>
            <a:r>
              <a:rPr lang="zh-TW" altLang="en-US" dirty="0"/>
              <a:t>減掉</a:t>
            </a:r>
            <a:r>
              <a:rPr lang="en-US" altLang="zh-TW" dirty="0"/>
              <a:t>c</a:t>
            </a:r>
            <a:r>
              <a:rPr lang="zh-TW" altLang="en-US" dirty="0"/>
              <a:t>乘上</a:t>
            </a:r>
            <a:r>
              <a:rPr lang="en-US" altLang="zh-TW" dirty="0"/>
              <a:t>t1</a:t>
            </a:r>
            <a:r>
              <a:rPr lang="zh-TW" altLang="en-US" dirty="0"/>
              <a:t>再乘上</a:t>
            </a:r>
            <a:r>
              <a:rPr lang="en-US" altLang="zh-TW" dirty="0"/>
              <a:t>2</a:t>
            </a:r>
            <a:r>
              <a:rPr lang="zh-TW" altLang="en-US" dirty="0"/>
              <a:t>的</a:t>
            </a:r>
            <a:r>
              <a:rPr lang="en-US" altLang="zh-TW" dirty="0"/>
              <a:t>d</a:t>
            </a:r>
            <a:r>
              <a:rPr lang="zh-TW" altLang="en-US" dirty="0"/>
              <a:t>次方進而得到</a:t>
            </a:r>
            <a:r>
              <a:rPr lang="en-US" altLang="zh-TW" dirty="0"/>
              <a:t>w prime</a:t>
            </a:r>
            <a:r>
              <a:rPr lang="zh-TW" altLang="en-US" dirty="0"/>
              <a:t>近似值</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第七步透過提示值</a:t>
            </a:r>
            <a:r>
              <a:rPr lang="en-US" altLang="zh-TW" dirty="0"/>
              <a:t>h</a:t>
            </a:r>
            <a:r>
              <a:rPr lang="zh-TW" altLang="en-US" dirty="0"/>
              <a:t>重建</a:t>
            </a:r>
            <a:r>
              <a:rPr lang="en-US" altLang="zh-TW" dirty="0"/>
              <a:t>w prime</a:t>
            </a:r>
            <a:r>
              <a:rPr lang="zh-TW" altLang="en-US" dirty="0"/>
              <a:t>近似值得到</a:t>
            </a:r>
            <a:r>
              <a:rPr lang="en-US" altLang="zh-TW" dirty="0"/>
              <a:t>w 1 prime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第八步將訊息摘要</a:t>
            </a:r>
            <a:r>
              <a:rPr lang="en-US" altLang="zh-TW" dirty="0"/>
              <a:t>mu</a:t>
            </a:r>
            <a:r>
              <a:rPr lang="zh-TW" altLang="en-US" dirty="0"/>
              <a:t>與</a:t>
            </a:r>
            <a:r>
              <a:rPr lang="en-US" altLang="zh-TW" dirty="0"/>
              <a:t>w1prime</a:t>
            </a:r>
            <a:r>
              <a:rPr lang="zh-TW" altLang="en-US" dirty="0"/>
              <a:t>串接後進行</a:t>
            </a:r>
            <a:r>
              <a:rPr lang="en-US" altLang="zh-TW" dirty="0"/>
              <a:t>hash</a:t>
            </a:r>
            <a:r>
              <a:rPr lang="zh-TW" altLang="en-US" dirty="0"/>
              <a:t>得到</a:t>
            </a:r>
            <a:r>
              <a:rPr lang="en-US" altLang="zh-TW" dirty="0"/>
              <a:t>c</a:t>
            </a:r>
            <a:r>
              <a:rPr lang="zh-TW" altLang="en-US" dirty="0"/>
              <a:t> </a:t>
            </a:r>
            <a:r>
              <a:rPr lang="en-US" altLang="zh-TW" dirty="0"/>
              <a:t>tile prime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第九步比較</a:t>
            </a:r>
            <a:r>
              <a:rPr lang="en-US" altLang="zh-TW" dirty="0"/>
              <a:t>c tilde prime</a:t>
            </a:r>
            <a:r>
              <a:rPr lang="zh-TW" altLang="en-US" dirty="0"/>
              <a:t>與原本的</a:t>
            </a:r>
            <a:r>
              <a:rPr lang="en-US" altLang="zh-TW" dirty="0"/>
              <a:t>c tilde</a:t>
            </a:r>
            <a:r>
              <a:rPr lang="zh-TW" altLang="en-US" dirty="0"/>
              <a:t>兩者的值，若相同則代表簽章驗證成功，反之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endParaRPr lang="zh-CN" altLang="en-US" dirty="0"/>
          </a:p>
        </p:txBody>
      </p:sp>
      <p:sp>
        <p:nvSpPr>
          <p:cNvPr id="4" name="灯片编号占位符 3">
            <a:extLst>
              <a:ext uri="{FF2B5EF4-FFF2-40B4-BE49-F238E27FC236}">
                <a16:creationId xmlns:a16="http://schemas.microsoft.com/office/drawing/2014/main" id="{2A41ACF4-4C8D-FD00-992D-0A87692A220D}"/>
              </a:ext>
            </a:extLst>
          </p:cNvPr>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15032137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14</a:t>
            </a:fld>
            <a:endParaRPr lang="zh-CN" altLang="en-US"/>
          </a:p>
        </p:txBody>
      </p:sp>
    </p:spTree>
    <p:extLst>
      <p:ext uri="{BB962C8B-B14F-4D97-AF65-F5344CB8AC3E}">
        <p14:creationId xmlns:p14="http://schemas.microsoft.com/office/powerpoint/2010/main" val="1685906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15</a:t>
            </a:fld>
            <a:endParaRPr lang="zh-CN" altLang="en-US"/>
          </a:p>
        </p:txBody>
      </p:sp>
    </p:spTree>
    <p:extLst>
      <p:ext uri="{BB962C8B-B14F-4D97-AF65-F5344CB8AC3E}">
        <p14:creationId xmlns:p14="http://schemas.microsoft.com/office/powerpoint/2010/main" val="32369804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r>
              <a:rPr lang="zh-TW" altLang="en-US" dirty="0"/>
              <a:t>這張圖展示了我們系統的 </a:t>
            </a:r>
            <a:r>
              <a:rPr lang="en-US" altLang="zh-TW" dirty="0"/>
              <a:t>AXI </a:t>
            </a:r>
            <a:r>
              <a:rPr lang="zh-TW" altLang="en-US" dirty="0"/>
              <a:t>介面整合架構，分為三個主要區塊：</a:t>
            </a:r>
            <a:r>
              <a:rPr lang="en-US" altLang="zh-TW" dirty="0"/>
              <a:t>AXI4-Lite</a:t>
            </a:r>
            <a:r>
              <a:rPr lang="zh-TW" altLang="en-US" dirty="0"/>
              <a:t>、</a:t>
            </a:r>
            <a:r>
              <a:rPr lang="en-US" altLang="zh-TW" dirty="0"/>
              <a:t>AXI4-Stream Input</a:t>
            </a:r>
            <a:r>
              <a:rPr lang="zh-TW" altLang="en-US" dirty="0"/>
              <a:t>，以及 </a:t>
            </a:r>
            <a:r>
              <a:rPr lang="en-US" altLang="zh-TW" dirty="0"/>
              <a:t>AXI4-Stream Output</a:t>
            </a:r>
            <a:r>
              <a:rPr lang="zh-TW" altLang="en-US" dirty="0"/>
              <a:t>。</a:t>
            </a:r>
          </a:p>
          <a:p>
            <a:r>
              <a:rPr lang="zh-TW" altLang="en-US" dirty="0"/>
              <a:t>首先，</a:t>
            </a:r>
            <a:r>
              <a:rPr lang="en-US" altLang="zh-TW" b="1" dirty="0"/>
              <a:t>AXI4-Lite</a:t>
            </a:r>
            <a:r>
              <a:rPr lang="zh-TW" altLang="en-US" dirty="0"/>
              <a:t> 介面主要負責控制訊號的傳送，也就是像 </a:t>
            </a:r>
            <a:r>
              <a:rPr lang="en-US" altLang="zh-TW" dirty="0"/>
              <a:t>start</a:t>
            </a:r>
            <a:r>
              <a:rPr lang="zh-TW" altLang="en-US" dirty="0"/>
              <a:t>、</a:t>
            </a:r>
            <a:r>
              <a:rPr lang="en-US" altLang="zh-TW" dirty="0"/>
              <a:t>mode </a:t>
            </a:r>
            <a:r>
              <a:rPr lang="zh-TW" altLang="en-US" dirty="0"/>
              <a:t>等指令設定，透過標準的寫入與讀取通道與外部溝通。</a:t>
            </a:r>
          </a:p>
          <a:p>
            <a:r>
              <a:rPr lang="zh-TW" altLang="en-US" dirty="0"/>
              <a:t>再來，我們的 </a:t>
            </a:r>
            <a:r>
              <a:rPr lang="en-US" altLang="zh-TW" b="1" dirty="0"/>
              <a:t>AXI4-Stream </a:t>
            </a:r>
            <a:r>
              <a:rPr lang="zh-TW" altLang="en-US" b="1" dirty="0"/>
              <a:t>輸入</a:t>
            </a:r>
            <a:r>
              <a:rPr lang="zh-TW" altLang="en-US" dirty="0"/>
              <a:t>採用雙通道設計：</a:t>
            </a:r>
          </a:p>
          <a:p>
            <a:r>
              <a:rPr lang="zh-TW" altLang="en-US" dirty="0"/>
              <a:t>第一組通道 </a:t>
            </a:r>
            <a:r>
              <a:rPr lang="en-US" altLang="zh-TW" dirty="0" err="1"/>
              <a:t>s_axis_a</a:t>
            </a:r>
            <a:r>
              <a:rPr lang="en-US" altLang="zh-TW" dirty="0"/>
              <a:t> </a:t>
            </a:r>
            <a:r>
              <a:rPr lang="zh-TW" altLang="en-US" dirty="0"/>
              <a:t>專門提供輸入給 </a:t>
            </a:r>
            <a:r>
              <a:rPr lang="en-US" altLang="zh-TW" dirty="0"/>
              <a:t>Keccak </a:t>
            </a:r>
            <a:r>
              <a:rPr lang="zh-TW" altLang="en-US" dirty="0"/>
              <a:t>雜湊核心，通常用於訊息雜湊或隨機種子擴展。</a:t>
            </a:r>
          </a:p>
          <a:p>
            <a:r>
              <a:rPr lang="zh-TW" altLang="en-US" dirty="0"/>
              <a:t>第二組 </a:t>
            </a:r>
            <a:r>
              <a:rPr lang="en-US" altLang="zh-TW" dirty="0" err="1"/>
              <a:t>s_axis_b</a:t>
            </a:r>
            <a:r>
              <a:rPr lang="en-US" altLang="zh-TW" dirty="0"/>
              <a:t> </a:t>
            </a:r>
            <a:r>
              <a:rPr lang="zh-TW" altLang="en-US" dirty="0"/>
              <a:t>則是供應其他主要計算所需的資料，例如私鑰、多項式等。</a:t>
            </a:r>
          </a:p>
          <a:p>
            <a:r>
              <a:rPr lang="zh-TW" altLang="en-US" dirty="0"/>
              <a:t>最後，</a:t>
            </a:r>
            <a:r>
              <a:rPr lang="en-US" altLang="zh-TW" b="1" dirty="0"/>
              <a:t>AXI4-Stream Output</a:t>
            </a:r>
            <a:r>
              <a:rPr lang="zh-TW" altLang="en-US" dirty="0"/>
              <a:t> 用來將計算結果輸出，包括產生的公鑰、私鑰、簽章資料，甚至是驗證結果等，都是經由 </a:t>
            </a:r>
            <a:r>
              <a:rPr lang="en-US" altLang="zh-TW" dirty="0" err="1"/>
              <a:t>m_axis</a:t>
            </a:r>
            <a:r>
              <a:rPr lang="en-US" altLang="zh-TW" dirty="0"/>
              <a:t> </a:t>
            </a:r>
            <a:r>
              <a:rPr lang="zh-TW" altLang="en-US" dirty="0"/>
              <a:t>通道串流輸出。</a:t>
            </a:r>
            <a:endParaRPr lang="en-US" altLang="zh-TW"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8059640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17</a:t>
            </a:fld>
            <a:endParaRPr lang="zh-CN" altLang="en-US"/>
          </a:p>
        </p:txBody>
      </p:sp>
    </p:spTree>
    <p:extLst>
      <p:ext uri="{BB962C8B-B14F-4D97-AF65-F5344CB8AC3E}">
        <p14:creationId xmlns:p14="http://schemas.microsoft.com/office/powerpoint/2010/main" val="37463875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752B8-2B40-FCB0-FD32-205CD12F1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BE6895-3DC4-DF41-D98C-E06F369A6B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41DBAC-B63F-90AC-39D7-1ECD1ACB9B73}"/>
              </a:ext>
            </a:extLst>
          </p:cNvPr>
          <p:cNvSpPr>
            <a:spLocks noGrp="1"/>
          </p:cNvSpPr>
          <p:nvPr>
            <p:ph type="body" idx="1"/>
          </p:nvPr>
        </p:nvSpPr>
        <p:spPr/>
        <p:txBody>
          <a:bodyPr/>
          <a:lstStyle/>
          <a:p>
            <a:r>
              <a:rPr lang="zh-TW" altLang="en-US" dirty="0"/>
              <a:t>這邊先介紹</a:t>
            </a:r>
            <a:r>
              <a:rPr lang="en-US" altLang="zh-TW" dirty="0"/>
              <a:t>SHA3</a:t>
            </a:r>
            <a:r>
              <a:rPr lang="zh-TW" altLang="en-US" dirty="0"/>
              <a:t>的五個特性，有</a:t>
            </a:r>
            <a:r>
              <a:rPr lang="zh-TW" altLang="en-US" b="1" dirty="0"/>
              <a:t>可變長度輸入與輸出、強碰撞防禦、原像防禦、第二原像防禦、假亂數性</a:t>
            </a:r>
            <a:endParaRPr lang="en-US" altLang="zh-TW" b="1" dirty="0"/>
          </a:p>
          <a:p>
            <a:endParaRPr lang="en-US" altLang="zh-TW" b="1" dirty="0"/>
          </a:p>
          <a:p>
            <a:r>
              <a:rPr lang="zh-TW" altLang="en-US" b="0" dirty="0"/>
              <a:t>再</a:t>
            </a:r>
            <a:r>
              <a:rPr lang="en-US" altLang="zh-TW" b="0" dirty="0"/>
              <a:t>SHA3</a:t>
            </a:r>
            <a:r>
              <a:rPr lang="zh-TW" altLang="en-US" b="0" dirty="0"/>
              <a:t>當中有分為兩大類型函數，一種是加密雜湊函數，而另外一種是可擴展輸出函數，兩者最大的區別就是加密雜湊函數的輸出是固定的，而可擴展輸出函數輸出長度是可以自訂的，那在</a:t>
            </a:r>
            <a:r>
              <a:rPr lang="en-US" altLang="zh-TW" b="0" dirty="0"/>
              <a:t>MLDSA</a:t>
            </a:r>
            <a:r>
              <a:rPr lang="zh-TW" altLang="en-US" b="0" dirty="0"/>
              <a:t>當中主要是使用可擴展輸出函數的</a:t>
            </a:r>
            <a:r>
              <a:rPr lang="en-US" altLang="zh-TW" b="0" dirty="0"/>
              <a:t>shake128</a:t>
            </a:r>
            <a:r>
              <a:rPr lang="zh-TW" altLang="en-US" b="0" dirty="0"/>
              <a:t>與</a:t>
            </a:r>
            <a:r>
              <a:rPr lang="en-US" altLang="zh-TW" b="0" dirty="0"/>
              <a:t>shake256</a:t>
            </a:r>
            <a:r>
              <a:rPr lang="zh-TW" altLang="en-US" b="0" dirty="0"/>
              <a:t>，在硬體架構上也是針對這兩個函數去特別設計。</a:t>
            </a:r>
            <a:endParaRPr lang="en-US" altLang="zh-TW" b="0" dirty="0"/>
          </a:p>
          <a:p>
            <a:r>
              <a:rPr lang="en-US" altLang="zh-TW" b="0" dirty="0"/>
              <a:t>---------------------------------------------------------------------------------------------------------------</a:t>
            </a:r>
          </a:p>
          <a:p>
            <a:endParaRPr lang="en-US" altLang="zh-TW" dirty="0"/>
          </a:p>
          <a:p>
            <a:endParaRPr lang="en-US" altLang="zh-TW" dirty="0"/>
          </a:p>
          <a:p>
            <a:endParaRPr lang="en-US" altLang="zh-TW" dirty="0"/>
          </a:p>
          <a:p>
            <a:r>
              <a:rPr lang="zh-TW" altLang="en-US" b="1" dirty="0"/>
              <a:t>可變長度輸入與輸出</a:t>
            </a:r>
            <a:r>
              <a:rPr lang="zh-TW" altLang="en-US" dirty="0"/>
              <a:t>，</a:t>
            </a:r>
            <a:r>
              <a:rPr lang="en-US" altLang="zh-TW" dirty="0"/>
              <a:t>SHA-3 </a:t>
            </a:r>
            <a:r>
              <a:rPr lang="zh-TW" altLang="en-US" dirty="0"/>
              <a:t>支援處理任意長度的訊息。</a:t>
            </a:r>
          </a:p>
          <a:p>
            <a:r>
              <a:rPr lang="zh-TW" altLang="en-US" b="1" dirty="0"/>
              <a:t>強碰撞防禦</a:t>
            </a:r>
            <a:r>
              <a:rPr lang="zh-TW" altLang="en-US" dirty="0"/>
              <a:t>（</a:t>
            </a:r>
            <a:r>
              <a:rPr lang="en-US" altLang="zh-TW" dirty="0"/>
              <a:t>Collision Resistance</a:t>
            </a:r>
            <a:r>
              <a:rPr lang="zh-TW" altLang="en-US" dirty="0"/>
              <a:t>），代表幾乎不可能找到兩筆不同的資料，它們的雜湊值卻一樣。</a:t>
            </a:r>
          </a:p>
          <a:p>
            <a:r>
              <a:rPr lang="zh-TW" altLang="en-US" b="1" dirty="0"/>
              <a:t>原像防禦</a:t>
            </a:r>
            <a:r>
              <a:rPr lang="zh-TW" altLang="en-US" dirty="0"/>
              <a:t>（</a:t>
            </a:r>
            <a:r>
              <a:rPr lang="en-US" altLang="zh-TW" dirty="0"/>
              <a:t>Preimage Resistance</a:t>
            </a:r>
            <a:r>
              <a:rPr lang="zh-TW" altLang="en-US" dirty="0"/>
              <a:t>），也就是說，從雜湊值反推回原始資料是非常困難的。</a:t>
            </a:r>
          </a:p>
          <a:p>
            <a:r>
              <a:rPr lang="zh-TW" altLang="en-US" b="1" dirty="0"/>
              <a:t>第二原像防禦</a:t>
            </a:r>
            <a:r>
              <a:rPr lang="zh-TW" altLang="en-US" dirty="0"/>
              <a:t>（</a:t>
            </a:r>
            <a:r>
              <a:rPr lang="en-US" altLang="zh-TW" dirty="0"/>
              <a:t>Second Preimage Resistance</a:t>
            </a:r>
            <a:r>
              <a:rPr lang="zh-TW" altLang="en-US" dirty="0"/>
              <a:t>），當給定一筆資料時，要找到另一筆資料雜湊值相同也幾乎不可能。</a:t>
            </a:r>
          </a:p>
          <a:p>
            <a:r>
              <a:rPr lang="zh-TW" altLang="en-US" b="1" dirty="0"/>
              <a:t>假亂數性</a:t>
            </a:r>
            <a:r>
              <a:rPr lang="zh-TW" altLang="en-US" dirty="0"/>
              <a:t>（</a:t>
            </a:r>
            <a:r>
              <a:rPr lang="en-US" altLang="zh-TW" dirty="0" err="1"/>
              <a:t>Pseudorandomness</a:t>
            </a:r>
            <a:r>
              <a:rPr lang="zh-TW" altLang="en-US" dirty="0"/>
              <a:t>），代表雜湊輸出在統計上具有隨機性，無法預測。</a:t>
            </a:r>
          </a:p>
          <a:p>
            <a:r>
              <a:rPr lang="zh-TW" altLang="en-US" dirty="0"/>
              <a:t>接著我們看表格的下半部，這裡分為兩大類：</a:t>
            </a:r>
          </a:p>
          <a:p>
            <a:r>
              <a:rPr lang="zh-TW" altLang="en-US" dirty="0"/>
              <a:t>前四列是屬於 </a:t>
            </a:r>
            <a:r>
              <a:rPr lang="zh-TW" altLang="en-US" b="1" dirty="0"/>
              <a:t>加密雜湊函數</a:t>
            </a:r>
            <a:r>
              <a:rPr lang="zh-TW" altLang="en-US" dirty="0"/>
              <a:t>（</a:t>
            </a:r>
            <a:r>
              <a:rPr lang="en-US" altLang="zh-TW" dirty="0"/>
              <a:t>Cryptographic Hash Function</a:t>
            </a:r>
            <a:r>
              <a:rPr lang="zh-TW" altLang="en-US" dirty="0"/>
              <a:t>），像是 </a:t>
            </a:r>
            <a:r>
              <a:rPr lang="en-US" altLang="zh-TW" dirty="0"/>
              <a:t>SHA3-224</a:t>
            </a:r>
            <a:r>
              <a:rPr lang="zh-TW" altLang="en-US" dirty="0"/>
              <a:t>、</a:t>
            </a:r>
            <a:r>
              <a:rPr lang="en-US" altLang="zh-TW" dirty="0"/>
              <a:t>SHA3-256 </a:t>
            </a:r>
            <a:r>
              <a:rPr lang="zh-TW" altLang="en-US" dirty="0"/>
              <a:t>等，它們的輸出長度是固定的。</a:t>
            </a:r>
          </a:p>
          <a:p>
            <a:r>
              <a:rPr lang="zh-TW" altLang="en-US" dirty="0"/>
              <a:t>最後兩列是屬於 </a:t>
            </a:r>
            <a:r>
              <a:rPr lang="zh-TW" altLang="en-US" b="1" dirty="0"/>
              <a:t>可擴展輸出函數</a:t>
            </a:r>
            <a:r>
              <a:rPr lang="zh-TW" altLang="en-US" dirty="0"/>
              <a:t>（</a:t>
            </a:r>
            <a:r>
              <a:rPr lang="en-US" altLang="zh-TW" dirty="0"/>
              <a:t>Extendable Output Function</a:t>
            </a:r>
            <a:r>
              <a:rPr lang="zh-TW" altLang="en-US" dirty="0"/>
              <a:t>），像是 </a:t>
            </a:r>
            <a:r>
              <a:rPr lang="en-US" altLang="zh-TW" dirty="0"/>
              <a:t>SHAKE128 </a:t>
            </a:r>
            <a:r>
              <a:rPr lang="zh-TW" altLang="en-US" dirty="0"/>
              <a:t>和 </a:t>
            </a:r>
            <a:r>
              <a:rPr lang="en-US" altLang="zh-TW" dirty="0"/>
              <a:t>SHAKE256</a:t>
            </a:r>
            <a:r>
              <a:rPr lang="zh-TW" altLang="en-US" dirty="0"/>
              <a:t>，它們的輸出長度是可以自訂的，這在很多密碼應用裡面非常實用。</a:t>
            </a:r>
          </a:p>
          <a:p>
            <a:r>
              <a:rPr lang="zh-TW" altLang="en-US" dirty="0"/>
              <a:t>每個函數對應的安全強度會根據輸出長度有所不同，像 </a:t>
            </a:r>
            <a:r>
              <a:rPr lang="en-US" altLang="zh-TW" dirty="0"/>
              <a:t>SHA3-256 </a:t>
            </a:r>
            <a:r>
              <a:rPr lang="zh-TW" altLang="en-US" dirty="0"/>
              <a:t>的碰撞強度就是 </a:t>
            </a:r>
            <a:r>
              <a:rPr lang="en-US" altLang="zh-TW" dirty="0"/>
              <a:t>128 bit</a:t>
            </a:r>
            <a:r>
              <a:rPr lang="zh-TW" altLang="en-US" dirty="0"/>
              <a:t>，原像與第二原像都是 </a:t>
            </a:r>
            <a:r>
              <a:rPr lang="en-US" altLang="zh-TW" dirty="0"/>
              <a:t>256 bit</a:t>
            </a:r>
            <a:r>
              <a:rPr lang="zh-TW" altLang="en-US" dirty="0"/>
              <a:t>。至於 </a:t>
            </a:r>
            <a:r>
              <a:rPr lang="en-US" altLang="zh-TW" dirty="0"/>
              <a:t>SHAKE </a:t>
            </a:r>
            <a:r>
              <a:rPr lang="zh-TW" altLang="en-US" dirty="0"/>
              <a:t>系列，則會根據實際輸出長度 </a:t>
            </a:r>
            <a:r>
              <a:rPr lang="en-US" altLang="zh-TW" dirty="0"/>
              <a:t>d </a:t>
            </a:r>
            <a:r>
              <a:rPr lang="zh-TW" altLang="en-US" dirty="0"/>
              <a:t>來計算強度，比如 </a:t>
            </a:r>
            <a:r>
              <a:rPr lang="en-US" altLang="zh-TW" dirty="0"/>
              <a:t>SHAKE256 </a:t>
            </a:r>
            <a:r>
              <a:rPr lang="zh-TW" altLang="en-US" dirty="0"/>
              <a:t>最多可以給到 </a:t>
            </a:r>
            <a:r>
              <a:rPr lang="en-US" altLang="zh-TW" dirty="0"/>
              <a:t>256-bit </a:t>
            </a:r>
            <a:r>
              <a:rPr lang="zh-TW" altLang="en-US" dirty="0"/>
              <a:t>的安全性。</a:t>
            </a:r>
          </a:p>
        </p:txBody>
      </p:sp>
      <p:sp>
        <p:nvSpPr>
          <p:cNvPr id="4" name="灯片编号占位符 3">
            <a:extLst>
              <a:ext uri="{FF2B5EF4-FFF2-40B4-BE49-F238E27FC236}">
                <a16:creationId xmlns:a16="http://schemas.microsoft.com/office/drawing/2014/main" id="{5C801AB8-4D06-4A07-36A1-17C70A761AF0}"/>
              </a:ext>
            </a:extLst>
          </p:cNvPr>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37652698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EA7F1-74B4-363F-1E8F-967AA6A28B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A1C7A2-C3A0-5831-1316-823519B4C33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FFF28F-5BEC-8CC4-42CC-834362C843D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SHA-3 </a:t>
            </a:r>
            <a:r>
              <a:rPr lang="zh-TW" altLang="en-US" dirty="0"/>
              <a:t>的核心雜湊結構，也就是 </a:t>
            </a:r>
            <a:r>
              <a:rPr lang="en-US" altLang="zh-TW" dirty="0"/>
              <a:t>KECCAK</a:t>
            </a:r>
            <a:r>
              <a:rPr lang="zh-TW" altLang="en-US" dirty="0"/>
              <a:t>函數，上面這條公式說明 </a:t>
            </a:r>
            <a:r>
              <a:rPr lang="en-US" altLang="zh-TW" dirty="0"/>
              <a:t>KECCAK</a:t>
            </a:r>
            <a:r>
              <a:rPr lang="zh-TW" altLang="en-US" dirty="0"/>
              <a:t>函數是怎麼組成的，它就是一個 </a:t>
            </a:r>
            <a:r>
              <a:rPr lang="en-US" altLang="zh-TW" dirty="0"/>
              <a:t>sponge function</a:t>
            </a:r>
            <a:r>
              <a:rPr lang="zh-TW" altLang="en-US" dirty="0"/>
              <a:t>，使用 </a:t>
            </a:r>
            <a:r>
              <a:rPr lang="en-US" altLang="zh-TW" dirty="0"/>
              <a:t>KECCAK-p[1600, 24] </a:t>
            </a:r>
            <a:r>
              <a:rPr lang="zh-TW" altLang="en-US" dirty="0"/>
              <a:t>作為核心 </a:t>
            </a:r>
            <a:r>
              <a:rPr lang="en-US" altLang="zh-TW" dirty="0"/>
              <a:t>permutation</a:t>
            </a:r>
            <a:r>
              <a:rPr lang="zh-TW" altLang="en-US" dirty="0"/>
              <a:t>，當中</a:t>
            </a:r>
            <a:r>
              <a:rPr lang="en-US" altLang="zh-TW" dirty="0"/>
              <a:t>M</a:t>
            </a:r>
            <a:r>
              <a:rPr lang="zh-TW" altLang="en-US" dirty="0"/>
              <a:t>代表輸入訊息，</a:t>
            </a:r>
            <a:r>
              <a:rPr lang="en-US" altLang="zh-TW" dirty="0"/>
              <a:t>d</a:t>
            </a:r>
            <a:r>
              <a:rPr lang="zh-TW" altLang="en-US" dirty="0"/>
              <a:t>代表輸出長度，</a:t>
            </a:r>
            <a:r>
              <a:rPr lang="en-US" altLang="zh-TW" dirty="0"/>
              <a:t>c</a:t>
            </a:r>
            <a:r>
              <a:rPr lang="zh-TW" altLang="en-US" dirty="0"/>
              <a:t>為輸出長度</a:t>
            </a:r>
            <a:r>
              <a:rPr lang="en-US" altLang="zh-TW" dirty="0"/>
              <a:t>d</a:t>
            </a:r>
            <a:r>
              <a:rPr lang="zh-TW" altLang="en-US" dirty="0"/>
              <a:t>的兩倍，搭配 </a:t>
            </a:r>
            <a:r>
              <a:rPr lang="en-US" altLang="zh-TW" dirty="0"/>
              <a:t>pad10*1 </a:t>
            </a:r>
            <a:r>
              <a:rPr lang="zh-TW" altLang="en-US" dirty="0"/>
              <a:t>做 </a:t>
            </a:r>
            <a:r>
              <a:rPr lang="en-US" altLang="zh-TW" dirty="0"/>
              <a:t>padding</a:t>
            </a:r>
            <a:r>
              <a:rPr lang="zh-TW" altLang="en-US" dirty="0"/>
              <a:t>，透過吸收與擠壓兩階段處理資料。左下角列出各種 </a:t>
            </a:r>
            <a:r>
              <a:rPr lang="en-US" altLang="zh-TW" dirty="0"/>
              <a:t>SHA-3 </a:t>
            </a:r>
            <a:r>
              <a:rPr lang="zh-TW" altLang="en-US" dirty="0"/>
              <a:t>函數對應的參數範例，</a:t>
            </a:r>
            <a:r>
              <a:rPr lang="zh-TW" altLang="en-US" b="1" dirty="0"/>
              <a:t>加密雜湊函數會的</a:t>
            </a:r>
            <a:r>
              <a:rPr lang="zh-TW" altLang="en-US" dirty="0"/>
              <a:t>後綴位元是</a:t>
            </a:r>
            <a:r>
              <a:rPr lang="en-US" altLang="zh-TW" dirty="0"/>
              <a:t>01</a:t>
            </a:r>
            <a:r>
              <a:rPr lang="zh-TW" altLang="en-US" dirty="0"/>
              <a:t>；</a:t>
            </a:r>
            <a:r>
              <a:rPr lang="zh-TW" altLang="en-US" b="1" dirty="0"/>
              <a:t>可擴展輸出函數</a:t>
            </a:r>
            <a:r>
              <a:rPr lang="zh-TW" altLang="en-US" dirty="0"/>
              <a:t>則是加上</a:t>
            </a:r>
            <a:r>
              <a:rPr lang="en-US" altLang="zh-TW" dirty="0"/>
              <a:t>1111</a:t>
            </a:r>
            <a:r>
              <a:rPr lang="zh-TW" altLang="en-US" dirty="0"/>
              <a:t>。後綴是為了 </a:t>
            </a:r>
            <a:r>
              <a:rPr lang="en-US" altLang="zh-TW" dirty="0"/>
              <a:t>domain separation</a:t>
            </a:r>
            <a:r>
              <a:rPr lang="zh-TW" altLang="en-US" dirty="0"/>
              <a:t>，避免不同應用產生相同雜湊值。</a:t>
            </a:r>
          </a:p>
          <a:p>
            <a:endParaRPr lang="en-US" altLang="zh-TW" dirty="0"/>
          </a:p>
          <a:p>
            <a:r>
              <a:rPr lang="zh-TW" altLang="en-US" dirty="0"/>
              <a:t>前面提到</a:t>
            </a:r>
            <a:r>
              <a:rPr lang="en-US" altLang="zh-TW" dirty="0"/>
              <a:t>KECCAK-p[1600, 24] </a:t>
            </a:r>
            <a:r>
              <a:rPr lang="zh-TW" altLang="en-US" dirty="0"/>
              <a:t>，當中的基礎是三個參數：</a:t>
            </a:r>
            <a:r>
              <a:rPr lang="en-US" altLang="zh-TW" dirty="0"/>
              <a:t>b</a:t>
            </a:r>
            <a:r>
              <a:rPr lang="zh-TW" altLang="en-US" dirty="0"/>
              <a:t>、</a:t>
            </a:r>
            <a:r>
              <a:rPr lang="en-US" altLang="zh-TW" dirty="0"/>
              <a:t>w</a:t>
            </a:r>
            <a:r>
              <a:rPr lang="zh-TW" altLang="en-US" dirty="0"/>
              <a:t>、</a:t>
            </a:r>
            <a:r>
              <a:rPr lang="en-US" altLang="zh-TW" dirty="0"/>
              <a:t>l</a:t>
            </a:r>
            <a:r>
              <a:rPr lang="zh-TW" altLang="en-US" dirty="0"/>
              <a:t>。</a:t>
            </a:r>
          </a:p>
          <a:p>
            <a:r>
              <a:rPr lang="zh-TW" altLang="en-US" dirty="0"/>
              <a:t>首先，</a:t>
            </a:r>
            <a:r>
              <a:rPr lang="en-US" altLang="zh-TW" dirty="0"/>
              <a:t>b </a:t>
            </a:r>
            <a:r>
              <a:rPr lang="zh-TW" altLang="en-US" dirty="0"/>
              <a:t>是 </a:t>
            </a:r>
            <a:r>
              <a:rPr lang="en-US" altLang="zh-TW" dirty="0"/>
              <a:t>KECCAK </a:t>
            </a:r>
            <a:r>
              <a:rPr lang="zh-TW" altLang="en-US" dirty="0"/>
              <a:t>狀態的總位元數，我們這裡採用的是最常見的設定，</a:t>
            </a:r>
            <a:r>
              <a:rPr lang="en-US" altLang="zh-TW" dirty="0"/>
              <a:t>b = 1600</a:t>
            </a:r>
            <a:r>
              <a:rPr lang="zh-TW" altLang="en-US" dirty="0"/>
              <a:t>，也就是整個內部狀態有 </a:t>
            </a:r>
            <a:r>
              <a:rPr lang="en-US" altLang="zh-TW" dirty="0"/>
              <a:t>1600 </a:t>
            </a:r>
            <a:r>
              <a:rPr lang="zh-TW" altLang="en-US" dirty="0"/>
              <a:t>個 </a:t>
            </a:r>
            <a:r>
              <a:rPr lang="en-US" altLang="zh-TW" dirty="0"/>
              <a:t>bits</a:t>
            </a:r>
            <a:r>
              <a:rPr lang="zh-TW" altLang="en-US" dirty="0"/>
              <a:t>。接著是 </a:t>
            </a:r>
            <a:r>
              <a:rPr lang="en-US" altLang="zh-TW" dirty="0"/>
              <a:t>w</a:t>
            </a:r>
            <a:r>
              <a:rPr lang="zh-TW" altLang="en-US" dirty="0"/>
              <a:t>，它代表的是每個 </a:t>
            </a:r>
            <a:r>
              <a:rPr lang="en-US" altLang="zh-TW" dirty="0"/>
              <a:t>lane </a:t>
            </a:r>
            <a:r>
              <a:rPr lang="zh-TW" altLang="en-US" dirty="0"/>
              <a:t>的寬度，由 </a:t>
            </a:r>
            <a:r>
              <a:rPr lang="en-US" altLang="zh-TW" dirty="0"/>
              <a:t>b </a:t>
            </a:r>
            <a:r>
              <a:rPr lang="zh-TW" altLang="en-US" dirty="0"/>
              <a:t>除以 </a:t>
            </a:r>
            <a:r>
              <a:rPr lang="en-US" altLang="zh-TW" dirty="0"/>
              <a:t>25 </a:t>
            </a:r>
            <a:r>
              <a:rPr lang="zh-TW" altLang="en-US" dirty="0"/>
              <a:t>得到的，所以 </a:t>
            </a:r>
            <a:r>
              <a:rPr lang="en-US" altLang="zh-TW" dirty="0"/>
              <a:t>w = b / 25 = 64</a:t>
            </a:r>
            <a:r>
              <a:rPr lang="zh-TW" altLang="en-US" dirty="0"/>
              <a:t>。再來是 </a:t>
            </a:r>
            <a:r>
              <a:rPr lang="en-US" altLang="zh-TW" dirty="0"/>
              <a:t>l</a:t>
            </a:r>
            <a:r>
              <a:rPr lang="zh-TW" altLang="en-US" dirty="0"/>
              <a:t>，它是 </a:t>
            </a:r>
            <a:r>
              <a:rPr lang="en-US" altLang="zh-TW" dirty="0"/>
              <a:t>w </a:t>
            </a:r>
            <a:r>
              <a:rPr lang="zh-TW" altLang="en-US" dirty="0"/>
              <a:t>以二為底的對數，</a:t>
            </a:r>
            <a:r>
              <a:rPr lang="en-US" altLang="zh-TW" dirty="0"/>
              <a:t>w = 64</a:t>
            </a:r>
            <a:r>
              <a:rPr lang="zh-TW" altLang="en-US" dirty="0"/>
              <a:t>，所以 </a:t>
            </a:r>
            <a:r>
              <a:rPr lang="en-US" altLang="zh-TW" dirty="0"/>
              <a:t>l = 6</a:t>
            </a:r>
            <a:r>
              <a:rPr lang="zh-TW" altLang="en-US" dirty="0"/>
              <a:t>，這個值會直接影響到 </a:t>
            </a:r>
            <a:r>
              <a:rPr lang="en-US" altLang="zh-TW" dirty="0"/>
              <a:t>permutation </a:t>
            </a:r>
            <a:r>
              <a:rPr lang="zh-TW" altLang="en-US" dirty="0"/>
              <a:t>要執行的輪數，也就是 </a:t>
            </a:r>
            <a:r>
              <a:rPr lang="en-US" altLang="zh-TW" dirty="0"/>
              <a:t>12 + 2l</a:t>
            </a:r>
            <a:r>
              <a:rPr lang="zh-TW" altLang="en-US" dirty="0"/>
              <a:t>，像我們這邊就是 </a:t>
            </a:r>
            <a:r>
              <a:rPr lang="en-US" altLang="zh-TW" dirty="0"/>
              <a:t>12 + 2×6 = 24 rounds</a:t>
            </a:r>
            <a:r>
              <a:rPr lang="zh-TW" altLang="en-US" dirty="0"/>
              <a:t>。</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dirty="0"/>
              <a:t>---------------------------------------------------------------------------------------------------------------</a:t>
            </a:r>
          </a:p>
          <a:p>
            <a:endParaRPr lang="en-US" altLang="zh-TW" dirty="0"/>
          </a:p>
          <a:p>
            <a:endParaRPr lang="zh-TW" altLang="en-US" dirty="0"/>
          </a:p>
          <a:p>
            <a:r>
              <a:rPr lang="zh-TW" altLang="en-US" dirty="0"/>
              <a:t>最後右下角列出各種 </a:t>
            </a:r>
            <a:r>
              <a:rPr lang="en-US" altLang="zh-TW" dirty="0"/>
              <a:t>SHA-3 </a:t>
            </a:r>
            <a:r>
              <a:rPr lang="zh-TW" altLang="en-US" dirty="0"/>
              <a:t>函數對應的參數範例，例如 </a:t>
            </a:r>
            <a:r>
              <a:rPr lang="en-US" altLang="zh-TW" dirty="0"/>
              <a:t>SHA3-256 </a:t>
            </a:r>
            <a:r>
              <a:rPr lang="zh-TW" altLang="en-US" dirty="0"/>
              <a:t>就是 </a:t>
            </a:r>
            <a:r>
              <a:rPr lang="en-US" altLang="zh-TW" dirty="0"/>
              <a:t>KECCAK[512] </a:t>
            </a:r>
            <a:r>
              <a:rPr lang="zh-TW" altLang="en-US" dirty="0"/>
              <a:t>加上兩個後綴位元 </a:t>
            </a:r>
            <a:r>
              <a:rPr lang="en-US" altLang="zh-TW" dirty="0"/>
              <a:t>01</a:t>
            </a:r>
            <a:r>
              <a:rPr lang="zh-TW" altLang="en-US" dirty="0"/>
              <a:t>；而 </a:t>
            </a:r>
            <a:r>
              <a:rPr lang="en-US" altLang="zh-TW" dirty="0"/>
              <a:t>SHAKE256 </a:t>
            </a:r>
            <a:r>
              <a:rPr lang="zh-TW" altLang="en-US" dirty="0"/>
              <a:t>則是 </a:t>
            </a:r>
            <a:r>
              <a:rPr lang="en-US" altLang="zh-TW" dirty="0"/>
              <a:t>KECCAK[512] </a:t>
            </a:r>
            <a:r>
              <a:rPr lang="zh-TW" altLang="en-US" dirty="0"/>
              <a:t>加上四個位元 </a:t>
            </a:r>
            <a:r>
              <a:rPr lang="en-US" altLang="zh-TW" dirty="0"/>
              <a:t>1111</a:t>
            </a:r>
            <a:r>
              <a:rPr lang="zh-TW" altLang="en-US" dirty="0"/>
              <a:t>。這些後綴是為了 </a:t>
            </a:r>
            <a:r>
              <a:rPr lang="en-US" altLang="zh-TW" dirty="0"/>
              <a:t>domain separation</a:t>
            </a:r>
            <a:r>
              <a:rPr lang="zh-TW" altLang="en-US" dirty="0"/>
              <a:t>，也就是避免不同應用產生相同雜湊值。</a:t>
            </a:r>
          </a:p>
          <a:p>
            <a:r>
              <a:rPr lang="zh-TW" altLang="en-US" dirty="0"/>
              <a:t>整體來說，</a:t>
            </a:r>
            <a:r>
              <a:rPr lang="en-US" altLang="zh-TW" dirty="0"/>
              <a:t>b</a:t>
            </a:r>
            <a:r>
              <a:rPr lang="zh-TW" altLang="en-US" dirty="0"/>
              <a:t>、</a:t>
            </a:r>
            <a:r>
              <a:rPr lang="en-US" altLang="zh-TW" dirty="0"/>
              <a:t>w</a:t>
            </a:r>
            <a:r>
              <a:rPr lang="zh-TW" altLang="en-US" dirty="0"/>
              <a:t>、</a:t>
            </a:r>
            <a:r>
              <a:rPr lang="en-US" altLang="zh-TW" dirty="0"/>
              <a:t>l </a:t>
            </a:r>
            <a:r>
              <a:rPr lang="zh-TW" altLang="en-US" dirty="0"/>
              <a:t>這三個參數定義了 </a:t>
            </a:r>
            <a:r>
              <a:rPr lang="en-US" altLang="zh-TW" dirty="0"/>
              <a:t>KECCAK </a:t>
            </a:r>
            <a:r>
              <a:rPr lang="zh-TW" altLang="en-US" dirty="0"/>
              <a:t>核心結構的大小與行為，並且直接影響演算法的安全性與效能表現。</a:t>
            </a:r>
          </a:p>
          <a:p>
            <a:endParaRPr lang="en-US" altLang="zh-CN" dirty="0"/>
          </a:p>
          <a:p>
            <a:endParaRPr lang="en-US" altLang="zh-CN" dirty="0"/>
          </a:p>
          <a:p>
            <a:endParaRPr lang="en-US" altLang="zh-CN" dirty="0"/>
          </a:p>
          <a:p>
            <a:r>
              <a:rPr lang="zh-TW" altLang="en-US" dirty="0"/>
              <a:t>這頁簡報介紹的是 </a:t>
            </a:r>
            <a:r>
              <a:rPr lang="en-US" altLang="zh-TW" dirty="0"/>
              <a:t>SHA-3 </a:t>
            </a:r>
            <a:r>
              <a:rPr lang="zh-TW" altLang="en-US" dirty="0"/>
              <a:t>的核心雜湊結構，也就是 </a:t>
            </a:r>
            <a:r>
              <a:rPr lang="en-US" altLang="zh-TW" dirty="0"/>
              <a:t>KECCAK</a:t>
            </a:r>
            <a:r>
              <a:rPr lang="zh-TW" altLang="en-US" dirty="0"/>
              <a:t>函數，而這整個架構的基礎是三個參數：</a:t>
            </a:r>
            <a:r>
              <a:rPr lang="en-US" altLang="zh-TW" dirty="0"/>
              <a:t>b</a:t>
            </a:r>
            <a:r>
              <a:rPr lang="zh-TW" altLang="en-US" dirty="0"/>
              <a:t>、</a:t>
            </a:r>
            <a:r>
              <a:rPr lang="en-US" altLang="zh-TW" dirty="0"/>
              <a:t>w</a:t>
            </a:r>
            <a:r>
              <a:rPr lang="zh-TW" altLang="en-US" dirty="0"/>
              <a:t>、</a:t>
            </a:r>
            <a:r>
              <a:rPr lang="en-US" altLang="zh-TW" dirty="0"/>
              <a:t>l</a:t>
            </a:r>
            <a:r>
              <a:rPr lang="zh-TW" altLang="en-US" dirty="0"/>
              <a:t>。</a:t>
            </a:r>
          </a:p>
          <a:p>
            <a:r>
              <a:rPr lang="zh-TW" altLang="en-US" dirty="0"/>
              <a:t>首先，</a:t>
            </a:r>
            <a:r>
              <a:rPr lang="en-US" altLang="zh-TW" dirty="0"/>
              <a:t>b </a:t>
            </a:r>
            <a:r>
              <a:rPr lang="zh-TW" altLang="en-US" dirty="0"/>
              <a:t>是 </a:t>
            </a:r>
            <a:r>
              <a:rPr lang="en-US" altLang="zh-TW" dirty="0"/>
              <a:t>KECCAK </a:t>
            </a:r>
            <a:r>
              <a:rPr lang="zh-TW" altLang="en-US" dirty="0"/>
              <a:t>狀態的總位元數，我們這裡採用的是最常見的設定，</a:t>
            </a:r>
            <a:r>
              <a:rPr lang="en-US" altLang="zh-TW" dirty="0"/>
              <a:t>b = 1600</a:t>
            </a:r>
            <a:r>
              <a:rPr lang="zh-TW" altLang="en-US" dirty="0"/>
              <a:t>，也就是整個內部狀態有 </a:t>
            </a:r>
            <a:r>
              <a:rPr lang="en-US" altLang="zh-TW" dirty="0"/>
              <a:t>1600 </a:t>
            </a:r>
            <a:r>
              <a:rPr lang="zh-TW" altLang="en-US" dirty="0"/>
              <a:t>個 </a:t>
            </a:r>
            <a:r>
              <a:rPr lang="en-US" altLang="zh-TW" dirty="0"/>
              <a:t>bits</a:t>
            </a:r>
            <a:r>
              <a:rPr lang="zh-TW" altLang="en-US" dirty="0"/>
              <a:t>。這些位元會再被分成兩個部分：前 </a:t>
            </a:r>
            <a:r>
              <a:rPr lang="en-US" altLang="zh-TW" dirty="0"/>
              <a:t>r </a:t>
            </a:r>
            <a:r>
              <a:rPr lang="zh-TW" altLang="en-US" dirty="0"/>
              <a:t>個是 </a:t>
            </a:r>
            <a:r>
              <a:rPr lang="en-US" altLang="zh-TW" dirty="0"/>
              <a:t>rate</a:t>
            </a:r>
            <a:r>
              <a:rPr lang="zh-TW" altLang="en-US" dirty="0"/>
              <a:t>，也就是每輪可以輸入或輸出的位元數；剩下的 </a:t>
            </a:r>
            <a:r>
              <a:rPr lang="en-US" altLang="zh-TW" dirty="0"/>
              <a:t>c </a:t>
            </a:r>
            <a:r>
              <a:rPr lang="zh-TW" altLang="en-US" dirty="0"/>
              <a:t>則是 </a:t>
            </a:r>
            <a:r>
              <a:rPr lang="en-US" altLang="zh-TW" dirty="0"/>
              <a:t>capacity</a:t>
            </a:r>
            <a:r>
              <a:rPr lang="zh-TW" altLang="en-US" dirty="0"/>
              <a:t>，用來保留內部安全性。在 </a:t>
            </a:r>
            <a:r>
              <a:rPr lang="en-US" altLang="zh-TW" dirty="0"/>
              <a:t>SHAKE256 </a:t>
            </a:r>
            <a:r>
              <a:rPr lang="zh-TW" altLang="en-US" dirty="0"/>
              <a:t>中，這兩個值分別是 </a:t>
            </a:r>
            <a:r>
              <a:rPr lang="en-US" altLang="zh-TW" dirty="0"/>
              <a:t>r = 1088 </a:t>
            </a:r>
            <a:r>
              <a:rPr lang="zh-TW" altLang="en-US" dirty="0"/>
              <a:t>和 </a:t>
            </a:r>
            <a:r>
              <a:rPr lang="en-US" altLang="zh-TW" dirty="0"/>
              <a:t>c = 512</a:t>
            </a:r>
            <a:r>
              <a:rPr lang="zh-TW" altLang="en-US" dirty="0"/>
              <a:t>，加起來就是 </a:t>
            </a:r>
            <a:r>
              <a:rPr lang="en-US" altLang="zh-TW" dirty="0"/>
              <a:t>b = 1600</a:t>
            </a:r>
            <a:r>
              <a:rPr lang="zh-TW" altLang="en-US" dirty="0"/>
              <a:t>。</a:t>
            </a:r>
          </a:p>
          <a:p>
            <a:r>
              <a:rPr lang="zh-TW" altLang="en-US" dirty="0"/>
              <a:t>接著是 </a:t>
            </a:r>
            <a:r>
              <a:rPr lang="en-US" altLang="zh-TW" dirty="0"/>
              <a:t>w</a:t>
            </a:r>
            <a:r>
              <a:rPr lang="zh-TW" altLang="en-US" dirty="0"/>
              <a:t>，它代表的是每個 </a:t>
            </a:r>
            <a:r>
              <a:rPr lang="en-US" altLang="zh-TW" dirty="0"/>
              <a:t>lane </a:t>
            </a:r>
            <a:r>
              <a:rPr lang="zh-TW" altLang="en-US" dirty="0"/>
              <a:t>的寬度，或者說是單一資料通道的長度，這個值是由 </a:t>
            </a:r>
            <a:r>
              <a:rPr lang="en-US" altLang="zh-TW" dirty="0"/>
              <a:t>b </a:t>
            </a:r>
            <a:r>
              <a:rPr lang="zh-TW" altLang="en-US" dirty="0"/>
              <a:t>除以 </a:t>
            </a:r>
            <a:r>
              <a:rPr lang="en-US" altLang="zh-TW" dirty="0"/>
              <a:t>25 </a:t>
            </a:r>
            <a:r>
              <a:rPr lang="zh-TW" altLang="en-US" dirty="0"/>
              <a:t>得到的，因為 </a:t>
            </a:r>
            <a:r>
              <a:rPr lang="en-US" altLang="zh-TW" dirty="0"/>
              <a:t>KECCAK </a:t>
            </a:r>
            <a:r>
              <a:rPr lang="zh-TW" altLang="en-US" dirty="0"/>
              <a:t>的狀態是一個 </a:t>
            </a:r>
            <a:r>
              <a:rPr lang="en-US" altLang="zh-TW" dirty="0"/>
              <a:t>5×5 </a:t>
            </a:r>
            <a:r>
              <a:rPr lang="zh-TW" altLang="en-US" dirty="0"/>
              <a:t>的格子，共有 </a:t>
            </a:r>
            <a:r>
              <a:rPr lang="en-US" altLang="zh-TW" dirty="0"/>
              <a:t>25 </a:t>
            </a:r>
            <a:r>
              <a:rPr lang="zh-TW" altLang="en-US" dirty="0"/>
              <a:t>條 </a:t>
            </a:r>
            <a:r>
              <a:rPr lang="en-US" altLang="zh-TW" dirty="0"/>
              <a:t>lanes</a:t>
            </a:r>
            <a:r>
              <a:rPr lang="zh-TW" altLang="en-US" dirty="0"/>
              <a:t>，所以 </a:t>
            </a:r>
            <a:r>
              <a:rPr lang="en-US" altLang="zh-TW" dirty="0"/>
              <a:t>w = b / 25 = 64</a:t>
            </a:r>
            <a:r>
              <a:rPr lang="zh-TW" altLang="en-US" dirty="0"/>
              <a:t>。這些 </a:t>
            </a:r>
            <a:r>
              <a:rPr lang="en-US" altLang="zh-TW" dirty="0"/>
              <a:t>lane </a:t>
            </a:r>
            <a:r>
              <a:rPr lang="zh-TW" altLang="en-US" dirty="0"/>
              <a:t>會堆疊成三維的狀態陣列，也就是我們左下角圖示看到的那個 </a:t>
            </a:r>
            <a:r>
              <a:rPr lang="en-US" altLang="zh-TW" dirty="0"/>
              <a:t>cube </a:t>
            </a:r>
            <a:r>
              <a:rPr lang="zh-TW" altLang="en-US" dirty="0"/>
              <a:t>狀結構。</a:t>
            </a:r>
          </a:p>
          <a:p>
            <a:r>
              <a:rPr lang="zh-TW" altLang="en-US" dirty="0"/>
              <a:t>再來是 </a:t>
            </a:r>
            <a:r>
              <a:rPr lang="en-US" altLang="zh-TW" dirty="0"/>
              <a:t>l</a:t>
            </a:r>
            <a:r>
              <a:rPr lang="zh-TW" altLang="en-US" dirty="0"/>
              <a:t>，它是 </a:t>
            </a:r>
            <a:r>
              <a:rPr lang="en-US" altLang="zh-TW" dirty="0"/>
              <a:t>w </a:t>
            </a:r>
            <a:r>
              <a:rPr lang="zh-TW" altLang="en-US" dirty="0"/>
              <a:t>的以二為底的對數，也就是 </a:t>
            </a:r>
            <a:r>
              <a:rPr lang="en-US" altLang="zh-TW" dirty="0"/>
              <a:t>l = log₂(w)</a:t>
            </a:r>
            <a:r>
              <a:rPr lang="zh-TW" altLang="en-US" dirty="0"/>
              <a:t>。我們這邊是 </a:t>
            </a:r>
            <a:r>
              <a:rPr lang="en-US" altLang="zh-TW" dirty="0"/>
              <a:t>w = 64</a:t>
            </a:r>
            <a:r>
              <a:rPr lang="zh-TW" altLang="en-US" dirty="0"/>
              <a:t>，所以 </a:t>
            </a:r>
            <a:r>
              <a:rPr lang="en-US" altLang="zh-TW" dirty="0"/>
              <a:t>l = 6</a:t>
            </a:r>
            <a:r>
              <a:rPr lang="zh-TW" altLang="en-US" dirty="0"/>
              <a:t>。這個值會直接影響到 </a:t>
            </a:r>
            <a:r>
              <a:rPr lang="en-US" altLang="zh-TW" dirty="0"/>
              <a:t>permutation </a:t>
            </a:r>
            <a:r>
              <a:rPr lang="zh-TW" altLang="en-US" dirty="0"/>
              <a:t>要執行的輪數，也就是 </a:t>
            </a:r>
            <a:r>
              <a:rPr lang="en-US" altLang="zh-TW" dirty="0"/>
              <a:t>12 + 2l</a:t>
            </a:r>
            <a:r>
              <a:rPr lang="zh-TW" altLang="en-US" dirty="0"/>
              <a:t>，像我們這邊就是 </a:t>
            </a:r>
            <a:r>
              <a:rPr lang="en-US" altLang="zh-TW" dirty="0"/>
              <a:t>12 + 2×6 = 24 rounds</a:t>
            </a:r>
            <a:r>
              <a:rPr lang="zh-TW" altLang="en-US" dirty="0"/>
              <a:t>。這也就是為什麼 </a:t>
            </a:r>
            <a:r>
              <a:rPr lang="en-US" altLang="zh-TW" dirty="0"/>
              <a:t>SHA-3 </a:t>
            </a:r>
            <a:r>
              <a:rPr lang="zh-TW" altLang="en-US" dirty="0"/>
              <a:t>常寫作 </a:t>
            </a:r>
            <a:r>
              <a:rPr lang="en-US" altLang="zh-TW" dirty="0"/>
              <a:t>KECCAK-p[1600, 24]</a:t>
            </a:r>
            <a:r>
              <a:rPr lang="zh-TW" altLang="en-US" dirty="0"/>
              <a:t>。</a:t>
            </a:r>
          </a:p>
          <a:p>
            <a:r>
              <a:rPr lang="zh-TW" altLang="en-US" dirty="0"/>
              <a:t>畫面中央的表格列出了不同 </a:t>
            </a:r>
            <a:r>
              <a:rPr lang="en-US" altLang="zh-TW" dirty="0"/>
              <a:t>b </a:t>
            </a:r>
            <a:r>
              <a:rPr lang="zh-TW" altLang="en-US" dirty="0"/>
              <a:t>值下對應的 </a:t>
            </a:r>
            <a:r>
              <a:rPr lang="en-US" altLang="zh-TW" dirty="0"/>
              <a:t>w </a:t>
            </a:r>
            <a:r>
              <a:rPr lang="zh-TW" altLang="en-US" dirty="0"/>
              <a:t>和 </a:t>
            </a:r>
            <a:r>
              <a:rPr lang="en-US" altLang="zh-TW" dirty="0"/>
              <a:t>l </a:t>
            </a:r>
            <a:r>
              <a:rPr lang="zh-TW" altLang="en-US" dirty="0"/>
              <a:t>值，讓設計者可以根據應用選擇不同的安全參數。</a:t>
            </a:r>
          </a:p>
          <a:p>
            <a:endParaRPr lang="zh-CN" altLang="en-US" dirty="0"/>
          </a:p>
        </p:txBody>
      </p:sp>
      <p:sp>
        <p:nvSpPr>
          <p:cNvPr id="4" name="灯片编号占位符 3">
            <a:extLst>
              <a:ext uri="{FF2B5EF4-FFF2-40B4-BE49-F238E27FC236}">
                <a16:creationId xmlns:a16="http://schemas.microsoft.com/office/drawing/2014/main" id="{D65389C1-5983-D362-E440-87954959BA1A}"/>
              </a:ext>
            </a:extLst>
          </p:cNvPr>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4192686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我今天會分成這</a:t>
            </a:r>
            <a:r>
              <a:rPr lang="en-US" altLang="zh-TW" dirty="0"/>
              <a:t>7</a:t>
            </a:r>
            <a:r>
              <a:rPr lang="zh-TW" altLang="en-US" dirty="0"/>
              <a:t>個小節來介紹我的論文，當中會介紹我論文的背景、演算法、相關工作，以及實現的方法與結果</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C7923-F404-2A65-7E6B-DFE3FBFB51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4EA526-E7BB-38F9-329F-7052B3610B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554034-E822-3236-2494-A64BE53B98D5}"/>
              </a:ext>
            </a:extLst>
          </p:cNvPr>
          <p:cNvSpPr>
            <a:spLocks noGrp="1"/>
          </p:cNvSpPr>
          <p:nvPr>
            <p:ph type="body" idx="1"/>
          </p:nvPr>
        </p:nvSpPr>
        <p:spPr/>
        <p:txBody>
          <a:bodyPr/>
          <a:lstStyle/>
          <a:p>
            <a:r>
              <a:rPr lang="zh-TW" altLang="en-US" dirty="0"/>
              <a:t>這一頁介紹的是 </a:t>
            </a:r>
            <a:r>
              <a:rPr lang="en-US" altLang="zh-TW" dirty="0"/>
              <a:t>SHA-3 </a:t>
            </a:r>
            <a:r>
              <a:rPr lang="zh-TW" altLang="en-US" dirty="0"/>
              <a:t>的 </a:t>
            </a:r>
            <a:r>
              <a:rPr lang="en-US" altLang="zh-TW" dirty="0"/>
              <a:t>padding</a:t>
            </a:r>
            <a:r>
              <a:rPr lang="zh-TW" altLang="en-US" dirty="0"/>
              <a:t>，也就是訊息填充的規則。</a:t>
            </a:r>
            <a:r>
              <a:rPr lang="en-US" altLang="zh-TW" dirty="0"/>
              <a:t>SHA-3 </a:t>
            </a:r>
            <a:r>
              <a:rPr lang="zh-TW" altLang="en-US" dirty="0"/>
              <a:t>採用的是所謂的 </a:t>
            </a:r>
            <a:r>
              <a:rPr lang="en-US" altLang="zh-TW" b="1" dirty="0"/>
              <a:t>multi-rate padding</a:t>
            </a:r>
            <a:r>
              <a:rPr lang="zh-TW" altLang="en-US" dirty="0"/>
              <a:t> 方法，填充格式是 </a:t>
            </a:r>
            <a:r>
              <a:rPr lang="en-US" altLang="zh-TW" dirty="0"/>
              <a:t>pad10*1</a:t>
            </a:r>
            <a:r>
              <a:rPr lang="zh-TW" altLang="en-US" dirty="0"/>
              <a:t>，意思就是：先加上一個 </a:t>
            </a:r>
            <a:r>
              <a:rPr lang="en-US" altLang="zh-TW" dirty="0"/>
              <a:t>1</a:t>
            </a:r>
            <a:r>
              <a:rPr lang="zh-TW" altLang="en-US" dirty="0"/>
              <a:t>，然後補上適量的 </a:t>
            </a:r>
            <a:r>
              <a:rPr lang="en-US" altLang="zh-TW" dirty="0"/>
              <a:t>0</a:t>
            </a:r>
            <a:r>
              <a:rPr lang="zh-TW" altLang="en-US" dirty="0"/>
              <a:t>，最後再加上一個 </a:t>
            </a:r>
            <a:r>
              <a:rPr lang="en-US" altLang="zh-TW" dirty="0"/>
              <a:t>1</a:t>
            </a:r>
            <a:r>
              <a:rPr lang="zh-TW" altLang="en-US" dirty="0"/>
              <a:t>，讓整個填充後的長度變成 </a:t>
            </a:r>
            <a:r>
              <a:rPr lang="en-US" altLang="zh-TW" b="1" dirty="0"/>
              <a:t>rate </a:t>
            </a:r>
            <a:r>
              <a:rPr lang="zh-TW" altLang="en-US" b="1" dirty="0"/>
              <a:t>的整數倍</a:t>
            </a:r>
            <a:r>
              <a:rPr lang="zh-TW" altLang="en-US" dirty="0"/>
              <a:t>。</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c</a:t>
            </a:r>
            <a:r>
              <a:rPr lang="zh-TW" altLang="en-US" dirty="0"/>
              <a:t>是容量（</a:t>
            </a:r>
            <a:r>
              <a:rPr lang="en-US" altLang="zh-TW" dirty="0"/>
              <a:t>Capacity</a:t>
            </a:r>
            <a:r>
              <a:rPr lang="zh-TW" altLang="en-US" dirty="0"/>
              <a:t>），代表安全性參數，是輸出長度</a:t>
            </a:r>
            <a:r>
              <a:rPr lang="en-US" altLang="zh-TW" dirty="0"/>
              <a:t>d</a:t>
            </a:r>
            <a:r>
              <a:rPr lang="zh-TW" altLang="en-US" dirty="0"/>
              <a:t>的兩倍。</a:t>
            </a:r>
            <a:endParaRPr lang="en-US" altLang="zh-TW" dirty="0"/>
          </a:p>
          <a:p>
            <a:r>
              <a:rPr lang="en-US" altLang="zh-TW" dirty="0"/>
              <a:t>r</a:t>
            </a:r>
            <a:r>
              <a:rPr lang="zh-TW" altLang="en-US" dirty="0"/>
              <a:t>是輸入資料與輸出資料的比特率（</a:t>
            </a:r>
            <a:r>
              <a:rPr lang="en-US" altLang="zh-TW" dirty="0"/>
              <a:t>Rate</a:t>
            </a:r>
            <a:r>
              <a:rPr lang="zh-TW" altLang="en-US" dirty="0"/>
              <a:t>），為內部狀態</a:t>
            </a:r>
            <a:r>
              <a:rPr lang="en-US" altLang="zh-TW" dirty="0"/>
              <a:t>b</a:t>
            </a:r>
            <a:r>
              <a:rPr lang="zh-TW" altLang="en-US" dirty="0"/>
              <a:t>的長度減掉容量</a:t>
            </a:r>
            <a:r>
              <a:rPr lang="en-US" altLang="zh-TW" dirty="0"/>
              <a:t>c</a:t>
            </a:r>
            <a:r>
              <a:rPr lang="zh-TW" altLang="en-US" dirty="0"/>
              <a:t>的長度，</a:t>
            </a:r>
          </a:p>
          <a:p>
            <a:endParaRPr lang="en-US" altLang="zh-TW" dirty="0"/>
          </a:p>
          <a:p>
            <a:r>
              <a:rPr lang="zh-TW" altLang="en-US" dirty="0"/>
              <a:t>實際上在做填充是將輸入的資料根據彼特率</a:t>
            </a:r>
            <a:r>
              <a:rPr lang="en-US" altLang="zh-TW" dirty="0"/>
              <a:t>r</a:t>
            </a:r>
            <a:r>
              <a:rPr lang="zh-TW" altLang="en-US" dirty="0"/>
              <a:t>做分割，分成每段長度都是 </a:t>
            </a:r>
            <a:r>
              <a:rPr lang="en-US" altLang="zh-TW" dirty="0"/>
              <a:t>r</a:t>
            </a:r>
            <a:r>
              <a:rPr lang="zh-TW" altLang="en-US" dirty="0"/>
              <a:t>，最後一段若不足 </a:t>
            </a:r>
            <a:r>
              <a:rPr lang="en-US" altLang="zh-TW" dirty="0"/>
              <a:t>r </a:t>
            </a:r>
            <a:r>
              <a:rPr lang="zh-TW" altLang="en-US" dirty="0"/>
              <a:t>就要進行</a:t>
            </a:r>
            <a:r>
              <a:rPr lang="en-US" altLang="zh-TW" dirty="0"/>
              <a:t>multi-rate padding</a:t>
            </a:r>
            <a:r>
              <a:rPr lang="zh-TW" altLang="en-US" dirty="0"/>
              <a:t>，變成完整的區塊 </a:t>
            </a:r>
            <a:r>
              <a:rPr lang="en-US" altLang="zh-TW" dirty="0"/>
              <a:t>P₀ </a:t>
            </a:r>
            <a:r>
              <a:rPr lang="zh-TW" altLang="en-US" dirty="0"/>
              <a:t>到 </a:t>
            </a:r>
            <a:r>
              <a:rPr lang="en-US" altLang="zh-TW" dirty="0"/>
              <a:t>Pₖ₋₁</a:t>
            </a:r>
            <a:r>
              <a:rPr lang="zh-TW" altLang="en-US" dirty="0"/>
              <a:t>。這些區塊會一一被吸收到 </a:t>
            </a:r>
            <a:r>
              <a:rPr lang="en-US" altLang="zh-TW" dirty="0"/>
              <a:t>KECCAK-p </a:t>
            </a:r>
            <a:r>
              <a:rPr lang="zh-TW" altLang="en-US" dirty="0"/>
              <a:t>狀態中，成為 </a:t>
            </a:r>
            <a:r>
              <a:rPr lang="en-US" altLang="zh-TW" dirty="0"/>
              <a:t>sponge </a:t>
            </a:r>
            <a:r>
              <a:rPr lang="zh-TW" altLang="en-US" dirty="0"/>
              <a:t>結構的「吸收」階段輸入。</a:t>
            </a:r>
          </a:p>
          <a:p>
            <a:endParaRPr lang="en-US" altLang="zh-TW" dirty="0"/>
          </a:p>
          <a:p>
            <a:r>
              <a:rPr lang="zh-TW" altLang="en-US" dirty="0"/>
              <a:t>以 </a:t>
            </a:r>
            <a:r>
              <a:rPr lang="en-US" altLang="zh-TW" b="1" dirty="0"/>
              <a:t>SHAKE-256</a:t>
            </a:r>
            <a:r>
              <a:rPr lang="zh-TW" altLang="en-US" dirty="0"/>
              <a:t> 為例：</a:t>
            </a:r>
          </a:p>
          <a:p>
            <a:r>
              <a:rPr lang="en-US" altLang="zh-TW" dirty="0"/>
              <a:t>SHAKE-256 </a:t>
            </a:r>
            <a:r>
              <a:rPr lang="zh-TW" altLang="en-US" dirty="0"/>
              <a:t>是基於 </a:t>
            </a:r>
            <a:r>
              <a:rPr lang="en-US" altLang="zh-TW" dirty="0"/>
              <a:t>b = 1600 </a:t>
            </a:r>
            <a:r>
              <a:rPr lang="zh-TW" altLang="en-US" dirty="0"/>
              <a:t>的 </a:t>
            </a:r>
            <a:r>
              <a:rPr lang="en-US" altLang="zh-TW" dirty="0"/>
              <a:t>KECCAK </a:t>
            </a:r>
            <a:r>
              <a:rPr lang="zh-TW" altLang="en-US" dirty="0"/>
              <a:t>結構，其中</a:t>
            </a:r>
            <a:r>
              <a:rPr lang="en-US" altLang="zh-TW" dirty="0"/>
              <a:t>c = 512</a:t>
            </a:r>
            <a:r>
              <a:rPr lang="zh-TW" altLang="en-US" dirty="0"/>
              <a:t>（</a:t>
            </a:r>
            <a:r>
              <a:rPr lang="en-US" altLang="zh-TW" dirty="0"/>
              <a:t>capacity</a:t>
            </a:r>
            <a:r>
              <a:rPr lang="zh-TW" altLang="en-US" dirty="0"/>
              <a:t>）</a:t>
            </a:r>
            <a:r>
              <a:rPr lang="en-US" altLang="zh-TW" dirty="0"/>
              <a:t>,r = 1088</a:t>
            </a:r>
            <a:r>
              <a:rPr lang="zh-TW" altLang="en-US" dirty="0"/>
              <a:t>（</a:t>
            </a:r>
            <a:r>
              <a:rPr lang="en-US" altLang="zh-TW" dirty="0"/>
              <a:t>rate</a:t>
            </a:r>
            <a:r>
              <a:rPr lang="zh-TW" altLang="en-US" dirty="0"/>
              <a:t>），假設輸入訊息長度 </a:t>
            </a:r>
            <a:r>
              <a:rPr lang="en-US" altLang="zh-TW" dirty="0"/>
              <a:t>n = 10496 bits</a:t>
            </a:r>
            <a:r>
              <a:rPr lang="zh-TW" altLang="en-US" dirty="0"/>
              <a:t>，</a:t>
            </a:r>
          </a:p>
          <a:p>
            <a:r>
              <a:rPr lang="zh-TW" altLang="en-US" dirty="0"/>
              <a:t>我們要把這些 </a:t>
            </a:r>
            <a:r>
              <a:rPr lang="en-US" altLang="zh-TW" dirty="0"/>
              <a:t>bits </a:t>
            </a:r>
            <a:r>
              <a:rPr lang="zh-TW" altLang="en-US" dirty="0"/>
              <a:t>分段，每段是 </a:t>
            </a:r>
            <a:r>
              <a:rPr lang="en-US" altLang="zh-TW" dirty="0"/>
              <a:t>r = 1088 bits</a:t>
            </a:r>
            <a:r>
              <a:rPr lang="zh-TW" altLang="en-US" dirty="0"/>
              <a:t>，所以可以切成</a:t>
            </a:r>
            <a:r>
              <a:rPr lang="en-US" altLang="zh-TW" dirty="0"/>
              <a:t>10 </a:t>
            </a:r>
            <a:r>
              <a:rPr lang="zh-TW" altLang="en-US" dirty="0"/>
              <a:t>段 ，最後第 </a:t>
            </a:r>
            <a:r>
              <a:rPr lang="en-US" altLang="zh-TW" dirty="0"/>
              <a:t>10 </a:t>
            </a:r>
            <a:r>
              <a:rPr lang="zh-TW" altLang="en-US" dirty="0"/>
              <a:t>段只有 </a:t>
            </a:r>
            <a:r>
              <a:rPr lang="en-US" altLang="zh-TW" dirty="0"/>
              <a:t>704 bits </a:t>
            </a:r>
            <a:r>
              <a:rPr lang="zh-TW" altLang="en-US" dirty="0"/>
              <a:t>是原始訊息，剩下的就需要用 </a:t>
            </a:r>
            <a:r>
              <a:rPr lang="en-US" altLang="zh-TW" dirty="0"/>
              <a:t>padding </a:t>
            </a:r>
            <a:r>
              <a:rPr lang="zh-TW" altLang="en-US" dirty="0"/>
              <a:t>補上。</a:t>
            </a:r>
            <a:endParaRPr lang="zh-CN" altLang="en-US" dirty="0"/>
          </a:p>
        </p:txBody>
      </p:sp>
      <p:sp>
        <p:nvSpPr>
          <p:cNvPr id="4" name="灯片编号占位符 3">
            <a:extLst>
              <a:ext uri="{FF2B5EF4-FFF2-40B4-BE49-F238E27FC236}">
                <a16:creationId xmlns:a16="http://schemas.microsoft.com/office/drawing/2014/main" id="{E68AABC6-80DB-5607-A025-89481B713F77}"/>
              </a:ext>
            </a:extLst>
          </p:cNvPr>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8182570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3E01E-22AC-D82B-E0A7-7E1A4E06E1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FF886-3149-1E16-81F9-BA5A8B9218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DF6AB3-2FA7-35FF-706A-7FE1FE4EBC2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i="0" dirty="0">
                <a:solidFill>
                  <a:srgbClr val="262626"/>
                </a:solidFill>
                <a:effectLst/>
                <a:latin typeface="-apple-system"/>
              </a:rPr>
              <a:t>接著要來介紹</a:t>
            </a:r>
            <a:r>
              <a:rPr lang="en-US" altLang="zh-TW" b="0" i="0" dirty="0">
                <a:solidFill>
                  <a:srgbClr val="262626"/>
                </a:solidFill>
                <a:effectLst/>
                <a:latin typeface="-apple-system"/>
              </a:rPr>
              <a:t>KECCAK</a:t>
            </a:r>
            <a:r>
              <a:rPr lang="zh-TW" altLang="en-US" b="0" i="0" dirty="0">
                <a:solidFill>
                  <a:srgbClr val="262626"/>
                </a:solidFill>
                <a:effectLst/>
                <a:latin typeface="-apple-system"/>
              </a:rPr>
              <a:t>中的</a:t>
            </a:r>
            <a:r>
              <a:rPr lang="en-US" altLang="zh-TW" dirty="0"/>
              <a:t>Round function</a:t>
            </a:r>
            <a:r>
              <a:rPr lang="zh-TW" altLang="en-US" b="0" i="0" dirty="0">
                <a:solidFill>
                  <a:srgbClr val="262626"/>
                </a:solidFill>
                <a:effectLst/>
                <a:latin typeface="-apple-system"/>
              </a:rPr>
              <a:t>，其一輪由五個</a:t>
            </a:r>
            <a:r>
              <a:rPr lang="en-US" altLang="zh-TW" b="0" i="0" dirty="0" err="1">
                <a:solidFill>
                  <a:srgbClr val="262626"/>
                </a:solidFill>
                <a:effectLst/>
                <a:latin typeface="-apple-system"/>
              </a:rPr>
              <a:t>fuction</a:t>
            </a:r>
            <a:r>
              <a:rPr lang="zh-TW" altLang="en-US" b="0" i="0" dirty="0">
                <a:solidFill>
                  <a:srgbClr val="262626"/>
                </a:solidFill>
                <a:effectLst/>
                <a:latin typeface="-apple-system"/>
              </a:rPr>
              <a:t>的步驟組成：</a:t>
            </a:r>
            <a:r>
              <a:rPr lang="en-US" altLang="zh-TW" b="0" i="0" dirty="0">
                <a:solidFill>
                  <a:srgbClr val="262626"/>
                </a:solidFill>
                <a:effectLst/>
                <a:latin typeface="-apple-system"/>
              </a:rPr>
              <a:t>theta</a:t>
            </a:r>
            <a:r>
              <a:rPr lang="zh-TW" altLang="en-US" b="0" i="0" dirty="0">
                <a:solidFill>
                  <a:srgbClr val="262626"/>
                </a:solidFill>
                <a:effectLst/>
                <a:latin typeface="-apple-system"/>
              </a:rPr>
              <a:t>（</a:t>
            </a:r>
            <a:r>
              <a:rPr lang="en-US" altLang="zh-TW" b="0" i="0" dirty="0">
                <a:solidFill>
                  <a:srgbClr val="262626"/>
                </a:solidFill>
                <a:effectLst/>
                <a:latin typeface="-apple-system"/>
              </a:rPr>
              <a:t>θ</a:t>
            </a:r>
            <a:r>
              <a:rPr lang="zh-TW" altLang="en-US" b="0" i="0" dirty="0">
                <a:solidFill>
                  <a:srgbClr val="262626"/>
                </a:solidFill>
                <a:effectLst/>
                <a:latin typeface="-apple-system"/>
              </a:rPr>
              <a:t>）、</a:t>
            </a:r>
            <a:r>
              <a:rPr lang="en-US" altLang="zh-TW" b="0" i="0" dirty="0">
                <a:solidFill>
                  <a:srgbClr val="262626"/>
                </a:solidFill>
                <a:effectLst/>
                <a:latin typeface="-apple-system"/>
              </a:rPr>
              <a:t>rho</a:t>
            </a:r>
            <a:r>
              <a:rPr lang="zh-TW" altLang="en-US" b="0" i="0" dirty="0">
                <a:solidFill>
                  <a:srgbClr val="262626"/>
                </a:solidFill>
                <a:effectLst/>
                <a:latin typeface="-apple-system"/>
              </a:rPr>
              <a:t>（</a:t>
            </a:r>
            <a:r>
              <a:rPr lang="en-US" altLang="zh-TW" b="0" i="0" dirty="0">
                <a:solidFill>
                  <a:srgbClr val="262626"/>
                </a:solidFill>
                <a:effectLst/>
                <a:latin typeface="-apple-system"/>
              </a:rPr>
              <a:t>ρ</a:t>
            </a:r>
            <a:r>
              <a:rPr lang="zh-TW" altLang="en-US" b="0" i="0" dirty="0">
                <a:solidFill>
                  <a:srgbClr val="262626"/>
                </a:solidFill>
                <a:effectLst/>
                <a:latin typeface="-apple-system"/>
              </a:rPr>
              <a:t>）、</a:t>
            </a:r>
            <a:r>
              <a:rPr lang="en-US" altLang="zh-TW" b="0" i="0" dirty="0">
                <a:solidFill>
                  <a:srgbClr val="262626"/>
                </a:solidFill>
                <a:effectLst/>
                <a:latin typeface="-apple-system"/>
              </a:rPr>
              <a:t>pi</a:t>
            </a:r>
            <a:r>
              <a:rPr lang="zh-TW" altLang="en-US" b="0" i="0" dirty="0">
                <a:solidFill>
                  <a:srgbClr val="262626"/>
                </a:solidFill>
                <a:effectLst/>
                <a:latin typeface="-apple-system"/>
              </a:rPr>
              <a:t>（</a:t>
            </a:r>
            <a:r>
              <a:rPr lang="en-US" altLang="zh-TW" b="0" i="0" dirty="0">
                <a:solidFill>
                  <a:srgbClr val="262626"/>
                </a:solidFill>
                <a:effectLst/>
                <a:latin typeface="-apple-system"/>
              </a:rPr>
              <a:t>π</a:t>
            </a:r>
            <a:r>
              <a:rPr lang="zh-TW" altLang="en-US" b="0" i="0" dirty="0">
                <a:solidFill>
                  <a:srgbClr val="262626"/>
                </a:solidFill>
                <a:effectLst/>
                <a:latin typeface="-apple-system"/>
              </a:rPr>
              <a:t>）、</a:t>
            </a:r>
            <a:r>
              <a:rPr lang="en-US" altLang="zh-TW" b="0" i="0" dirty="0">
                <a:solidFill>
                  <a:srgbClr val="262626"/>
                </a:solidFill>
                <a:effectLst/>
                <a:latin typeface="-apple-system"/>
              </a:rPr>
              <a:t>chi</a:t>
            </a:r>
            <a:r>
              <a:rPr lang="zh-TW" altLang="en-US" b="0" i="0" dirty="0">
                <a:solidFill>
                  <a:srgbClr val="262626"/>
                </a:solidFill>
                <a:effectLst/>
                <a:latin typeface="-apple-system"/>
              </a:rPr>
              <a:t>（</a:t>
            </a:r>
            <a:r>
              <a:rPr lang="en-US" altLang="zh-TW" b="0" i="0" dirty="0">
                <a:solidFill>
                  <a:srgbClr val="262626"/>
                </a:solidFill>
                <a:effectLst/>
                <a:latin typeface="-apple-system"/>
              </a:rPr>
              <a:t>χ</a:t>
            </a:r>
            <a:r>
              <a:rPr lang="zh-TW" altLang="en-US" b="0" i="0" dirty="0">
                <a:solidFill>
                  <a:srgbClr val="262626"/>
                </a:solidFill>
                <a:effectLst/>
                <a:latin typeface="-apple-system"/>
              </a:rPr>
              <a:t>）和</a:t>
            </a:r>
            <a:r>
              <a:rPr lang="en-US" altLang="zh-TW" b="0" i="0" dirty="0">
                <a:solidFill>
                  <a:srgbClr val="262626"/>
                </a:solidFill>
                <a:effectLst/>
                <a:latin typeface="-apple-system"/>
              </a:rPr>
              <a:t>iota</a:t>
            </a:r>
            <a:r>
              <a:rPr lang="zh-TW" altLang="en-US" b="0" i="0" dirty="0">
                <a:solidFill>
                  <a:srgbClr val="262626"/>
                </a:solidFill>
                <a:effectLst/>
                <a:latin typeface="-apple-system"/>
              </a:rPr>
              <a:t>（</a:t>
            </a:r>
            <a:r>
              <a:rPr lang="en-US" altLang="zh-TW" b="0" i="0" dirty="0">
                <a:solidFill>
                  <a:srgbClr val="262626"/>
                </a:solidFill>
                <a:effectLst/>
                <a:latin typeface="-apple-system"/>
              </a:rPr>
              <a:t>ι</a:t>
            </a:r>
            <a:r>
              <a:rPr lang="zh-TW" altLang="en-US" b="0" i="0" dirty="0">
                <a:solidFill>
                  <a:srgbClr val="262626"/>
                </a:solidFill>
                <a:effectLst/>
                <a:latin typeface="-apple-system"/>
              </a:rPr>
              <a:t>）。算法的每次迭代過程接受一個</a:t>
            </a:r>
            <a:r>
              <a:rPr lang="en-US" altLang="zh-TW" b="0" i="0" dirty="0">
                <a:solidFill>
                  <a:srgbClr val="262626"/>
                </a:solidFill>
                <a:effectLst/>
                <a:latin typeface="-apple-system"/>
              </a:rPr>
              <a:t>1600</a:t>
            </a:r>
            <a:r>
              <a:rPr lang="zh-TW" altLang="en-US" b="0" i="0" dirty="0">
                <a:solidFill>
                  <a:srgbClr val="262626"/>
                </a:solidFill>
                <a:effectLst/>
                <a:latin typeface="-apple-system"/>
              </a:rPr>
              <a:t>位的狀態，該狀態由一個</a:t>
            </a:r>
            <a:r>
              <a:rPr lang="en-US" altLang="zh-TW" b="0" i="0" dirty="0">
                <a:solidFill>
                  <a:srgbClr val="262626"/>
                </a:solidFill>
                <a:effectLst/>
                <a:latin typeface="-apple-system"/>
              </a:rPr>
              <a:t>5x5</a:t>
            </a:r>
            <a:r>
              <a:rPr lang="zh-TW" altLang="en-US" b="0" i="0" dirty="0">
                <a:solidFill>
                  <a:srgbClr val="262626"/>
                </a:solidFill>
                <a:effectLst/>
                <a:latin typeface="-apple-system"/>
              </a:rPr>
              <a:t>的</a:t>
            </a:r>
            <a:r>
              <a:rPr lang="en-US" altLang="zh-TW" b="0" i="0" dirty="0">
                <a:solidFill>
                  <a:srgbClr val="262626"/>
                </a:solidFill>
                <a:effectLst/>
                <a:latin typeface="-apple-system"/>
              </a:rPr>
              <a:t>64</a:t>
            </a:r>
            <a:r>
              <a:rPr lang="zh-TW" altLang="en-US" b="0" i="0" dirty="0">
                <a:solidFill>
                  <a:srgbClr val="262626"/>
                </a:solidFill>
                <a:effectLst/>
                <a:latin typeface="-apple-system"/>
              </a:rPr>
              <a:t>位字矩陣組成，表示系統的當前狀態，並生成一個新的更新狀態矩陣作為輸出。除了映射函數</a:t>
            </a:r>
            <a:r>
              <a:rPr lang="en-US" altLang="zh-TW" b="0" i="0" dirty="0">
                <a:solidFill>
                  <a:srgbClr val="262626"/>
                </a:solidFill>
                <a:effectLst/>
                <a:latin typeface="-apple-system"/>
              </a:rPr>
              <a:t>iota</a:t>
            </a:r>
            <a:r>
              <a:rPr lang="zh-TW" altLang="en-US" b="0" i="0" dirty="0">
                <a:solidFill>
                  <a:srgbClr val="262626"/>
                </a:solidFill>
                <a:effectLst/>
                <a:latin typeface="-apple-system"/>
              </a:rPr>
              <a:t>有一個第二個輸入變量，即稱為輪次索引的整數外，其他步驟均只有一個輸入。</a:t>
            </a:r>
            <a:endParaRPr lang="en-US" altLang="zh-CN" dirty="0"/>
          </a:p>
          <a:p>
            <a:endParaRPr lang="zh-CN" altLang="en-US" dirty="0"/>
          </a:p>
        </p:txBody>
      </p:sp>
      <p:sp>
        <p:nvSpPr>
          <p:cNvPr id="4" name="灯片编号占位符 3">
            <a:extLst>
              <a:ext uri="{FF2B5EF4-FFF2-40B4-BE49-F238E27FC236}">
                <a16:creationId xmlns:a16="http://schemas.microsoft.com/office/drawing/2014/main" id="{71A2EBE2-5CD7-5B50-1CF0-F751C0346C4D}"/>
              </a:ext>
            </a:extLst>
          </p:cNvPr>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2194083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FE04C-0B9F-9E33-B4D9-3EAB238EE0C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44273-5F39-E277-B0A7-E0858B91BF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4EE362-B13C-6AE4-EA5F-5553DBB9CFB7}"/>
              </a:ext>
            </a:extLst>
          </p:cNvPr>
          <p:cNvSpPr>
            <a:spLocks noGrp="1"/>
          </p:cNvSpPr>
          <p:nvPr>
            <p:ph type="body" idx="1"/>
          </p:nvPr>
        </p:nvSpPr>
        <p:spPr/>
        <p:txBody>
          <a:bodyPr/>
          <a:lstStyle/>
          <a:p>
            <a:r>
              <a:rPr lang="en-US" altLang="zh-TW" b="1" dirty="0"/>
              <a:t>Theta</a:t>
            </a:r>
            <a:r>
              <a:rPr lang="zh-TW" altLang="en-US" b="1" dirty="0"/>
              <a:t>（</a:t>
            </a:r>
            <a:r>
              <a:rPr lang="en-US" altLang="zh-TW" b="1" dirty="0"/>
              <a:t>θ</a:t>
            </a:r>
            <a:r>
              <a:rPr lang="zh-TW" altLang="en-US" b="1" dirty="0"/>
              <a:t>）函數</a:t>
            </a:r>
            <a:r>
              <a:rPr lang="zh-TW" altLang="en-US" dirty="0"/>
              <a:t>的作用是針對整個狀態做 </a:t>
            </a:r>
            <a:r>
              <a:rPr lang="en-US" altLang="zh-TW" dirty="0"/>
              <a:t>column-wise </a:t>
            </a:r>
            <a:r>
              <a:rPr lang="zh-TW" altLang="en-US" dirty="0"/>
              <a:t>的資訊擴散（</a:t>
            </a:r>
            <a:r>
              <a:rPr lang="en-US" altLang="zh-TW" dirty="0"/>
              <a:t>diffusion</a:t>
            </a:r>
            <a:r>
              <a:rPr lang="zh-TW" altLang="en-US" dirty="0"/>
              <a:t>），讓每個 </a:t>
            </a:r>
            <a:r>
              <a:rPr lang="en-US" altLang="zh-TW" dirty="0"/>
              <a:t>bit </a:t>
            </a:r>
            <a:r>
              <a:rPr lang="zh-TW" altLang="en-US" dirty="0"/>
              <a:t>都能受到其他 </a:t>
            </a:r>
            <a:r>
              <a:rPr lang="en-US" altLang="zh-TW" dirty="0"/>
              <a:t>bit </a:t>
            </a:r>
            <a:r>
              <a:rPr lang="zh-TW" altLang="en-US" dirty="0"/>
              <a:t>的影響。</a:t>
            </a:r>
            <a:endParaRPr lang="en-US" altLang="zh-TW" dirty="0"/>
          </a:p>
          <a:p>
            <a:endParaRPr lang="en-US" altLang="zh-CN" dirty="0"/>
          </a:p>
          <a:p>
            <a:r>
              <a:rPr lang="zh-TW" altLang="en-US" b="1" dirty="0"/>
              <a:t>第一步</a:t>
            </a:r>
            <a:r>
              <a:rPr lang="zh-TW" altLang="en-US" dirty="0"/>
              <a:t>是每一個 </a:t>
            </a:r>
            <a:r>
              <a:rPr lang="en-US" altLang="zh-TW" dirty="0"/>
              <a:t>x </a:t>
            </a:r>
            <a:r>
              <a:rPr lang="zh-TW" altLang="en-US" dirty="0"/>
              <a:t>方向的直立 </a:t>
            </a:r>
            <a:r>
              <a:rPr lang="en-US" altLang="zh-TW" dirty="0"/>
              <a:t>column </a:t>
            </a:r>
            <a:r>
              <a:rPr lang="zh-TW" altLang="en-US" dirty="0"/>
              <a:t>做 </a:t>
            </a:r>
            <a:r>
              <a:rPr lang="en-US" altLang="zh-TW" dirty="0"/>
              <a:t>XOR</a:t>
            </a:r>
            <a:r>
              <a:rPr lang="zh-TW" altLang="en-US" dirty="0"/>
              <a:t>。</a:t>
            </a:r>
            <a:br>
              <a:rPr lang="zh-TW" altLang="en-US" dirty="0"/>
            </a:br>
            <a:r>
              <a:rPr lang="zh-TW" altLang="en-US" dirty="0"/>
              <a:t>這裡定義一個暫存變數 </a:t>
            </a:r>
            <a:r>
              <a:rPr lang="en-US" altLang="zh-TW" dirty="0"/>
              <a:t>C[x]</a:t>
            </a:r>
            <a:r>
              <a:rPr lang="zh-TW" altLang="en-US" dirty="0"/>
              <a:t>，把固定 </a:t>
            </a:r>
            <a:r>
              <a:rPr lang="en-US" altLang="zh-TW" dirty="0"/>
              <a:t>x</a:t>
            </a:r>
            <a:r>
              <a:rPr lang="zh-TW" altLang="en-US" dirty="0"/>
              <a:t>、所有 </a:t>
            </a:r>
            <a:r>
              <a:rPr lang="en-US" altLang="zh-TW" dirty="0"/>
              <a:t>y </a:t>
            </a:r>
            <a:r>
              <a:rPr lang="zh-TW" altLang="en-US" dirty="0"/>
              <a:t>的五個值做 </a:t>
            </a:r>
            <a:r>
              <a:rPr lang="en-US" altLang="zh-TW" dirty="0"/>
              <a:t>XOR</a:t>
            </a:r>
          </a:p>
          <a:p>
            <a:endParaRPr lang="en-US" altLang="zh-CN" dirty="0"/>
          </a:p>
          <a:p>
            <a:r>
              <a:rPr lang="zh-TW" altLang="en-US" b="1" dirty="0"/>
              <a:t>第二步</a:t>
            </a:r>
            <a:r>
              <a:rPr lang="zh-TW" altLang="en-US" dirty="0"/>
              <a:t>是計算 </a:t>
            </a:r>
            <a:r>
              <a:rPr lang="en-US" altLang="zh-TW" dirty="0"/>
              <a:t>D[x]</a:t>
            </a:r>
            <a:r>
              <a:rPr lang="zh-TW" altLang="en-US" dirty="0"/>
              <a:t>，也就是對 </a:t>
            </a:r>
            <a:r>
              <a:rPr lang="en-US" altLang="zh-TW" dirty="0"/>
              <a:t>C[x-1] </a:t>
            </a:r>
            <a:r>
              <a:rPr lang="zh-TW" altLang="en-US" dirty="0"/>
              <a:t>和 </a:t>
            </a:r>
            <a:r>
              <a:rPr lang="en-US" altLang="zh-TW" dirty="0"/>
              <a:t>C[x+1] </a:t>
            </a:r>
            <a:r>
              <a:rPr lang="zh-TW" altLang="en-US" dirty="0"/>
              <a:t>的 </a:t>
            </a:r>
            <a:r>
              <a:rPr lang="en-US" altLang="zh-TW" dirty="0"/>
              <a:t>rotated </a:t>
            </a:r>
            <a:r>
              <a:rPr lang="zh-TW" altLang="en-US" dirty="0"/>
              <a:t>值做 </a:t>
            </a:r>
            <a:r>
              <a:rPr lang="en-US" altLang="zh-TW" dirty="0"/>
              <a:t>XOR</a:t>
            </a:r>
            <a:r>
              <a:rPr lang="zh-TW" altLang="en-US" dirty="0"/>
              <a:t>，這邊的 </a:t>
            </a:r>
            <a:r>
              <a:rPr lang="en-US" altLang="zh-TW" dirty="0"/>
              <a:t>rotation </a:t>
            </a:r>
            <a:r>
              <a:rPr lang="zh-TW" altLang="en-US" dirty="0"/>
              <a:t>是指</a:t>
            </a:r>
            <a:r>
              <a:rPr lang="en-US" altLang="zh-TW" dirty="0"/>
              <a:t>z</a:t>
            </a:r>
            <a:r>
              <a:rPr lang="zh-TW" altLang="en-US" dirty="0"/>
              <a:t>軸循環移位</a:t>
            </a:r>
            <a:r>
              <a:rPr lang="en-US" altLang="zh-TW" dirty="0"/>
              <a:t>1 bit</a:t>
            </a:r>
          </a:p>
          <a:p>
            <a:endParaRPr lang="en-US" altLang="zh-CN" dirty="0"/>
          </a:p>
          <a:p>
            <a:r>
              <a:rPr lang="zh-TW" altLang="en-US" b="1" dirty="0"/>
              <a:t>第三步</a:t>
            </a:r>
            <a:r>
              <a:rPr lang="zh-TW" altLang="en-US" dirty="0"/>
              <a:t>就是實際更新狀態陣列，對該位置的值與剛剛算出來的 </a:t>
            </a:r>
            <a:r>
              <a:rPr lang="en-US" altLang="zh-TW" dirty="0"/>
              <a:t>D[x]</a:t>
            </a:r>
            <a:r>
              <a:rPr lang="zh-TW" altLang="en-US" dirty="0"/>
              <a:t>做</a:t>
            </a:r>
            <a:r>
              <a:rPr lang="en-US" altLang="zh-TW" dirty="0"/>
              <a:t>XOR</a:t>
            </a:r>
          </a:p>
          <a:p>
            <a:endParaRPr lang="en-US" altLang="zh-CN" dirty="0"/>
          </a:p>
          <a:p>
            <a:r>
              <a:rPr lang="zh-TW" altLang="en-US" dirty="0"/>
              <a:t>用圖例說明剛剛的三步驟</a:t>
            </a:r>
            <a:endParaRPr lang="en-US" altLang="zh-CN" dirty="0"/>
          </a:p>
          <a:p>
            <a:endParaRPr lang="zh-CN" altLang="en-US" dirty="0"/>
          </a:p>
        </p:txBody>
      </p:sp>
      <p:sp>
        <p:nvSpPr>
          <p:cNvPr id="4" name="灯片编号占位符 3">
            <a:extLst>
              <a:ext uri="{FF2B5EF4-FFF2-40B4-BE49-F238E27FC236}">
                <a16:creationId xmlns:a16="http://schemas.microsoft.com/office/drawing/2014/main" id="{78B61F12-1095-0C18-821E-8A047942F288}"/>
              </a:ext>
            </a:extLst>
          </p:cNvPr>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35102266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16F00-14AC-E559-CEFC-D2C52DE3876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4BE9F2-7938-41D6-F5C3-A9CF4C03CC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4E17E7-0FDB-7FCD-55F3-88A62FA8E6E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 </a:t>
            </a:r>
            <a:r>
              <a:rPr lang="en-US" altLang="zh-TW" dirty="0"/>
              <a:t>2 </a:t>
            </a:r>
            <a:r>
              <a:rPr lang="zh-TW" altLang="en-US" dirty="0"/>
              <a:t>跟第 </a:t>
            </a:r>
            <a:r>
              <a:rPr lang="en-US" altLang="zh-TW" dirty="0"/>
              <a:t>3 </a:t>
            </a:r>
            <a:r>
              <a:rPr lang="zh-TW" altLang="en-US" dirty="0"/>
              <a:t>個步驟，也就是 </a:t>
            </a:r>
            <a:r>
              <a:rPr lang="en-US" altLang="zh-TW" b="1" dirty="0"/>
              <a:t>Rho</a:t>
            </a:r>
            <a:r>
              <a:rPr lang="zh-TW" altLang="en-US" b="1" dirty="0"/>
              <a:t>（</a:t>
            </a:r>
            <a:r>
              <a:rPr lang="el-GR" altLang="zh-TW" b="1" dirty="0"/>
              <a:t>ρ</a:t>
            </a:r>
            <a:r>
              <a:rPr lang="zh-TW" altLang="el-GR" b="1" dirty="0"/>
              <a:t>）</a:t>
            </a:r>
            <a:r>
              <a:rPr lang="zh-TW" altLang="en-US" b="1" dirty="0"/>
              <a:t>與 </a:t>
            </a:r>
            <a:r>
              <a:rPr lang="en-US" altLang="zh-TW" b="1" dirty="0"/>
              <a:t>Pi</a:t>
            </a:r>
            <a:r>
              <a:rPr lang="zh-TW" altLang="en-US" b="1" dirty="0"/>
              <a:t>（</a:t>
            </a:r>
            <a:r>
              <a:rPr lang="el-GR" altLang="zh-TW" b="1" dirty="0"/>
              <a:t>π</a:t>
            </a:r>
            <a:r>
              <a:rPr lang="zh-TW" altLang="el-GR" b="1" dirty="0"/>
              <a:t>）</a:t>
            </a:r>
            <a:r>
              <a:rPr lang="el-GR" altLang="zh-TW" dirty="0"/>
              <a:t> </a:t>
            </a:r>
            <a:r>
              <a:rPr lang="zh-TW" altLang="en-US" dirty="0"/>
              <a:t>函數</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Rho </a:t>
            </a:r>
            <a:r>
              <a:rPr lang="zh-TW" altLang="en-US" dirty="0"/>
              <a:t>的作用是對每一個 </a:t>
            </a:r>
            <a:r>
              <a:rPr lang="en-US" altLang="zh-TW" dirty="0"/>
              <a:t>lane</a:t>
            </a:r>
            <a:r>
              <a:rPr lang="zh-TW" altLang="en-US" dirty="0"/>
              <a:t>（也就是固定 </a:t>
            </a:r>
            <a:r>
              <a:rPr lang="en-US" altLang="zh-TW" dirty="0"/>
              <a:t>x</a:t>
            </a:r>
            <a:r>
              <a:rPr lang="zh-TW" altLang="en-US" dirty="0"/>
              <a:t>、</a:t>
            </a:r>
            <a:r>
              <a:rPr lang="en-US" altLang="zh-TW" dirty="0"/>
              <a:t>y </a:t>
            </a:r>
            <a:r>
              <a:rPr lang="zh-TW" altLang="en-US" dirty="0"/>
              <a:t>位置下的一整條 </a:t>
            </a:r>
            <a:r>
              <a:rPr lang="en-US" altLang="zh-TW" dirty="0"/>
              <a:t>z </a:t>
            </a:r>
            <a:r>
              <a:rPr lang="zh-TW" altLang="en-US" dirty="0"/>
              <a:t>軸 </a:t>
            </a:r>
            <a:r>
              <a:rPr lang="en-US" altLang="zh-TW" dirty="0"/>
              <a:t>bit</a:t>
            </a:r>
            <a:r>
              <a:rPr lang="zh-TW" altLang="en-US" dirty="0"/>
              <a:t>）進行 </a:t>
            </a:r>
            <a:r>
              <a:rPr lang="en-US" altLang="zh-TW" dirty="0"/>
              <a:t>cyclic bit rotation</a:t>
            </a:r>
            <a:r>
              <a:rPr lang="zh-TW" altLang="en-US" dirty="0"/>
              <a:t>，讓每個位置的資料沿 </a:t>
            </a:r>
            <a:r>
              <a:rPr lang="en-US" altLang="zh-TW" dirty="0"/>
              <a:t>z </a:t>
            </a:r>
            <a:r>
              <a:rPr lang="zh-TW" altLang="en-US" dirty="0"/>
              <a:t>軸方向做</a:t>
            </a:r>
            <a:r>
              <a:rPr lang="zh-TW" altLang="en-US" b="1" dirty="0"/>
              <a:t>不同位元數量的旋轉</a:t>
            </a:r>
            <a:r>
              <a:rPr lang="zh-TW" altLang="en-US" dirty="0"/>
              <a:t>，其中 </a:t>
            </a:r>
            <a:r>
              <a:rPr lang="en-US" altLang="zh-TW" dirty="0"/>
              <a:t>r[x, y] </a:t>
            </a:r>
            <a:r>
              <a:rPr lang="zh-TW" altLang="en-US" dirty="0"/>
              <a:t>是根據演算法規定的固定旋轉位移表，我們下方也列出來了這個對應表，像是 </a:t>
            </a:r>
            <a:r>
              <a:rPr lang="en-US" altLang="zh-TW" dirty="0"/>
              <a:t>(x=0, y=0) </a:t>
            </a:r>
            <a:r>
              <a:rPr lang="zh-TW" altLang="en-US" dirty="0"/>
              <a:t>的位置旋轉 </a:t>
            </a:r>
            <a:r>
              <a:rPr lang="en-US" altLang="zh-TW" dirty="0"/>
              <a:t>0 </a:t>
            </a:r>
            <a:r>
              <a:rPr lang="zh-TW" altLang="en-US" dirty="0"/>
              <a:t>位元，而 </a:t>
            </a:r>
            <a:r>
              <a:rPr lang="en-US" altLang="zh-TW" dirty="0"/>
              <a:t>(x=1, y=0) </a:t>
            </a:r>
            <a:r>
              <a:rPr lang="zh-TW" altLang="en-US" dirty="0"/>
              <a:t>就旋轉 </a:t>
            </a:r>
            <a:r>
              <a:rPr lang="en-US" altLang="zh-TW" dirty="0"/>
              <a:t>1 </a:t>
            </a:r>
            <a:r>
              <a:rPr lang="zh-TW" altLang="en-US" dirty="0"/>
              <a:t>位元，其他位置則依表格中對應。</a:t>
            </a:r>
          </a:p>
          <a:p>
            <a:endParaRPr lang="en-US" altLang="zh-TW" dirty="0"/>
          </a:p>
          <a:p>
            <a:r>
              <a:rPr lang="en-US" altLang="zh-TW" dirty="0"/>
              <a:t>Pi</a:t>
            </a:r>
            <a:r>
              <a:rPr lang="zh-TW" altLang="en-US" dirty="0"/>
              <a:t>，它的功能是對三維空間中的 </a:t>
            </a:r>
            <a:r>
              <a:rPr lang="en-US" altLang="zh-TW" dirty="0"/>
              <a:t>lanes </a:t>
            </a:r>
            <a:r>
              <a:rPr lang="zh-TW" altLang="en-US" dirty="0"/>
              <a:t>做重新排列，也就是把狀態陣列中 </a:t>
            </a:r>
            <a:r>
              <a:rPr lang="en-US" altLang="zh-TW" dirty="0"/>
              <a:t>(x, y) </a:t>
            </a:r>
            <a:r>
              <a:rPr lang="zh-TW" altLang="en-US" dirty="0"/>
              <a:t>位置的 </a:t>
            </a:r>
            <a:r>
              <a:rPr lang="en-US" altLang="zh-TW" dirty="0"/>
              <a:t>lane</a:t>
            </a:r>
            <a:r>
              <a:rPr lang="zh-TW" altLang="en-US" dirty="0"/>
              <a:t>，放到新位置 </a:t>
            </a:r>
            <a:r>
              <a:rPr lang="en-US" altLang="zh-TW" dirty="0"/>
              <a:t>(y, 2x+3y mod 5)</a:t>
            </a:r>
            <a:r>
              <a:rPr lang="zh-TW" altLang="en-US" dirty="0"/>
              <a:t>。</a:t>
            </a:r>
            <a:endParaRPr lang="en-US" altLang="zh-TW" dirty="0"/>
          </a:p>
          <a:p>
            <a:endParaRPr lang="en-US" altLang="zh-TW" dirty="0"/>
          </a:p>
          <a:p>
            <a:r>
              <a:rPr lang="zh-TW" altLang="en-US" dirty="0"/>
              <a:t>我將兩個</a:t>
            </a:r>
            <a:r>
              <a:rPr lang="en-US" altLang="zh-TW" dirty="0"/>
              <a:t>function</a:t>
            </a:r>
            <a:r>
              <a:rPr lang="zh-TW" altLang="en-US" dirty="0"/>
              <a:t>一起實現，因此狀態陣列中 </a:t>
            </a:r>
            <a:r>
              <a:rPr lang="en-US" altLang="zh-TW" dirty="0"/>
              <a:t>(x, y) </a:t>
            </a:r>
            <a:r>
              <a:rPr lang="zh-TW" altLang="en-US" dirty="0"/>
              <a:t>位置的 </a:t>
            </a:r>
            <a:r>
              <a:rPr lang="en-US" altLang="zh-TW" dirty="0"/>
              <a:t>lane</a:t>
            </a:r>
            <a:r>
              <a:rPr lang="zh-TW" altLang="en-US" dirty="0"/>
              <a:t>經過 </a:t>
            </a:r>
            <a:r>
              <a:rPr lang="en-US" altLang="zh-TW" dirty="0"/>
              <a:t>r[</a:t>
            </a:r>
            <a:r>
              <a:rPr lang="en-US" altLang="zh-TW" dirty="0" err="1"/>
              <a:t>x,y</a:t>
            </a:r>
            <a:r>
              <a:rPr lang="en-US" altLang="zh-TW" dirty="0"/>
              <a:t>] </a:t>
            </a:r>
            <a:r>
              <a:rPr lang="zh-TW" altLang="en-US" dirty="0"/>
              <a:t>的位移後，在經過旋轉放到新的位置，會造成整個三維空間變成上下扭動的狀態。</a:t>
            </a:r>
          </a:p>
          <a:p>
            <a:endParaRPr lang="zh-CN" altLang="en-US" dirty="0"/>
          </a:p>
        </p:txBody>
      </p:sp>
      <p:sp>
        <p:nvSpPr>
          <p:cNvPr id="4" name="灯片编号占位符 3">
            <a:extLst>
              <a:ext uri="{FF2B5EF4-FFF2-40B4-BE49-F238E27FC236}">
                <a16:creationId xmlns:a16="http://schemas.microsoft.com/office/drawing/2014/main" id="{C6AAF525-E926-14F0-0724-09F005F73ABB}"/>
              </a:ext>
            </a:extLst>
          </p:cNvPr>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30510002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29223-0126-9A8E-AB06-C531D5188D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DB9661-36CF-DF72-005D-36B40B3B3EA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80A152-B681-F2A1-D3D5-5F539581F4DB}"/>
              </a:ext>
            </a:extLst>
          </p:cNvPr>
          <p:cNvSpPr>
            <a:spLocks noGrp="1"/>
          </p:cNvSpPr>
          <p:nvPr>
            <p:ph type="body" idx="1"/>
          </p:nvPr>
        </p:nvSpPr>
        <p:spPr/>
        <p:txBody>
          <a:bodyPr/>
          <a:lstStyle/>
          <a:p>
            <a:r>
              <a:rPr lang="zh-TW" altLang="en-US" dirty="0"/>
              <a:t>第 </a:t>
            </a:r>
            <a:r>
              <a:rPr lang="en-US" altLang="zh-TW" dirty="0"/>
              <a:t>4 </a:t>
            </a:r>
            <a:r>
              <a:rPr lang="zh-TW" altLang="en-US" dirty="0"/>
              <a:t>個步驟</a:t>
            </a:r>
            <a:r>
              <a:rPr lang="en-US" altLang="zh-TW" b="1" dirty="0"/>
              <a:t>Chi</a:t>
            </a:r>
            <a:r>
              <a:rPr lang="zh-TW" altLang="en-US" b="1" dirty="0"/>
              <a:t>（</a:t>
            </a:r>
            <a:r>
              <a:rPr lang="el-GR" altLang="zh-TW" b="1" dirty="0"/>
              <a:t>χ</a:t>
            </a:r>
            <a:r>
              <a:rPr lang="zh-TW" altLang="el-GR" b="1" dirty="0"/>
              <a:t>）</a:t>
            </a:r>
            <a:r>
              <a:rPr lang="zh-TW" altLang="en-US" b="1" dirty="0"/>
              <a:t>函數</a:t>
            </a:r>
            <a:r>
              <a:rPr lang="zh-TW" altLang="en-US" dirty="0"/>
              <a:t>，這是整個算法中加入**非線性混淆（</a:t>
            </a:r>
            <a:r>
              <a:rPr lang="en-US" altLang="zh-TW" dirty="0"/>
              <a:t>non-linear mixing</a:t>
            </a:r>
            <a:r>
              <a:rPr lang="zh-TW" altLang="en-US" dirty="0"/>
              <a:t>）**的關鍵。</a:t>
            </a:r>
            <a:endParaRPr lang="en-US" altLang="zh-TW"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從公式中可以發現他是針對每一列固定的 </a:t>
            </a:r>
            <a:r>
              <a:rPr lang="en-US" altLang="zh-TW" dirty="0"/>
              <a:t>y </a:t>
            </a:r>
            <a:r>
              <a:rPr lang="zh-TW" altLang="en-US" dirty="0"/>
              <a:t>值，也就是 </a:t>
            </a:r>
            <a:r>
              <a:rPr lang="en-US" altLang="zh-TW" dirty="0"/>
              <a:t>row </a:t>
            </a:r>
            <a:r>
              <a:rPr lang="zh-TW" altLang="en-US" dirty="0"/>
              <a:t>層進行操作，對於每個 </a:t>
            </a:r>
            <a:r>
              <a:rPr lang="en-US" altLang="zh-TW" dirty="0"/>
              <a:t>x∈0…4</a:t>
            </a:r>
            <a:r>
              <a:rPr lang="zh-TW" altLang="en-US" dirty="0"/>
              <a:t>，它會根據自己與右邊兩個鄰居的值來更新自己。根據圖來說明的話就是</a:t>
            </a:r>
            <a:r>
              <a:rPr lang="zh-TW" altLang="es-ES" dirty="0"/>
              <a:t>原值 </a:t>
            </a:r>
            <a:r>
              <a:rPr lang="es-ES" altLang="zh-TW" dirty="0"/>
              <a:t>XOR </a:t>
            </a:r>
            <a:r>
              <a:rPr lang="zh-TW" altLang="es-ES" dirty="0"/>
              <a:t>上 </a:t>
            </a:r>
            <a:r>
              <a:rPr lang="es-ES" altLang="zh-TW" dirty="0"/>
              <a:t>(</a:t>
            </a:r>
            <a:r>
              <a:rPr lang="en-US" altLang="zh-TW" dirty="0"/>
              <a:t>not</a:t>
            </a:r>
            <a:r>
              <a:rPr lang="zh-TW" altLang="es-ES" dirty="0"/>
              <a:t> </a:t>
            </a:r>
            <a:r>
              <a:rPr lang="es-ES" altLang="zh-TW" dirty="0"/>
              <a:t>B[x+1, y] AND B[x+2, y])</a:t>
            </a:r>
            <a:r>
              <a:rPr lang="zh-TW" altLang="en-US" dirty="0"/>
              <a:t>。</a:t>
            </a:r>
            <a:endParaRPr lang="es-E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，它讓整個資料空間變得難以預測，有效抵抗線性分析與差分攻擊。</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3879686F-EA14-ABAB-087F-079D5A69D6D8}"/>
              </a:ext>
            </a:extLst>
          </p:cNvPr>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042462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6393-1F36-B38D-1150-30CCD76839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BD798B-8966-F6A1-F154-312B8EA1762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48653C-C744-DAC2-46B9-3761F8A428B3}"/>
              </a:ext>
            </a:extLst>
          </p:cNvPr>
          <p:cNvSpPr>
            <a:spLocks noGrp="1"/>
          </p:cNvSpPr>
          <p:nvPr>
            <p:ph type="body" idx="1"/>
          </p:nvPr>
        </p:nvSpPr>
        <p:spPr/>
        <p:txBody>
          <a:bodyPr/>
          <a:lstStyle/>
          <a:p>
            <a:r>
              <a:rPr lang="en-US" altLang="zh-TW" dirty="0"/>
              <a:t>SHA-3 permutation </a:t>
            </a:r>
            <a:r>
              <a:rPr lang="zh-TW" altLang="en-US" dirty="0"/>
              <a:t>的最後一個步驟，叫做 </a:t>
            </a:r>
            <a:r>
              <a:rPr lang="en-US" altLang="zh-TW" b="1" dirty="0"/>
              <a:t>Iota</a:t>
            </a:r>
            <a:r>
              <a:rPr lang="zh-TW" altLang="en-US" b="1" dirty="0"/>
              <a:t>（</a:t>
            </a:r>
            <a:r>
              <a:rPr lang="el-GR" altLang="zh-TW" b="1" dirty="0"/>
              <a:t>ι</a:t>
            </a:r>
            <a:r>
              <a:rPr lang="zh-TW" altLang="el-GR" b="1" dirty="0"/>
              <a:t>）</a:t>
            </a:r>
            <a:r>
              <a:rPr lang="zh-TW" altLang="el-GR" dirty="0"/>
              <a:t>。</a:t>
            </a:r>
            <a:r>
              <a:rPr lang="zh-TW" altLang="en-US" dirty="0"/>
              <a:t>這個步驟的功能是加入「回合常數（</a:t>
            </a:r>
            <a:r>
              <a:rPr lang="en-US" altLang="zh-TW" dirty="0"/>
              <a:t>round constant</a:t>
            </a:r>
            <a:r>
              <a:rPr lang="zh-TW" altLang="en-US" dirty="0"/>
              <a:t>）」，讓每一輪 </a:t>
            </a:r>
            <a:r>
              <a:rPr lang="en-US" altLang="zh-TW" dirty="0"/>
              <a:t>permutation </a:t>
            </a:r>
            <a:r>
              <a:rPr lang="zh-TW" altLang="en-US" dirty="0"/>
              <a:t>都有獨特的輸入，避免對稱性造成安全性問題。</a:t>
            </a:r>
            <a:endParaRPr lang="en-US" altLang="zh-TW" dirty="0"/>
          </a:p>
          <a:p>
            <a:endParaRPr lang="en-US" altLang="zh-CN" dirty="0"/>
          </a:p>
          <a:p>
            <a:r>
              <a:rPr lang="zh-TW" altLang="en-US" dirty="0"/>
              <a:t>每一輪的 </a:t>
            </a:r>
            <a:r>
              <a:rPr lang="en-US" altLang="zh-TW" dirty="0"/>
              <a:t>round constant </a:t>
            </a:r>
            <a:r>
              <a:rPr lang="zh-TW" altLang="en-US" dirty="0"/>
              <a:t>是由一個 </a:t>
            </a:r>
            <a:r>
              <a:rPr lang="zh-TW" altLang="en-US" b="1" dirty="0"/>
              <a:t>線性回饋移位暫存器（</a:t>
            </a:r>
            <a:r>
              <a:rPr lang="en-US" altLang="zh-TW" b="1" dirty="0"/>
              <a:t>LFSR</a:t>
            </a:r>
            <a:r>
              <a:rPr lang="zh-TW" altLang="en-US" b="1" dirty="0"/>
              <a:t>）</a:t>
            </a:r>
            <a:r>
              <a:rPr lang="en-US" altLang="zh-TW" dirty="0"/>
              <a:t> </a:t>
            </a:r>
            <a:r>
              <a:rPr lang="zh-TW" altLang="en-US" dirty="0"/>
              <a:t>產生的。這是一種根據固定邏輯產生 </a:t>
            </a:r>
            <a:r>
              <a:rPr lang="en-US" altLang="zh-TW" dirty="0"/>
              <a:t>pseudo-random bit </a:t>
            </a:r>
            <a:r>
              <a:rPr lang="zh-TW" altLang="en-US" dirty="0"/>
              <a:t>序列的方式。</a:t>
            </a:r>
            <a:endParaRPr lang="en-US" altLang="zh-TW" dirty="0"/>
          </a:p>
          <a:p>
            <a:endParaRPr lang="en-US" altLang="zh-CN" dirty="0"/>
          </a:p>
          <a:p>
            <a:r>
              <a:rPr lang="en-US" altLang="zh-TW" dirty="0"/>
              <a:t>round constant </a:t>
            </a:r>
            <a:r>
              <a:rPr lang="zh-TW" altLang="en-US" dirty="0"/>
              <a:t>會被 </a:t>
            </a:r>
            <a:r>
              <a:rPr lang="en-US" altLang="zh-TW" dirty="0"/>
              <a:t>XOR </a:t>
            </a:r>
            <a:r>
              <a:rPr lang="zh-TW" altLang="en-US" dirty="0"/>
              <a:t>到 </a:t>
            </a:r>
            <a:r>
              <a:rPr lang="en-US" altLang="zh-TW" dirty="0"/>
              <a:t>state </a:t>
            </a:r>
            <a:r>
              <a:rPr lang="zh-TW" altLang="en-US" dirty="0"/>
              <a:t>的</a:t>
            </a:r>
            <a:r>
              <a:rPr lang="pt-BR" altLang="zh-TW" sz="12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a:t>
            </a:r>
            <a:r>
              <a:rPr lang="zh-TW" altLang="en-US" dirty="0"/>
              <a:t>位置</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DC0E654-2EF9-B680-BDC7-28FB53D3D154}"/>
              </a:ext>
            </a:extLst>
          </p:cNvPr>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5677351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C23BA-A2E7-CA00-25A2-5B95AC3BF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B0F939-ADA5-5861-F255-53897CD8F9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AEB27-080C-65D3-C9FB-1FD48F27A359}"/>
              </a:ext>
            </a:extLst>
          </p:cNvPr>
          <p:cNvSpPr>
            <a:spLocks noGrp="1"/>
          </p:cNvSpPr>
          <p:nvPr>
            <p:ph type="body" idx="1"/>
          </p:nvPr>
        </p:nvSpPr>
        <p:spPr/>
        <p:txBody>
          <a:bodyPr/>
          <a:lstStyle/>
          <a:p>
            <a:r>
              <a:rPr lang="zh-TW" altLang="en-US" dirty="0"/>
              <a:t>在這張投影片中，我們介紹 </a:t>
            </a:r>
            <a:r>
              <a:rPr lang="en-US" altLang="zh-TW" dirty="0"/>
              <a:t>SHA-3 </a:t>
            </a:r>
            <a:r>
              <a:rPr lang="zh-TW" altLang="en-US" dirty="0"/>
              <a:t>採用的海綿結構（</a:t>
            </a:r>
            <a:r>
              <a:rPr lang="en-US" altLang="zh-TW" dirty="0"/>
              <a:t>Sponge Construction</a:t>
            </a:r>
            <a:r>
              <a:rPr lang="zh-TW" altLang="en-US" dirty="0"/>
              <a:t>），這是一種兩階段的資料處理方式：</a:t>
            </a:r>
          </a:p>
          <a:p>
            <a:r>
              <a:rPr lang="zh-TW" altLang="en-US" b="1" dirty="0"/>
              <a:t>第一階段是 </a:t>
            </a:r>
            <a:r>
              <a:rPr lang="en-US" altLang="zh-TW" b="1" dirty="0"/>
              <a:t>absorbing phase</a:t>
            </a:r>
            <a:r>
              <a:rPr lang="zh-TW" altLang="en-US" b="1" dirty="0"/>
              <a:t>（吸收階段）</a:t>
            </a:r>
            <a:br>
              <a:rPr lang="zh-TW" altLang="en-US" dirty="0"/>
            </a:br>
            <a:r>
              <a:rPr lang="zh-TW" altLang="en-US" dirty="0"/>
              <a:t>在這個階段，輸入資料會先透過 </a:t>
            </a:r>
            <a:r>
              <a:rPr lang="en-US" altLang="zh-TW" dirty="0"/>
              <a:t>padding</a:t>
            </a:r>
            <a:r>
              <a:rPr lang="zh-TW" altLang="en-US" dirty="0"/>
              <a:t>（這裡是 </a:t>
            </a:r>
            <a:r>
              <a:rPr lang="en-US" altLang="zh-TW" dirty="0"/>
              <a:t>pad10*1 </a:t>
            </a:r>
            <a:r>
              <a:rPr lang="zh-TW" altLang="en-US" dirty="0"/>
              <a:t>演算法）填充，接著被切割成 </a:t>
            </a:r>
            <a:r>
              <a:rPr lang="en-US" altLang="zh-TW" dirty="0"/>
              <a:t>r</a:t>
            </a:r>
            <a:r>
              <a:rPr lang="zh-TW" altLang="en-US" dirty="0"/>
              <a:t>位元的區塊，一一與內部狀態進行 </a:t>
            </a:r>
            <a:r>
              <a:rPr lang="en-US" altLang="zh-TW" dirty="0"/>
              <a:t>XOR</a:t>
            </a:r>
            <a:r>
              <a:rPr lang="zh-TW" altLang="en-US" dirty="0"/>
              <a:t>，再交由</a:t>
            </a:r>
            <a:r>
              <a:rPr lang="en-US" altLang="zh-TW" dirty="0"/>
              <a:t>permutation</a:t>
            </a:r>
            <a:r>
              <a:rPr lang="zh-TW" altLang="en-US" dirty="0"/>
              <a:t> </a:t>
            </a:r>
            <a:r>
              <a:rPr lang="en-US" altLang="zh-TW" dirty="0"/>
              <a:t>function</a:t>
            </a:r>
            <a:r>
              <a:rPr lang="zh-TW" altLang="en-US" dirty="0"/>
              <a:t>處理。每處理一次，就更新一次內部狀態。</a:t>
            </a:r>
          </a:p>
          <a:p>
            <a:r>
              <a:rPr lang="zh-TW" altLang="en-US" b="1" dirty="0"/>
              <a:t>第二階段是 </a:t>
            </a:r>
            <a:r>
              <a:rPr lang="en-US" altLang="zh-TW" b="1" dirty="0"/>
              <a:t>squeezing phase</a:t>
            </a:r>
            <a:r>
              <a:rPr lang="zh-TW" altLang="en-US" b="1" dirty="0"/>
              <a:t>（擠壓階段）</a:t>
            </a:r>
            <a:br>
              <a:rPr lang="zh-TW" altLang="en-US" dirty="0"/>
            </a:br>
            <a:r>
              <a:rPr lang="zh-TW" altLang="en-US" dirty="0"/>
              <a:t>當吸收完畢後，我們開始從狀態中擷取輸出。如果雜湊輸出長度 </a:t>
            </a:r>
            <a:r>
              <a:rPr lang="en-US" altLang="zh-TW" dirty="0" err="1"/>
              <a:t>lll</a:t>
            </a:r>
            <a:r>
              <a:rPr lang="en-US" altLang="zh-TW" dirty="0"/>
              <a:t> </a:t>
            </a:r>
            <a:r>
              <a:rPr lang="zh-TW" altLang="en-US" dirty="0"/>
              <a:t>小於等於 </a:t>
            </a:r>
            <a:r>
              <a:rPr lang="en-US" altLang="zh-TW" dirty="0" err="1"/>
              <a:t>rrr</a:t>
            </a:r>
            <a:r>
              <a:rPr lang="zh-TW" altLang="en-US" dirty="0"/>
              <a:t>，我們可以直接取出狀態的前 </a:t>
            </a:r>
            <a:r>
              <a:rPr lang="en-US" altLang="zh-TW" dirty="0" err="1"/>
              <a:t>lll</a:t>
            </a:r>
            <a:r>
              <a:rPr lang="en-US" altLang="zh-TW" dirty="0"/>
              <a:t> </a:t>
            </a:r>
            <a:r>
              <a:rPr lang="zh-TW" altLang="en-US" dirty="0"/>
              <a:t>位；否則，就會重複呼叫 </a:t>
            </a:r>
            <a:r>
              <a:rPr lang="en-US" altLang="zh-TW" dirty="0" err="1"/>
              <a:t>fff</a:t>
            </a:r>
            <a:r>
              <a:rPr lang="en-US" altLang="zh-TW" dirty="0"/>
              <a:t> </a:t>
            </a:r>
            <a:r>
              <a:rPr lang="zh-TW" altLang="en-US" dirty="0"/>
              <a:t>函數，不斷更新狀態並取得前 </a:t>
            </a:r>
            <a:r>
              <a:rPr lang="en-US" altLang="zh-TW" dirty="0" err="1"/>
              <a:t>rrr</a:t>
            </a:r>
            <a:r>
              <a:rPr lang="en-US" altLang="zh-TW" dirty="0"/>
              <a:t> </a:t>
            </a:r>
            <a:r>
              <a:rPr lang="zh-TW" altLang="en-US" dirty="0"/>
              <a:t>位輸出，直到累積足夠長度為止。</a:t>
            </a:r>
          </a:p>
          <a:p>
            <a:r>
              <a:rPr lang="zh-TW" altLang="en-US" dirty="0"/>
              <a:t>接著右上角是以 </a:t>
            </a:r>
            <a:r>
              <a:rPr lang="en-US" altLang="zh-TW" dirty="0"/>
              <a:t>SHAKE-256 </a:t>
            </a:r>
            <a:r>
              <a:rPr lang="zh-TW" altLang="en-US" dirty="0"/>
              <a:t>為例：</a:t>
            </a:r>
          </a:p>
          <a:p>
            <a:r>
              <a:rPr lang="zh-TW" altLang="en-US" dirty="0"/>
              <a:t>其狀態大小為 </a:t>
            </a:r>
            <a:r>
              <a:rPr lang="en-US" altLang="zh-TW" dirty="0"/>
              <a:t>b=1600b = 1600b=1600 bits</a:t>
            </a:r>
            <a:r>
              <a:rPr lang="zh-TW" altLang="en-US" dirty="0"/>
              <a:t>，</a:t>
            </a:r>
          </a:p>
          <a:p>
            <a:r>
              <a:rPr lang="zh-TW" altLang="en-US" dirty="0"/>
              <a:t>其中 </a:t>
            </a:r>
            <a:r>
              <a:rPr lang="en-US" altLang="zh-TW" dirty="0"/>
              <a:t>r=1088 bits </a:t>
            </a:r>
            <a:r>
              <a:rPr lang="zh-TW" altLang="en-US" dirty="0"/>
              <a:t>是輸入資料與輸出資料的比特率（</a:t>
            </a:r>
            <a:r>
              <a:rPr lang="en-US" altLang="zh-TW" dirty="0"/>
              <a:t>Rate</a:t>
            </a:r>
            <a:r>
              <a:rPr lang="zh-TW" altLang="en-US" dirty="0"/>
              <a:t>），</a:t>
            </a:r>
          </a:p>
          <a:p>
            <a:r>
              <a:rPr lang="en-US" altLang="zh-TW" dirty="0"/>
              <a:t>c=512 bits </a:t>
            </a:r>
            <a:r>
              <a:rPr lang="zh-TW" altLang="en-US" dirty="0"/>
              <a:t>則是容量（</a:t>
            </a:r>
            <a:r>
              <a:rPr lang="en-US" altLang="zh-TW" dirty="0"/>
              <a:t>Capacity</a:t>
            </a:r>
            <a:r>
              <a:rPr lang="zh-TW" altLang="en-US" dirty="0"/>
              <a:t>），代表安全性參數。</a:t>
            </a:r>
          </a:p>
          <a:p>
            <a:r>
              <a:rPr lang="zh-TW" altLang="en-US" dirty="0"/>
              <a:t>最下面這張圖就展示了從 </a:t>
            </a:r>
            <a:r>
              <a:rPr lang="en-US" altLang="zh-TW" dirty="0"/>
              <a:t>Padding</a:t>
            </a:r>
            <a:r>
              <a:rPr lang="zh-TW" altLang="en-US" dirty="0"/>
              <a:t>、分段、吸收、到擠壓的整個處理流程。</a:t>
            </a:r>
          </a:p>
          <a:p>
            <a:r>
              <a:rPr lang="zh-TW" altLang="en-US" dirty="0"/>
              <a:t>另外 </a:t>
            </a:r>
            <a:r>
              <a:rPr lang="en-US" altLang="zh-TW" dirty="0"/>
              <a:t>SHA-3 </a:t>
            </a:r>
            <a:r>
              <a:rPr lang="zh-TW" altLang="en-US" dirty="0"/>
              <a:t>的內部運算函數由五個操作組成：</a:t>
            </a:r>
          </a:p>
          <a:p>
            <a:r>
              <a:rPr lang="en-US" altLang="zh-TW" dirty="0"/>
              <a:t>θ</a:t>
            </a:r>
            <a:r>
              <a:rPr lang="zh-TW" altLang="en-US" dirty="0"/>
              <a:t>、</a:t>
            </a:r>
            <a:r>
              <a:rPr lang="en-US" altLang="zh-TW" dirty="0"/>
              <a:t>ρ</a:t>
            </a:r>
            <a:r>
              <a:rPr lang="zh-TW" altLang="en-US" dirty="0"/>
              <a:t>、</a:t>
            </a:r>
            <a:r>
              <a:rPr lang="en-US" altLang="zh-TW" dirty="0"/>
              <a:t>π</a:t>
            </a:r>
            <a:r>
              <a:rPr lang="zh-TW" altLang="en-US" dirty="0"/>
              <a:t>、</a:t>
            </a:r>
            <a:r>
              <a:rPr lang="en-US" altLang="zh-TW" dirty="0"/>
              <a:t>χ</a:t>
            </a:r>
            <a:r>
              <a:rPr lang="zh-TW" altLang="en-US" dirty="0"/>
              <a:t>、</a:t>
            </a:r>
            <a:r>
              <a:rPr lang="en-US" altLang="zh-TW" dirty="0"/>
              <a:t>ι\theta</a:t>
            </a:r>
            <a:r>
              <a:rPr lang="zh-TW" altLang="en-US" dirty="0"/>
              <a:t>、</a:t>
            </a:r>
            <a:r>
              <a:rPr lang="en-US" altLang="zh-TW" dirty="0"/>
              <a:t>\rho</a:t>
            </a:r>
            <a:r>
              <a:rPr lang="zh-TW" altLang="en-US" dirty="0"/>
              <a:t>、</a:t>
            </a:r>
            <a:r>
              <a:rPr lang="en-US" altLang="zh-TW" dirty="0"/>
              <a:t>\pi</a:t>
            </a:r>
            <a:r>
              <a:rPr lang="zh-TW" altLang="en-US" dirty="0"/>
              <a:t>、</a:t>
            </a:r>
            <a:r>
              <a:rPr lang="en-US" altLang="zh-TW" dirty="0"/>
              <a:t>\chi</a:t>
            </a:r>
            <a:r>
              <a:rPr lang="zh-TW" altLang="en-US" dirty="0"/>
              <a:t>、</a:t>
            </a:r>
            <a:r>
              <a:rPr lang="en-US" altLang="zh-TW" dirty="0"/>
              <a:t>\</a:t>
            </a:r>
            <a:r>
              <a:rPr lang="en-US" altLang="zh-TW" dirty="0" err="1"/>
              <a:t>iotaθ</a:t>
            </a:r>
            <a:r>
              <a:rPr lang="zh-TW" altLang="en-US" dirty="0"/>
              <a:t>、</a:t>
            </a:r>
            <a:r>
              <a:rPr lang="en-US" altLang="zh-TW" dirty="0"/>
              <a:t>ρ</a:t>
            </a:r>
            <a:r>
              <a:rPr lang="zh-TW" altLang="en-US" dirty="0"/>
              <a:t>、</a:t>
            </a:r>
            <a:r>
              <a:rPr lang="en-US" altLang="zh-TW" dirty="0"/>
              <a:t>π</a:t>
            </a:r>
            <a:r>
              <a:rPr lang="zh-TW" altLang="en-US" dirty="0"/>
              <a:t>、</a:t>
            </a:r>
            <a:r>
              <a:rPr lang="en-US" altLang="zh-TW" dirty="0"/>
              <a:t>χ</a:t>
            </a:r>
            <a:r>
              <a:rPr lang="zh-TW" altLang="en-US" dirty="0"/>
              <a:t>、</a:t>
            </a:r>
            <a:r>
              <a:rPr lang="en-US" altLang="zh-TW" dirty="0"/>
              <a:t>ι </a:t>
            </a:r>
            <a:r>
              <a:rPr lang="zh-TW" altLang="en-US" dirty="0"/>
              <a:t>這些操作共同實現了類似區塊加密中的非線性與混淆功能，保證輸出的不可逆性與擾動性。</a:t>
            </a:r>
          </a:p>
          <a:p>
            <a:endParaRPr lang="zh-CN" altLang="en-US" dirty="0"/>
          </a:p>
        </p:txBody>
      </p:sp>
      <p:sp>
        <p:nvSpPr>
          <p:cNvPr id="4" name="灯片编号占位符 3">
            <a:extLst>
              <a:ext uri="{FF2B5EF4-FFF2-40B4-BE49-F238E27FC236}">
                <a16:creationId xmlns:a16="http://schemas.microsoft.com/office/drawing/2014/main" id="{D2BBF5E5-BFE0-FD63-03DA-D897F0E14708}"/>
              </a:ext>
            </a:extLst>
          </p:cNvPr>
          <p:cNvSpPr>
            <a:spLocks noGrp="1"/>
          </p:cNvSpPr>
          <p:nvPr>
            <p:ph type="sldNum" sz="quarter" idx="10"/>
          </p:nvPr>
        </p:nvSpPr>
        <p:spPr/>
        <p:txBody>
          <a:bodyPr/>
          <a:lstStyle/>
          <a:p>
            <a:fld id="{AB2A0F9D-3357-4A94-85C8-3B842B870DC6}" type="slidenum">
              <a:rPr lang="zh-CN" altLang="en-US" smtClean="0"/>
              <a:t>26</a:t>
            </a:fld>
            <a:endParaRPr lang="zh-CN" altLang="en-US"/>
          </a:p>
        </p:txBody>
      </p:sp>
    </p:spTree>
    <p:extLst>
      <p:ext uri="{BB962C8B-B14F-4D97-AF65-F5344CB8AC3E}">
        <p14:creationId xmlns:p14="http://schemas.microsoft.com/office/powerpoint/2010/main" val="23571726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169C-5164-17ED-CB94-FD9B90A6E4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1F8262-C314-8A6F-56C2-DA6D816188A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04F76D-F8B2-C3F8-BFC4-F1A9531499AD}"/>
              </a:ext>
            </a:extLst>
          </p:cNvPr>
          <p:cNvSpPr>
            <a:spLocks noGrp="1"/>
          </p:cNvSpPr>
          <p:nvPr>
            <p:ph type="body" idx="1"/>
          </p:nvPr>
        </p:nvSpPr>
        <p:spPr/>
        <p:txBody>
          <a:bodyPr/>
          <a:lstStyle/>
          <a:p>
            <a:r>
              <a:rPr lang="zh-TW" altLang="en-US" dirty="0"/>
              <a:t>這一頁是說明 </a:t>
            </a:r>
            <a:r>
              <a:rPr lang="en-US" altLang="zh-TW" dirty="0"/>
              <a:t>SHA-3 </a:t>
            </a:r>
            <a:r>
              <a:rPr lang="zh-TW" altLang="en-US" dirty="0"/>
              <a:t>在 </a:t>
            </a:r>
            <a:r>
              <a:rPr lang="en-US" altLang="zh-TW" dirty="0"/>
              <a:t>MLDSA </a:t>
            </a:r>
            <a:r>
              <a:rPr lang="zh-TW" altLang="en-US" dirty="0"/>
              <a:t>中的應用，也就是我們所使用的兩個擴展輸出函數（</a:t>
            </a:r>
            <a:r>
              <a:rPr lang="en-US" altLang="zh-TW" dirty="0"/>
              <a:t>XOF</a:t>
            </a:r>
            <a:r>
              <a:rPr lang="zh-TW" altLang="en-US" dirty="0"/>
              <a:t>）：</a:t>
            </a:r>
            <a:r>
              <a:rPr lang="en-US" altLang="zh-TW" b="1" dirty="0"/>
              <a:t>SHAKE128</a:t>
            </a:r>
            <a:r>
              <a:rPr lang="zh-TW" altLang="en-US" dirty="0"/>
              <a:t> 與 </a:t>
            </a:r>
            <a:r>
              <a:rPr lang="en-US" altLang="zh-TW" b="1" dirty="0"/>
              <a:t>SHAKE256</a:t>
            </a:r>
            <a:r>
              <a:rPr lang="zh-TW" altLang="en-US" dirty="0"/>
              <a:t>，對應到 </a:t>
            </a:r>
            <a:r>
              <a:rPr lang="en-US" altLang="zh-TW" dirty="0"/>
              <a:t>MLDSA </a:t>
            </a:r>
            <a:r>
              <a:rPr lang="zh-TW" altLang="en-US" dirty="0"/>
              <a:t>演算法中常見的 </a:t>
            </a:r>
            <a:r>
              <a:rPr lang="en-US" altLang="zh-TW" b="1" dirty="0"/>
              <a:t>G </a:t>
            </a:r>
            <a:r>
              <a:rPr lang="zh-TW" altLang="en-US" b="1" dirty="0"/>
              <a:t>函數與 </a:t>
            </a:r>
            <a:r>
              <a:rPr lang="en-US" altLang="zh-TW" b="1" dirty="0"/>
              <a:t>H </a:t>
            </a:r>
            <a:r>
              <a:rPr lang="zh-TW" altLang="en-US" b="1" dirty="0"/>
              <a:t>函數</a:t>
            </a:r>
            <a:r>
              <a:rPr lang="zh-TW" altLang="en-US" dirty="0"/>
              <a:t>。</a:t>
            </a:r>
            <a:endParaRPr lang="en-US" altLang="zh-CN" dirty="0"/>
          </a:p>
          <a:p>
            <a:endParaRPr lang="en-US" altLang="zh-CN" dirty="0"/>
          </a:p>
          <a:p>
            <a:r>
              <a:rPr lang="zh-TW" altLang="en-US" dirty="0"/>
              <a:t>第一欄是 </a:t>
            </a:r>
            <a:r>
              <a:rPr lang="en-US" altLang="zh-TW" b="1" dirty="0"/>
              <a:t>SHA-3 </a:t>
            </a:r>
            <a:r>
              <a:rPr lang="zh-TW" altLang="en-US" b="1" dirty="0"/>
              <a:t>標準中的原始 </a:t>
            </a:r>
            <a:r>
              <a:rPr lang="en-US" altLang="zh-TW" b="1" dirty="0"/>
              <a:t>primitive</a:t>
            </a:r>
            <a:r>
              <a:rPr lang="zh-TW" altLang="en-US" dirty="0"/>
              <a:t>：</a:t>
            </a:r>
            <a:r>
              <a:rPr lang="en-US" altLang="zh-TW" dirty="0"/>
              <a:t>SHAKE128 </a:t>
            </a:r>
            <a:r>
              <a:rPr lang="zh-TW" altLang="en-US" dirty="0"/>
              <a:t>和 </a:t>
            </a:r>
            <a:r>
              <a:rPr lang="en-US" altLang="zh-TW" dirty="0"/>
              <a:t>SHAKE256</a:t>
            </a:r>
          </a:p>
          <a:p>
            <a:r>
              <a:rPr lang="zh-TW" altLang="en-US" dirty="0"/>
              <a:t>第二欄是對應到 </a:t>
            </a:r>
            <a:r>
              <a:rPr lang="en-US" altLang="zh-TW" dirty="0"/>
              <a:t>MLDSA </a:t>
            </a:r>
            <a:r>
              <a:rPr lang="zh-TW" altLang="en-US" dirty="0"/>
              <a:t>裡的名稱：</a:t>
            </a:r>
          </a:p>
          <a:p>
            <a:r>
              <a:rPr lang="en-US" altLang="zh-TW" dirty="0"/>
              <a:t>SHAKE128 </a:t>
            </a:r>
            <a:r>
              <a:rPr lang="zh-TW" altLang="en-US" dirty="0"/>
              <a:t>在 </a:t>
            </a:r>
            <a:r>
              <a:rPr lang="en-US" altLang="zh-TW" dirty="0"/>
              <a:t>MLDSA </a:t>
            </a:r>
            <a:r>
              <a:rPr lang="zh-TW" altLang="en-US" dirty="0"/>
              <a:t>中對應的是 </a:t>
            </a:r>
            <a:r>
              <a:rPr lang="en-US" altLang="zh-TW" dirty="0"/>
              <a:t>G </a:t>
            </a:r>
            <a:r>
              <a:rPr lang="zh-TW" altLang="en-US" dirty="0"/>
              <a:t>函數</a:t>
            </a:r>
          </a:p>
          <a:p>
            <a:r>
              <a:rPr lang="en-US" altLang="zh-TW" dirty="0"/>
              <a:t>SHAKE256 </a:t>
            </a:r>
            <a:r>
              <a:rPr lang="zh-TW" altLang="en-US" dirty="0"/>
              <a:t>則對應到 </a:t>
            </a:r>
            <a:r>
              <a:rPr lang="en-US" altLang="zh-TW" dirty="0"/>
              <a:t>H </a:t>
            </a:r>
            <a:r>
              <a:rPr lang="zh-TW" altLang="en-US" dirty="0"/>
              <a:t>函數</a:t>
            </a:r>
          </a:p>
          <a:p>
            <a:r>
              <a:rPr lang="zh-TW" altLang="en-US" dirty="0"/>
              <a:t>第三欄是這兩個函數的 </a:t>
            </a:r>
            <a:r>
              <a:rPr lang="en-US" altLang="zh-TW" b="1" dirty="0"/>
              <a:t>padding </a:t>
            </a:r>
            <a:r>
              <a:rPr lang="zh-TW" altLang="en-US" b="1" dirty="0"/>
              <a:t>規則</a:t>
            </a:r>
            <a:r>
              <a:rPr lang="zh-TW" altLang="en-US" dirty="0"/>
              <a:t>：</a:t>
            </a:r>
          </a:p>
          <a:p>
            <a:r>
              <a:rPr lang="zh-TW" altLang="en-US" dirty="0"/>
              <a:t>採用的格式是 </a:t>
            </a:r>
            <a:r>
              <a:rPr lang="en-US" altLang="zh-TW" dirty="0"/>
              <a:t>M ‖ 0x1f ‖ 0x00… ‖ 0x80</a:t>
            </a:r>
            <a:r>
              <a:rPr lang="zh-TW" altLang="en-US" dirty="0"/>
              <a:t>，這是一種 </a:t>
            </a:r>
            <a:r>
              <a:rPr lang="en-US" altLang="zh-TW" b="1" dirty="0"/>
              <a:t>multi-rate padding</a:t>
            </a:r>
            <a:r>
              <a:rPr lang="zh-TW" altLang="en-US" dirty="0"/>
              <a:t>，其中 </a:t>
            </a:r>
            <a:r>
              <a:rPr lang="en-US" altLang="zh-TW" dirty="0"/>
              <a:t>0x1f </a:t>
            </a:r>
            <a:r>
              <a:rPr lang="zh-TW" altLang="en-US" dirty="0"/>
              <a:t>是 </a:t>
            </a:r>
            <a:r>
              <a:rPr lang="en-US" altLang="zh-TW" dirty="0"/>
              <a:t>domain separation </a:t>
            </a:r>
            <a:r>
              <a:rPr lang="zh-TW" altLang="en-US" dirty="0"/>
              <a:t>的標記，最後 </a:t>
            </a:r>
            <a:r>
              <a:rPr lang="en-US" altLang="zh-TW" dirty="0"/>
              <a:t>0x80 </a:t>
            </a:r>
            <a:r>
              <a:rPr lang="zh-TW" altLang="en-US" dirty="0"/>
              <a:t>是 </a:t>
            </a:r>
            <a:r>
              <a:rPr lang="en-US" altLang="zh-TW" dirty="0"/>
              <a:t>pad10*1 </a:t>
            </a:r>
            <a:r>
              <a:rPr lang="zh-TW" altLang="en-US" dirty="0"/>
              <a:t>的結尾位元</a:t>
            </a:r>
          </a:p>
          <a:p>
            <a:r>
              <a:rPr lang="zh-TW" altLang="en-US" dirty="0"/>
              <a:t>最右邊是這兩種 </a:t>
            </a:r>
            <a:r>
              <a:rPr lang="en-US" altLang="zh-TW" dirty="0"/>
              <a:t>SHAKE </a:t>
            </a:r>
            <a:r>
              <a:rPr lang="zh-TW" altLang="en-US" dirty="0"/>
              <a:t>函數的 </a:t>
            </a:r>
            <a:r>
              <a:rPr lang="zh-TW" altLang="en-US" b="1" dirty="0"/>
              <a:t>參數配置</a:t>
            </a:r>
            <a:r>
              <a:rPr lang="zh-TW" altLang="en-US" dirty="0"/>
              <a:t>：</a:t>
            </a:r>
          </a:p>
          <a:p>
            <a:r>
              <a:rPr lang="en-US" altLang="zh-TW" dirty="0"/>
              <a:t>SHAKE128 </a:t>
            </a:r>
            <a:r>
              <a:rPr lang="zh-TW" altLang="en-US" dirty="0"/>
              <a:t>的 </a:t>
            </a:r>
            <a:r>
              <a:rPr lang="en-US" altLang="zh-TW" dirty="0"/>
              <a:t>rate</a:t>
            </a:r>
            <a:r>
              <a:rPr lang="zh-TW" altLang="en-US" dirty="0"/>
              <a:t>（</a:t>
            </a:r>
            <a:r>
              <a:rPr lang="en-US" altLang="zh-TW" dirty="0"/>
              <a:t>r</a:t>
            </a:r>
            <a:r>
              <a:rPr lang="zh-TW" altLang="en-US" dirty="0"/>
              <a:t>）是 </a:t>
            </a:r>
            <a:r>
              <a:rPr lang="en-US" altLang="zh-TW" dirty="0"/>
              <a:t>1344 bits</a:t>
            </a:r>
            <a:r>
              <a:rPr lang="zh-TW" altLang="en-US" dirty="0"/>
              <a:t>，</a:t>
            </a:r>
            <a:r>
              <a:rPr lang="en-US" altLang="zh-TW" dirty="0"/>
              <a:t>capacity</a:t>
            </a:r>
            <a:r>
              <a:rPr lang="zh-TW" altLang="en-US" dirty="0"/>
              <a:t>（</a:t>
            </a:r>
            <a:r>
              <a:rPr lang="en-US" altLang="zh-TW" dirty="0"/>
              <a:t>c</a:t>
            </a:r>
            <a:r>
              <a:rPr lang="zh-TW" altLang="en-US" dirty="0"/>
              <a:t>）是 </a:t>
            </a:r>
            <a:r>
              <a:rPr lang="en-US" altLang="zh-TW" dirty="0"/>
              <a:t>256 bits</a:t>
            </a:r>
          </a:p>
          <a:p>
            <a:r>
              <a:rPr lang="en-US" altLang="zh-TW" dirty="0"/>
              <a:t>SHAKE256 </a:t>
            </a:r>
            <a:r>
              <a:rPr lang="zh-TW" altLang="en-US" dirty="0"/>
              <a:t>的 </a:t>
            </a:r>
            <a:r>
              <a:rPr lang="en-US" altLang="zh-TW" dirty="0"/>
              <a:t>rate </a:t>
            </a:r>
            <a:r>
              <a:rPr lang="zh-TW" altLang="en-US" dirty="0"/>
              <a:t>是 </a:t>
            </a:r>
            <a:r>
              <a:rPr lang="en-US" altLang="zh-TW" dirty="0"/>
              <a:t>1088 bits</a:t>
            </a:r>
            <a:r>
              <a:rPr lang="zh-TW" altLang="en-US" dirty="0"/>
              <a:t>，</a:t>
            </a:r>
            <a:r>
              <a:rPr lang="en-US" altLang="zh-TW" dirty="0"/>
              <a:t>capacity </a:t>
            </a:r>
            <a:r>
              <a:rPr lang="zh-TW" altLang="en-US" dirty="0"/>
              <a:t>是 </a:t>
            </a:r>
            <a:r>
              <a:rPr lang="en-US" altLang="zh-TW" dirty="0"/>
              <a:t>512 bits</a:t>
            </a:r>
          </a:p>
          <a:p>
            <a:r>
              <a:rPr lang="zh-TW" altLang="en-US" dirty="0"/>
              <a:t>這兩種函數的輸出都是 </a:t>
            </a:r>
            <a:r>
              <a:rPr lang="zh-TW" altLang="en-US" b="1" dirty="0"/>
              <a:t>不限長度的（</a:t>
            </a:r>
            <a:r>
              <a:rPr lang="en-US" altLang="zh-TW" b="1" dirty="0"/>
              <a:t>unlimited</a:t>
            </a:r>
            <a:r>
              <a:rPr lang="zh-TW" altLang="en-US" b="1" dirty="0"/>
              <a:t>）</a:t>
            </a:r>
            <a:r>
              <a:rPr lang="zh-TW" altLang="en-US" dirty="0"/>
              <a:t>，這是 </a:t>
            </a:r>
            <a:r>
              <a:rPr lang="en-US" altLang="zh-TW" dirty="0"/>
              <a:t>XOF </a:t>
            </a:r>
            <a:r>
              <a:rPr lang="zh-TW" altLang="en-US" dirty="0"/>
              <a:t>函數的特性，表示你可以擠出任意長度的輸出結果</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55B5D9-6DCB-E05F-EF29-D971DEB49046}"/>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16310339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FF8EE-05C6-4594-AEDE-AF4A3CA403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980216-FE17-64C4-53C0-0B9D7C23B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8754E5D-FA6F-CA93-652A-5DB57C0E2565}"/>
              </a:ext>
            </a:extLst>
          </p:cNvPr>
          <p:cNvSpPr>
            <a:spLocks noGrp="1"/>
          </p:cNvSpPr>
          <p:nvPr>
            <p:ph type="body" idx="1"/>
          </p:nvPr>
        </p:nvSpPr>
        <p:spPr/>
        <p:txBody>
          <a:bodyPr/>
          <a:lstStyle/>
          <a:p>
            <a:r>
              <a:rPr lang="zh-TW" altLang="en-US" dirty="0"/>
              <a:t>本設計將 </a:t>
            </a:r>
            <a:r>
              <a:rPr lang="en-US" altLang="zh-TW" dirty="0"/>
              <a:t>Keccak </a:t>
            </a:r>
            <a:r>
              <a:rPr lang="zh-TW" altLang="en-US" dirty="0"/>
              <a:t>結構分為兩大模組，其中 </a:t>
            </a:r>
            <a:r>
              <a:rPr lang="en-US" altLang="zh-TW" b="1" dirty="0" err="1"/>
              <a:t>Padder</a:t>
            </a:r>
            <a:r>
              <a:rPr lang="zh-TW" altLang="en-US" dirty="0"/>
              <a:t> 模組專門負責處理資料輸入與 </a:t>
            </a:r>
            <a:r>
              <a:rPr lang="en-US" altLang="zh-TW" b="1" dirty="0"/>
              <a:t>multi-rate padding</a:t>
            </a:r>
            <a:r>
              <a:rPr lang="zh-TW" altLang="en-US" b="1" dirty="0"/>
              <a:t>（</a:t>
            </a:r>
            <a:r>
              <a:rPr lang="en-US" altLang="zh-TW" b="1" dirty="0"/>
              <a:t>10*1</a:t>
            </a:r>
            <a:r>
              <a:rPr lang="zh-TW" altLang="en-US" b="1" dirty="0"/>
              <a:t>）</a:t>
            </a:r>
            <a:r>
              <a:rPr lang="zh-TW" altLang="en-US" dirty="0"/>
              <a:t> 的應用。</a:t>
            </a:r>
          </a:p>
          <a:p>
            <a:r>
              <a:rPr lang="zh-TW" altLang="en-US" dirty="0"/>
              <a:t>每次輸入 </a:t>
            </a:r>
            <a:r>
              <a:rPr lang="en-US" altLang="zh-TW" dirty="0"/>
              <a:t>64 </a:t>
            </a:r>
            <a:r>
              <a:rPr lang="zh-TW" altLang="en-US" dirty="0"/>
              <a:t>位元資料（</a:t>
            </a:r>
            <a:r>
              <a:rPr lang="en-US" altLang="zh-TW" dirty="0"/>
              <a:t>in[63:0]</a:t>
            </a:r>
            <a:r>
              <a:rPr lang="zh-TW" altLang="en-US" dirty="0"/>
              <a:t>），透過 </a:t>
            </a:r>
            <a:r>
              <a:rPr lang="en-US" altLang="zh-TW" dirty="0"/>
              <a:t>multiplexer </a:t>
            </a:r>
            <a:r>
              <a:rPr lang="zh-TW" altLang="en-US" dirty="0"/>
              <a:t>判斷是否為最後一筆輸入。</a:t>
            </a:r>
          </a:p>
          <a:p>
            <a:r>
              <a:rPr lang="zh-TW" altLang="en-US" dirty="0"/>
              <a:t>若為最後一筆，則資料會送入 </a:t>
            </a:r>
            <a:r>
              <a:rPr lang="en-US" altLang="zh-TW" b="1" dirty="0"/>
              <a:t>pad module</a:t>
            </a:r>
            <a:r>
              <a:rPr lang="zh-TW" altLang="en-US" dirty="0"/>
              <a:t>，進行後綴位元與 </a:t>
            </a:r>
            <a:r>
              <a:rPr lang="en-US" altLang="zh-TW" dirty="0"/>
              <a:t>multi-rate padding </a:t>
            </a:r>
            <a:r>
              <a:rPr lang="zh-TW" altLang="en-US" dirty="0"/>
              <a:t>中前置 ‘</a:t>
            </a:r>
            <a:r>
              <a:rPr lang="en-US" altLang="zh-TW" dirty="0"/>
              <a:t>1’ </a:t>
            </a:r>
            <a:r>
              <a:rPr lang="zh-TW" altLang="en-US" dirty="0"/>
              <a:t>位元的填補。</a:t>
            </a:r>
          </a:p>
          <a:p>
            <a:r>
              <a:rPr lang="zh-TW" altLang="en-US" dirty="0"/>
              <a:t>如果最後一筆資料未滿足比特率 </a:t>
            </a:r>
            <a:r>
              <a:rPr lang="en-US" altLang="zh-TW" dirty="0" err="1"/>
              <a:t>rrr</a:t>
            </a:r>
            <a:r>
              <a:rPr lang="en-US" altLang="zh-TW" dirty="0"/>
              <a:t> </a:t>
            </a:r>
            <a:r>
              <a:rPr lang="zh-TW" altLang="en-US" dirty="0"/>
              <a:t>所需長度，則會額外填入一筆 </a:t>
            </a:r>
            <a:r>
              <a:rPr lang="en-US" altLang="zh-TW" dirty="0"/>
              <a:t>64 </a:t>
            </a:r>
            <a:r>
              <a:rPr lang="zh-TW" altLang="en-US" dirty="0"/>
              <a:t>位元全為 </a:t>
            </a:r>
            <a:r>
              <a:rPr lang="en-US" altLang="zh-TW" dirty="0"/>
              <a:t>0 </a:t>
            </a:r>
            <a:r>
              <a:rPr lang="zh-TW" altLang="en-US" dirty="0"/>
              <a:t>的資料；</a:t>
            </a:r>
            <a:br>
              <a:rPr lang="zh-TW" altLang="en-US" dirty="0"/>
            </a:br>
            <a:r>
              <a:rPr lang="zh-TW" altLang="en-US" dirty="0"/>
              <a:t>否則，會於最後一筆資料的末位添加 </a:t>
            </a:r>
            <a:r>
              <a:rPr lang="en-US" altLang="zh-TW" dirty="0"/>
              <a:t>padding </a:t>
            </a:r>
            <a:r>
              <a:rPr lang="zh-TW" altLang="en-US" dirty="0"/>
              <a:t>結尾的 ‘</a:t>
            </a:r>
            <a:r>
              <a:rPr lang="en-US" altLang="zh-TW" dirty="0"/>
              <a:t>1’ </a:t>
            </a:r>
            <a:r>
              <a:rPr lang="zh-TW" altLang="en-US" dirty="0"/>
              <a:t>位元。</a:t>
            </a:r>
          </a:p>
          <a:p>
            <a:r>
              <a:rPr lang="zh-TW" altLang="en-US" dirty="0"/>
              <a:t>經處理後的資料以 </a:t>
            </a:r>
            <a:r>
              <a:rPr lang="en-US" altLang="zh-TW" dirty="0"/>
              <a:t>v1[63:0] </a:t>
            </a:r>
            <a:r>
              <a:rPr lang="zh-TW" altLang="en-US" dirty="0"/>
              <a:t>作為有效輸出。</a:t>
            </a:r>
          </a:p>
          <a:p>
            <a:r>
              <a:rPr lang="zh-TW" altLang="en-US" dirty="0"/>
              <a:t>此外，系統會依據操作模式（模式 </a:t>
            </a:r>
            <a:r>
              <a:rPr lang="en-US" altLang="zh-TW" dirty="0"/>
              <a:t>G </a:t>
            </a:r>
            <a:r>
              <a:rPr lang="zh-TW" altLang="en-US" dirty="0"/>
              <a:t>或 </a:t>
            </a:r>
            <a:r>
              <a:rPr lang="en-US" altLang="zh-TW" dirty="0"/>
              <a:t>H</a:t>
            </a:r>
            <a:r>
              <a:rPr lang="zh-TW" altLang="en-US" dirty="0"/>
              <a:t>），選擇不同的輸出長度需求，分別為 </a:t>
            </a:r>
            <a:r>
              <a:rPr lang="en-US" altLang="zh-TW" b="1" dirty="0"/>
              <a:t>1344 </a:t>
            </a:r>
            <a:r>
              <a:rPr lang="zh-TW" altLang="en-US" b="1" dirty="0"/>
              <a:t>位元</a:t>
            </a:r>
            <a:r>
              <a:rPr lang="zh-TW" altLang="en-US" dirty="0"/>
              <a:t> 或 </a:t>
            </a:r>
            <a:r>
              <a:rPr lang="en-US" altLang="zh-TW" b="1" dirty="0"/>
              <a:t>1088 </a:t>
            </a:r>
            <a:r>
              <a:rPr lang="zh-TW" altLang="en-US" b="1" dirty="0"/>
              <a:t>位元</a:t>
            </a:r>
            <a:r>
              <a:rPr lang="zh-TW" altLang="en-US" dirty="0"/>
              <a:t>，以提供後續 </a:t>
            </a:r>
            <a:r>
              <a:rPr lang="en-US" altLang="zh-TW" dirty="0" err="1"/>
              <a:t>F_Permutation</a:t>
            </a:r>
            <a:r>
              <a:rPr lang="en-US" altLang="zh-TW" dirty="0"/>
              <a:t> </a:t>
            </a:r>
            <a:r>
              <a:rPr lang="zh-TW" altLang="en-US" dirty="0"/>
              <a:t>模組進行資料吸收與狀態更新。</a:t>
            </a:r>
          </a:p>
        </p:txBody>
      </p:sp>
      <p:sp>
        <p:nvSpPr>
          <p:cNvPr id="4" name="灯片编号占位符 3">
            <a:extLst>
              <a:ext uri="{FF2B5EF4-FFF2-40B4-BE49-F238E27FC236}">
                <a16:creationId xmlns:a16="http://schemas.microsoft.com/office/drawing/2014/main" id="{B1B59415-FFF1-2002-FB2D-7A0AE170AC0E}"/>
              </a:ext>
            </a:extLst>
          </p:cNvPr>
          <p:cNvSpPr>
            <a:spLocks noGrp="1"/>
          </p:cNvSpPr>
          <p:nvPr>
            <p:ph type="sldNum" sz="quarter" idx="10"/>
          </p:nvPr>
        </p:nvSpPr>
        <p:spPr/>
        <p:txBody>
          <a:bodyPr/>
          <a:lstStyle/>
          <a:p>
            <a:fld id="{AB2A0F9D-3357-4A94-85C8-3B842B870DC6}" type="slidenum">
              <a:rPr lang="zh-CN" altLang="en-US" smtClean="0"/>
              <a:t>28</a:t>
            </a:fld>
            <a:endParaRPr lang="zh-CN" altLang="en-US"/>
          </a:p>
        </p:txBody>
      </p:sp>
    </p:spTree>
    <p:extLst>
      <p:ext uri="{BB962C8B-B14F-4D97-AF65-F5344CB8AC3E}">
        <p14:creationId xmlns:p14="http://schemas.microsoft.com/office/powerpoint/2010/main" val="4267761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82A417-0A78-C622-4AAD-5340964100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D92B97-12DF-8364-4E18-809C97E7AFC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2DEF0E-8646-BC2D-4956-8AC271C1D04F}"/>
              </a:ext>
            </a:extLst>
          </p:cNvPr>
          <p:cNvSpPr>
            <a:spLocks noGrp="1"/>
          </p:cNvSpPr>
          <p:nvPr>
            <p:ph type="body" idx="1"/>
          </p:nvPr>
        </p:nvSpPr>
        <p:spPr/>
        <p:txBody>
          <a:bodyPr/>
          <a:lstStyle/>
          <a:p>
            <a:r>
              <a:rPr lang="zh-TW" altLang="en-US" dirty="0"/>
              <a:t>另一部分為 </a:t>
            </a:r>
            <a:r>
              <a:rPr lang="en-US" altLang="zh-TW" b="1" dirty="0" err="1"/>
              <a:t>F_Permutation</a:t>
            </a:r>
            <a:r>
              <a:rPr lang="zh-TW" altLang="en-US" dirty="0"/>
              <a:t>，主要負責將 </a:t>
            </a:r>
            <a:r>
              <a:rPr lang="en-US" altLang="zh-TW" dirty="0" err="1"/>
              <a:t>Padder</a:t>
            </a:r>
            <a:r>
              <a:rPr lang="en-US" altLang="zh-TW" dirty="0"/>
              <a:t> </a:t>
            </a:r>
            <a:r>
              <a:rPr lang="zh-TW" altLang="en-US" dirty="0"/>
              <a:t>模組所輸出的有效資料進行 </a:t>
            </a:r>
            <a:r>
              <a:rPr lang="en-US" altLang="zh-TW" b="1" dirty="0"/>
              <a:t>Round Function</a:t>
            </a:r>
            <a:r>
              <a:rPr lang="zh-TW" altLang="en-US" dirty="0"/>
              <a:t> 處理。</a:t>
            </a:r>
          </a:p>
          <a:p>
            <a:r>
              <a:rPr lang="zh-TW" altLang="en-US" dirty="0"/>
              <a:t>整體運算流程如下：</a:t>
            </a:r>
          </a:p>
          <a:p>
            <a:r>
              <a:rPr lang="zh-TW" altLang="en-US" dirty="0"/>
              <a:t>初始輸出狀態 </a:t>
            </a:r>
            <a:r>
              <a:rPr lang="en-US" altLang="zh-TW" dirty="0"/>
              <a:t>out </a:t>
            </a:r>
            <a:r>
              <a:rPr lang="zh-TW" altLang="en-US" dirty="0"/>
              <a:t>為 </a:t>
            </a:r>
            <a:r>
              <a:rPr lang="en-US" altLang="zh-TW" dirty="0"/>
              <a:t>1600 </a:t>
            </a:r>
            <a:r>
              <a:rPr lang="zh-TW" altLang="en-US" dirty="0"/>
              <a:t>位元，內容全為 </a:t>
            </a:r>
            <a:r>
              <a:rPr lang="en-US" altLang="zh-TW" dirty="0"/>
              <a:t>0</a:t>
            </a:r>
            <a:r>
              <a:rPr lang="zh-TW" altLang="en-US" dirty="0"/>
              <a:t>。</a:t>
            </a:r>
          </a:p>
          <a:p>
            <a:r>
              <a:rPr lang="zh-TW" altLang="en-US" dirty="0"/>
              <a:t>根據模式 </a:t>
            </a:r>
            <a:r>
              <a:rPr lang="en-US" altLang="zh-TW" dirty="0"/>
              <a:t>G </a:t>
            </a:r>
            <a:r>
              <a:rPr lang="zh-TW" altLang="en-US" dirty="0"/>
              <a:t>或 </a:t>
            </a:r>
            <a:r>
              <a:rPr lang="en-US" altLang="zh-TW" dirty="0"/>
              <a:t>H</a:t>
            </a:r>
            <a:r>
              <a:rPr lang="zh-TW" altLang="en-US" dirty="0"/>
              <a:t>，分別選擇對應的有效比特率（</a:t>
            </a:r>
            <a:r>
              <a:rPr lang="en-US" altLang="zh-TW" dirty="0"/>
              <a:t>Rate</a:t>
            </a:r>
            <a:r>
              <a:rPr lang="zh-TW" altLang="en-US" dirty="0"/>
              <a:t>）長度：</a:t>
            </a:r>
            <a:r>
              <a:rPr lang="en-US" altLang="zh-TW" dirty="0"/>
              <a:t>1344 </a:t>
            </a:r>
            <a:r>
              <a:rPr lang="zh-TW" altLang="en-US" dirty="0"/>
              <a:t>或 </a:t>
            </a:r>
            <a:r>
              <a:rPr lang="en-US" altLang="zh-TW" dirty="0"/>
              <a:t>1088 </a:t>
            </a:r>
            <a:r>
              <a:rPr lang="zh-TW" altLang="en-US" dirty="0"/>
              <a:t>位元。</a:t>
            </a:r>
          </a:p>
          <a:p>
            <a:r>
              <a:rPr lang="zh-TW" altLang="en-US" dirty="0"/>
              <a:t>有效輸入資料與 </a:t>
            </a:r>
            <a:r>
              <a:rPr lang="en-US" altLang="zh-TW" dirty="0"/>
              <a:t>out </a:t>
            </a:r>
            <a:r>
              <a:rPr lang="zh-TW" altLang="en-US" dirty="0"/>
              <a:t>中對應位置進行 </a:t>
            </a:r>
            <a:r>
              <a:rPr lang="en-US" altLang="zh-TW" dirty="0"/>
              <a:t>XOR </a:t>
            </a:r>
            <a:r>
              <a:rPr lang="zh-TW" altLang="en-US" dirty="0"/>
              <a:t>混合，其餘位置則保留作為容量 </a:t>
            </a:r>
            <a:r>
              <a:rPr lang="en-US" altLang="zh-TW" dirty="0"/>
              <a:t>c </a:t>
            </a:r>
            <a:r>
              <a:rPr lang="zh-TW" altLang="en-US" dirty="0"/>
              <a:t>的填充區域。</a:t>
            </a:r>
          </a:p>
          <a:p>
            <a:r>
              <a:rPr lang="zh-TW" altLang="en-US" dirty="0"/>
              <a:t>接著執行 </a:t>
            </a:r>
            <a:r>
              <a:rPr lang="en-US" altLang="zh-TW" dirty="0"/>
              <a:t>24 </a:t>
            </a:r>
            <a:r>
              <a:rPr lang="zh-TW" altLang="en-US" dirty="0"/>
              <a:t>輪 </a:t>
            </a:r>
            <a:r>
              <a:rPr lang="en-US" altLang="zh-TW" dirty="0"/>
              <a:t>Round Function</a:t>
            </a:r>
            <a:r>
              <a:rPr lang="zh-TW" altLang="en-US" dirty="0"/>
              <a:t>。</a:t>
            </a:r>
          </a:p>
          <a:p>
            <a:r>
              <a:rPr lang="zh-TW" altLang="en-US" dirty="0"/>
              <a:t>為了降低組合邏輯的關鍵路徑長度，本設計將 </a:t>
            </a:r>
            <a:r>
              <a:rPr lang="en-US" altLang="zh-TW" dirty="0"/>
              <a:t>Round Function </a:t>
            </a:r>
            <a:r>
              <a:rPr lang="zh-TW" altLang="en-US" dirty="0"/>
              <a:t>拆分為 </a:t>
            </a:r>
            <a:r>
              <a:rPr lang="en-US" altLang="zh-TW" b="1" dirty="0"/>
              <a:t>Round A</a:t>
            </a:r>
            <a:r>
              <a:rPr lang="zh-TW" altLang="en-US" dirty="0"/>
              <a:t> 與 </a:t>
            </a:r>
            <a:r>
              <a:rPr lang="en-US" altLang="zh-TW" b="1" dirty="0"/>
              <a:t>Round B</a:t>
            </a:r>
            <a:r>
              <a:rPr lang="zh-TW" altLang="en-US" dirty="0"/>
              <a:t>：</a:t>
            </a:r>
          </a:p>
          <a:p>
            <a:r>
              <a:rPr lang="en-US" altLang="zh-TW" b="1" dirty="0"/>
              <a:t>Round A</a:t>
            </a:r>
            <a:r>
              <a:rPr lang="zh-TW" altLang="en-US" dirty="0"/>
              <a:t> 負責執行 </a:t>
            </a:r>
            <a:r>
              <a:rPr lang="en-US" altLang="zh-TW" dirty="0"/>
              <a:t>θ</a:t>
            </a:r>
            <a:r>
              <a:rPr lang="zh-TW" altLang="en-US" dirty="0"/>
              <a:t>（</a:t>
            </a:r>
            <a:r>
              <a:rPr lang="en-US" altLang="zh-TW" dirty="0"/>
              <a:t>theta</a:t>
            </a:r>
            <a:r>
              <a:rPr lang="zh-TW" altLang="en-US" dirty="0"/>
              <a:t>）、</a:t>
            </a:r>
            <a:r>
              <a:rPr lang="en-US" altLang="zh-TW" dirty="0"/>
              <a:t>ρ</a:t>
            </a:r>
            <a:r>
              <a:rPr lang="zh-TW" altLang="en-US" dirty="0"/>
              <a:t>（</a:t>
            </a:r>
            <a:r>
              <a:rPr lang="en-US" altLang="zh-TW" dirty="0"/>
              <a:t>rho</a:t>
            </a:r>
            <a:r>
              <a:rPr lang="zh-TW" altLang="en-US" dirty="0"/>
              <a:t>）與 </a:t>
            </a:r>
            <a:r>
              <a:rPr lang="en-US" altLang="zh-TW" dirty="0"/>
              <a:t>π</a:t>
            </a:r>
            <a:r>
              <a:rPr lang="zh-TW" altLang="en-US" dirty="0"/>
              <a:t>（</a:t>
            </a:r>
            <a:r>
              <a:rPr lang="en-US" altLang="zh-TW" dirty="0"/>
              <a:t>pi</a:t>
            </a:r>
            <a:r>
              <a:rPr lang="zh-TW" altLang="en-US" dirty="0"/>
              <a:t>）三個線性映射。</a:t>
            </a:r>
          </a:p>
          <a:p>
            <a:r>
              <a:rPr lang="en-US" altLang="zh-TW" b="1" dirty="0"/>
              <a:t>Round B</a:t>
            </a:r>
            <a:r>
              <a:rPr lang="zh-TW" altLang="en-US" dirty="0"/>
              <a:t> 則處理 </a:t>
            </a:r>
            <a:r>
              <a:rPr lang="en-US" altLang="zh-TW" dirty="0"/>
              <a:t>χ</a:t>
            </a:r>
            <a:r>
              <a:rPr lang="zh-TW" altLang="en-US" dirty="0"/>
              <a:t>（</a:t>
            </a:r>
            <a:r>
              <a:rPr lang="en-US" altLang="zh-TW" dirty="0"/>
              <a:t>chi</a:t>
            </a:r>
            <a:r>
              <a:rPr lang="zh-TW" altLang="en-US" dirty="0"/>
              <a:t>）與 </a:t>
            </a:r>
            <a:r>
              <a:rPr lang="en-US" altLang="zh-TW" dirty="0"/>
              <a:t>ι</a:t>
            </a:r>
            <a:r>
              <a:rPr lang="zh-TW" altLang="en-US" dirty="0"/>
              <a:t>（</a:t>
            </a:r>
            <a:r>
              <a:rPr lang="en-US" altLang="zh-TW" dirty="0"/>
              <a:t>iota</a:t>
            </a:r>
            <a:r>
              <a:rPr lang="zh-TW" altLang="en-US" dirty="0"/>
              <a:t>）兩個非線性步驟，其中 </a:t>
            </a:r>
            <a:r>
              <a:rPr lang="en-US" altLang="zh-TW" dirty="0"/>
              <a:t>ι</a:t>
            </a:r>
            <a:r>
              <a:rPr lang="zh-TW" altLang="en-US" dirty="0"/>
              <a:t>（</a:t>
            </a:r>
            <a:r>
              <a:rPr lang="en-US" altLang="zh-TW" dirty="0"/>
              <a:t>iota</a:t>
            </a:r>
            <a:r>
              <a:rPr lang="zh-TW" altLang="en-US" dirty="0"/>
              <a:t>）會根據當前回合數 </a:t>
            </a:r>
            <a:r>
              <a:rPr lang="en-US" altLang="zh-TW" dirty="0" err="1"/>
              <a:t>i</a:t>
            </a:r>
            <a:r>
              <a:rPr lang="zh-TW" altLang="en-US" dirty="0"/>
              <a:t>，加入對應的回合常數（</a:t>
            </a:r>
            <a:r>
              <a:rPr lang="en-US" altLang="zh-TW" dirty="0"/>
              <a:t>round constant</a:t>
            </a:r>
            <a:r>
              <a:rPr lang="zh-TW" altLang="en-US" dirty="0"/>
              <a:t>）。</a:t>
            </a:r>
          </a:p>
          <a:p>
            <a:r>
              <a:rPr lang="zh-TW" altLang="en-US" dirty="0"/>
              <a:t>經過 </a:t>
            </a:r>
            <a:r>
              <a:rPr lang="en-US" altLang="zh-TW" dirty="0"/>
              <a:t>24 </a:t>
            </a:r>
            <a:r>
              <a:rPr lang="zh-TW" altLang="en-US" dirty="0"/>
              <a:t>次完整的輪替操作後，即可產生最終有效輸出。</a:t>
            </a:r>
          </a:p>
        </p:txBody>
      </p:sp>
      <p:sp>
        <p:nvSpPr>
          <p:cNvPr id="4" name="灯片编号占位符 3">
            <a:extLst>
              <a:ext uri="{FF2B5EF4-FFF2-40B4-BE49-F238E27FC236}">
                <a16:creationId xmlns:a16="http://schemas.microsoft.com/office/drawing/2014/main" id="{09DDCB9D-2A4E-9404-CF19-BA400465162F}"/>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2629469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E074-379C-CEF8-87F6-D6B8BC04B4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543398-959B-7F60-A8D7-67885106EEB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DC2587-9C8F-5A85-FF29-24380396468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5E23CA-B56A-54E4-B50F-7AAAE3637FE3}"/>
              </a:ext>
            </a:extLst>
          </p:cNvPr>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335967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30</a:t>
            </a:fld>
            <a:endParaRPr lang="zh-CN" altLang="en-US"/>
          </a:p>
        </p:txBody>
      </p:sp>
    </p:spTree>
    <p:extLst>
      <p:ext uri="{BB962C8B-B14F-4D97-AF65-F5344CB8AC3E}">
        <p14:creationId xmlns:p14="http://schemas.microsoft.com/office/powerpoint/2010/main" val="13607944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這裡是我們的模數化簡單元設計說明。我們針對 </a:t>
                </a:r>
                <a:r>
                  <a:rPr lang="en-US" altLang="zh-TW" dirty="0"/>
                  <a:t>46</a:t>
                </a:r>
                <a:r>
                  <a:rPr lang="zh-TW" altLang="en-US" dirty="0"/>
                  <a:t>位元的輸入數值，透過一個特殊的同餘關係來加速模</a:t>
                </a:r>
                <a:r>
                  <a:rPr lang="en-US" altLang="zh-TW" dirty="0"/>
                  <a:t>q</a:t>
                </a:r>
                <a:r>
                  <a:rPr lang="zh-TW" altLang="en-US" dirty="0"/>
                  <a:t>的化簡，這個關係是：</a:t>
                </a:r>
                <a14:m>
                  <m:oMath xmlns:m="http://schemas.openxmlformats.org/officeDocument/2006/math">
                    <m:sSup>
                      <m:sSupPr>
                        <m:ctrlPr>
                          <a:rPr lang="en-US" altLang="zh-TW" sz="1200" i="1" smtClean="0">
                            <a:latin typeface="Cambria Math" panose="02040503050406030204" pitchFamily="18" charset="0"/>
                            <a:cs typeface="Times New Roman" panose="02020603050405020304" pitchFamily="18" charset="0"/>
                          </a:rPr>
                        </m:ctrlPr>
                      </m:sSupPr>
                      <m:e>
                        <m:r>
                          <a:rPr lang="en-US" altLang="zh-TW" sz="1200" b="0" i="1" smtClean="0">
                            <a:latin typeface="Cambria Math" panose="02040503050406030204" pitchFamily="18" charset="0"/>
                            <a:cs typeface="Times New Roman" panose="02020603050405020304" pitchFamily="18" charset="0"/>
                          </a:rPr>
                          <m:t> </m:t>
                        </m:r>
                        <m:r>
                          <a:rPr lang="en-US" altLang="zh-TW" sz="1200" i="1">
                            <a:latin typeface="Cambria Math" panose="02040503050406030204" pitchFamily="18" charset="0"/>
                            <a:cs typeface="Times New Roman" panose="02020603050405020304" pitchFamily="18" charset="0"/>
                          </a:rPr>
                          <m:t>2</m:t>
                        </m:r>
                      </m:e>
                      <m:sup>
                        <m:r>
                          <a:rPr lang="en-US" altLang="zh-TW" sz="1200" i="1">
                            <a:latin typeface="Cambria Math" panose="02040503050406030204" pitchFamily="18" charset="0"/>
                            <a:cs typeface="Times New Roman" panose="02020603050405020304" pitchFamily="18" charset="0"/>
                          </a:rPr>
                          <m:t>23</m:t>
                        </m:r>
                      </m:sup>
                    </m:s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1200"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sz="1200"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sz="1200" i="1">
                        <a:latin typeface="Cambria Math" panose="02040503050406030204" pitchFamily="18" charset="0"/>
                        <a:ea typeface="Cambria Math" panose="02040503050406030204" pitchFamily="18" charset="0"/>
                        <a:cs typeface="Times New Roman" panose="02020603050405020304" pitchFamily="18" charset="0"/>
                      </a:rPr>
                      <m:t>−1 </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 </m:t>
                    </m:r>
                    <m:r>
                      <a:rPr lang="en-US" altLang="zh-TW" sz="1200" i="1">
                        <a:latin typeface="Cambria Math" panose="02040503050406030204" pitchFamily="18" charset="0"/>
                        <a:ea typeface="Cambria Math" panose="02040503050406030204" pitchFamily="18" charset="0"/>
                        <a:cs typeface="Times New Roman" panose="02020603050405020304" pitchFamily="18" charset="0"/>
                      </a:rPr>
                      <m:t>𝑞</m:t>
                    </m:r>
                    <m:r>
                      <a:rPr lang="zh-TW" altLang="en-US" sz="1200" i="1">
                        <a:latin typeface="Cambria Math" panose="02040503050406030204" pitchFamily="18" charset="0"/>
                        <a:ea typeface="Cambria Math" panose="02040503050406030204" pitchFamily="18" charset="0"/>
                        <a:cs typeface="Times New Roman" panose="02020603050405020304" pitchFamily="18" charset="0"/>
                      </a:rPr>
                      <m:t>。</m:t>
                    </m:r>
                  </m:oMath>
                </a14:m>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這個關係式可以幫助我們將原本的</a:t>
                </a:r>
                <a:r>
                  <a:rPr lang="en-US" altLang="zh-TW" dirty="0"/>
                  <a:t>46</a:t>
                </a:r>
                <a:r>
                  <a:rPr lang="zh-TW" altLang="en-US" dirty="0"/>
                  <a:t>位元的輸入數值分成多個區段，透過位移及加減法實現，進而組成最終的結果。</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結果會被保證落在</a:t>
                </a:r>
                <a:r>
                  <a:rPr lang="en-US" altLang="zh-TW" sz="1200" dirty="0">
                    <a:latin typeface="Times New Roman" panose="02020603050405020304" pitchFamily="18" charset="0"/>
                    <a:cs typeface="Times New Roman" panose="02020603050405020304" pitchFamily="18" charset="0"/>
                  </a:rPr>
                  <a:t>(−</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a:t>
                </a:r>
                <a:r>
                  <a:rPr lang="zh-TW" altLang="en-US" dirty="0"/>
                  <a:t>的範圍內，但是這還不是我們要的最終結果，因為模</a:t>
                </a:r>
                <a:r>
                  <a:rPr lang="en-US" altLang="zh-TW" dirty="0"/>
                  <a:t>q</a:t>
                </a:r>
                <a:r>
                  <a:rPr lang="zh-TW" altLang="en-US" dirty="0"/>
                  <a:t>的值應該要落在</a:t>
                </a:r>
                <a:r>
                  <a:rPr lang="en-US" altLang="zh-TW" sz="1200" dirty="0">
                    <a:latin typeface="Times New Roman" panose="02020603050405020304" pitchFamily="18" charset="0"/>
                    <a:cs typeface="Times New Roman" panose="02020603050405020304" pitchFamily="18" charset="0"/>
                  </a:rPr>
                  <a:t>[0,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a:t>
                </a:r>
                <a:r>
                  <a:rPr lang="zh-TW" altLang="en-US" sz="1200" dirty="0">
                    <a:latin typeface="Times New Roman" panose="02020603050405020304" pitchFamily="18" charset="0"/>
                    <a:cs typeface="Times New Roman" panose="02020603050405020304" pitchFamily="18" charset="0"/>
                  </a:rPr>
                  <a:t>，</a:t>
                </a:r>
                <a:r>
                  <a:rPr lang="zh-TW" altLang="en-US" dirty="0"/>
                  <a:t>因此我們還要做一個後處理，如果結果小於 </a:t>
                </a:r>
                <a:r>
                  <a:rPr lang="en-US" altLang="zh-TW" dirty="0"/>
                  <a:t>0</a:t>
                </a:r>
                <a:r>
                  <a:rPr lang="zh-TW" altLang="en-US" dirty="0"/>
                  <a:t>，就加</a:t>
                </a:r>
                <a:r>
                  <a:rPr lang="en-US" altLang="zh-TW" dirty="0"/>
                  <a:t>q</a:t>
                </a:r>
                <a:r>
                  <a:rPr lang="zh-TW" altLang="en-US" dirty="0"/>
                  <a:t>，如果結果大於等於</a:t>
                </a:r>
                <a:r>
                  <a:rPr lang="en-US" altLang="zh-TW" dirty="0"/>
                  <a:t>q</a:t>
                </a:r>
                <a:r>
                  <a:rPr lang="zh-TW" altLang="en-US" dirty="0"/>
                  <a:t>，就減</a:t>
                </a:r>
                <a:r>
                  <a:rPr lang="en-US" altLang="zh-TW" dirty="0"/>
                  <a:t>q</a:t>
                </a:r>
                <a:r>
                  <a:rPr lang="zh-TW" altLang="en-US" dirty="0"/>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br>
                  <a:rPr lang="en-US" altLang="zh-TW" dirty="0"/>
                </a:br>
                <a:br>
                  <a:rPr lang="en-US" altLang="zh-TW" dirty="0"/>
                </a:br>
                <a:endParaRPr lang="zh-TW" altLang="en-US" b="0" i="0" dirty="0">
                  <a:solidFill>
                    <a:srgbClr val="262626"/>
                  </a:solidFill>
                  <a:effectLst/>
                  <a:latin typeface="-apple-system"/>
                </a:endParaRP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這裡是我們的模數化簡單元設計說明。我們針對 </a:t>
                </a:r>
                <a:r>
                  <a:rPr lang="en-US" altLang="zh-TW" dirty="0"/>
                  <a:t>46</a:t>
                </a:r>
                <a:r>
                  <a:rPr lang="zh-TW" altLang="en-US" dirty="0"/>
                  <a:t>位元的輸入數值，透過一個特殊的同餘關係來加速模</a:t>
                </a:r>
                <a:r>
                  <a:rPr lang="en-US" altLang="zh-TW" dirty="0"/>
                  <a:t>q</a:t>
                </a:r>
                <a:r>
                  <a:rPr lang="zh-TW" altLang="en-US" dirty="0"/>
                  <a:t>的化簡，這個關係是：</a:t>
                </a:r>
                <a:r>
                  <a:rPr lang="en-US" altLang="zh-TW" sz="1200" i="0">
                    <a:latin typeface="Cambria Math" panose="02040503050406030204" pitchFamily="18" charset="0"/>
                    <a:cs typeface="Times New Roman" panose="02020603050405020304" pitchFamily="18" charset="0"/>
                  </a:rPr>
                  <a:t>〖</a:t>
                </a:r>
                <a:r>
                  <a:rPr lang="en-US" altLang="zh-TW" sz="1200" b="0" i="0">
                    <a:latin typeface="Cambria Math" panose="02040503050406030204" pitchFamily="18" charset="0"/>
                    <a:cs typeface="Times New Roman" panose="02020603050405020304" pitchFamily="18" charset="0"/>
                  </a:rPr>
                  <a:t> </a:t>
                </a:r>
                <a:r>
                  <a:rPr lang="en-US" altLang="zh-TW" sz="1200" i="0">
                    <a:latin typeface="Cambria Math" panose="02040503050406030204" pitchFamily="18" charset="0"/>
                    <a:cs typeface="Times New Roman" panose="02020603050405020304" pitchFamily="18" charset="0"/>
                  </a:rPr>
                  <a:t>2〗^23</a:t>
                </a:r>
                <a:r>
                  <a:rPr lang="en-US" altLang="zh-TW" sz="1200" i="0">
                    <a:latin typeface="Cambria Math" panose="02040503050406030204" pitchFamily="18" charset="0"/>
                    <a:ea typeface="Cambria Math" panose="02040503050406030204" pitchFamily="18" charset="0"/>
                    <a:cs typeface="Times New Roman" panose="02020603050405020304" pitchFamily="18" charset="0"/>
                  </a:rPr>
                  <a:t>≡2^13−1 𝑚𝑜𝑑 𝑞</a:t>
                </a:r>
                <a:r>
                  <a:rPr lang="zh-TW" altLang="en-US" sz="1200" i="0">
                    <a:latin typeface="Cambria Math" panose="02040503050406030204" pitchFamily="18" charset="0"/>
                    <a:ea typeface="Cambria Math" panose="02040503050406030204" pitchFamily="18" charset="0"/>
                    <a:cs typeface="Times New Roman" panose="02020603050405020304" pitchFamily="18" charset="0"/>
                  </a:rPr>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這個關係式可以幫助我們將原本的</a:t>
                </a:r>
                <a:r>
                  <a:rPr lang="en-US" altLang="zh-TW" dirty="0"/>
                  <a:t>46</a:t>
                </a:r>
                <a:r>
                  <a:rPr lang="zh-TW" altLang="en-US" dirty="0"/>
                  <a:t>位元的輸入數值分成多個區段，透過位移及加減法實現，進而組成最終的結果。</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結果會被保證落在</a:t>
                </a:r>
                <a:r>
                  <a:rPr lang="en-US" altLang="zh-TW" sz="1200" dirty="0">
                    <a:latin typeface="Times New Roman" panose="02020603050405020304" pitchFamily="18" charset="0"/>
                    <a:cs typeface="Times New Roman" panose="02020603050405020304" pitchFamily="18" charset="0"/>
                  </a:rPr>
                  <a:t>(−</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a:t>
                </a:r>
                <a:r>
                  <a:rPr lang="zh-TW" altLang="en-US" dirty="0"/>
                  <a:t>的範圍內，但是這還不是我們要的最終結果，因為模</a:t>
                </a:r>
                <a:r>
                  <a:rPr lang="en-US" altLang="zh-TW" dirty="0"/>
                  <a:t>q</a:t>
                </a:r>
                <a:r>
                  <a:rPr lang="zh-TW" altLang="en-US" dirty="0"/>
                  <a:t>的值應該要落在</a:t>
                </a:r>
                <a:r>
                  <a:rPr lang="en-US" altLang="zh-TW" sz="1200" dirty="0">
                    <a:latin typeface="Times New Roman" panose="02020603050405020304" pitchFamily="18" charset="0"/>
                    <a:cs typeface="Times New Roman" panose="02020603050405020304" pitchFamily="18" charset="0"/>
                  </a:rPr>
                  <a:t>[0, 2</a:t>
                </a:r>
                <a:r>
                  <a:rPr lang="zh-TW" altLang="en-US" sz="1200" dirty="0">
                    <a:latin typeface="Times New Roman" panose="02020603050405020304" pitchFamily="18" charset="0"/>
                    <a:cs typeface="Times New Roman" panose="02020603050405020304" pitchFamily="18" charset="0"/>
                  </a:rPr>
                  <a:t>𝑞</a:t>
                </a:r>
                <a:r>
                  <a:rPr lang="en-US" altLang="zh-TW" sz="1200" dirty="0">
                    <a:latin typeface="Times New Roman" panose="02020603050405020304" pitchFamily="18" charset="0"/>
                    <a:cs typeface="Times New Roman" panose="02020603050405020304" pitchFamily="18" charset="0"/>
                  </a:rPr>
                  <a:t>) </a:t>
                </a:r>
                <a:r>
                  <a:rPr lang="zh-TW" altLang="en-US" sz="1200" dirty="0">
                    <a:latin typeface="Times New Roman" panose="02020603050405020304" pitchFamily="18" charset="0"/>
                    <a:cs typeface="Times New Roman" panose="02020603050405020304" pitchFamily="18" charset="0"/>
                  </a:rPr>
                  <a:t>，</a:t>
                </a:r>
                <a:r>
                  <a:rPr lang="zh-TW" altLang="en-US" dirty="0"/>
                  <a:t>因此我們還要做一個後處理，如果結果小於 </a:t>
                </a:r>
                <a:r>
                  <a:rPr lang="en-US" altLang="zh-TW" dirty="0"/>
                  <a:t>0</a:t>
                </a:r>
                <a:r>
                  <a:rPr lang="zh-TW" altLang="en-US" dirty="0"/>
                  <a:t>，就加</a:t>
                </a:r>
                <a:r>
                  <a:rPr lang="en-US" altLang="zh-TW" dirty="0"/>
                  <a:t>q</a:t>
                </a:r>
                <a:r>
                  <a:rPr lang="zh-TW" altLang="en-US" dirty="0"/>
                  <a:t>，如果結果大於等於</a:t>
                </a:r>
                <a:r>
                  <a:rPr lang="en-US" altLang="zh-TW" dirty="0"/>
                  <a:t>q</a:t>
                </a:r>
                <a:r>
                  <a:rPr lang="zh-TW" altLang="en-US" dirty="0"/>
                  <a:t>，就減</a:t>
                </a:r>
                <a:r>
                  <a:rPr lang="en-US" altLang="zh-TW" dirty="0"/>
                  <a:t>q</a:t>
                </a:r>
                <a:r>
                  <a:rPr lang="zh-TW" altLang="en-US" dirty="0"/>
                  <a:t>。</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br>
                  <a:rPr lang="en-US" altLang="zh-TW" dirty="0"/>
                </a:br>
                <a:br>
                  <a:rPr lang="en-US" altLang="zh-TW" dirty="0"/>
                </a:b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7721527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需要判斷第三級輸出的</a:t>
            </a:r>
            <a:r>
              <a:rPr lang="en-US" altLang="zh-TW" dirty="0"/>
              <a:t>data</a:t>
            </a:r>
            <a:r>
              <a:rPr lang="zh-TW" altLang="en-US" dirty="0"/>
              <a:t>，為負的</a:t>
            </a:r>
            <a:r>
              <a:rPr lang="en-US" altLang="zh-TW" dirty="0"/>
              <a:t>( 2q(8380417 * 2 - 1)</a:t>
            </a:r>
            <a:r>
              <a:rPr lang="zh-TW" altLang="en-US" dirty="0"/>
              <a:t>以上</a:t>
            </a:r>
            <a:r>
              <a:rPr lang="en-US" altLang="zh-TW" dirty="0"/>
              <a:t>)</a:t>
            </a:r>
            <a:r>
              <a:rPr lang="zh-TW" altLang="en-US" dirty="0"/>
              <a:t>則要 </a:t>
            </a:r>
            <a:r>
              <a:rPr lang="en-US" altLang="zh-TW" dirty="0"/>
              <a:t>+ 8380417</a:t>
            </a:r>
            <a:r>
              <a:rPr lang="zh-TW" altLang="en-US" dirty="0"/>
              <a:t>，為正的</a:t>
            </a:r>
            <a:r>
              <a:rPr lang="en-US" altLang="zh-TW" dirty="0"/>
              <a:t>(0, 2q)</a:t>
            </a:r>
            <a:r>
              <a:rPr lang="zh-TW" altLang="en-US" dirty="0"/>
              <a:t>則要 </a:t>
            </a:r>
            <a:r>
              <a:rPr lang="en-US" altLang="zh-TW" dirty="0"/>
              <a:t>+ 8396798(2^25 - 8380417, 8380417</a:t>
            </a:r>
            <a:r>
              <a:rPr lang="zh-TW" altLang="en-US" dirty="0"/>
              <a:t>的補數</a:t>
            </a:r>
            <a:r>
              <a:rPr lang="en-US" altLang="zh-TW" dirty="0"/>
              <a:t>)</a:t>
            </a:r>
            <a:endParaRPr lang="en-US" altLang="zh-CN" dirty="0"/>
          </a:p>
          <a:p>
            <a:br>
              <a:rPr lang="en-US" altLang="zh-CN" dirty="0"/>
            </a:br>
            <a:r>
              <a:rPr lang="zh-TW" altLang="en-US" dirty="0"/>
              <a:t>最後第四級輸出則去判斷</a:t>
            </a:r>
            <a:r>
              <a:rPr lang="en-US" altLang="zh-TW" dirty="0"/>
              <a:t>data</a:t>
            </a:r>
            <a:r>
              <a:rPr lang="zh-TW" altLang="en-US" dirty="0"/>
              <a:t>是否為負，為負代表</a:t>
            </a:r>
            <a:r>
              <a:rPr lang="en-US" altLang="zh-TW" dirty="0"/>
              <a:t>adder_3</a:t>
            </a:r>
            <a:r>
              <a:rPr lang="zh-TW" altLang="en-US" dirty="0"/>
              <a:t>資料無需處理就在</a:t>
            </a:r>
            <a:r>
              <a:rPr lang="en-US" altLang="zh-TW" dirty="0"/>
              <a:t>(0,q)</a:t>
            </a:r>
            <a:r>
              <a:rPr lang="zh-TW" altLang="en-US" dirty="0"/>
              <a:t>，因此輸出</a:t>
            </a:r>
            <a:r>
              <a:rPr lang="en-US" altLang="zh-TW" dirty="0"/>
              <a:t>adder_3[22:0]</a:t>
            </a:r>
            <a:r>
              <a:rPr lang="zh-TW" altLang="en-US" dirty="0"/>
              <a:t>，而正的表示處理過後在</a:t>
            </a:r>
            <a:r>
              <a:rPr lang="en-US" altLang="zh-TW" dirty="0"/>
              <a:t>(0,q)</a:t>
            </a:r>
            <a:r>
              <a:rPr lang="zh-TW" altLang="en-US" dirty="0"/>
              <a:t>，則輸出</a:t>
            </a:r>
            <a:r>
              <a:rPr lang="en-US" altLang="zh-TW" dirty="0"/>
              <a:t>adder_4[22:0]</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335309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F16D-2EA7-3EA0-0AEC-6B07980E10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E38633-48B5-29A8-31B8-8AD2ADD06E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A6705F-07D7-6C83-10EB-A77DA8B02F4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70AA920-5C28-C916-3F7E-736376BADD9F}"/>
              </a:ext>
            </a:extLst>
          </p:cNvPr>
          <p:cNvSpPr>
            <a:spLocks noGrp="1"/>
          </p:cNvSpPr>
          <p:nvPr>
            <p:ph type="sldNum" sz="quarter" idx="10"/>
          </p:nvPr>
        </p:nvSpPr>
        <p:spPr/>
        <p:txBody>
          <a:bodyPr/>
          <a:lstStyle/>
          <a:p>
            <a:fld id="{F4F633F3-5D0E-4770-8750-05DED033C41B}" type="slidenum">
              <a:rPr lang="zh-CN" altLang="en-US" smtClean="0"/>
              <a:t>33</a:t>
            </a:fld>
            <a:endParaRPr lang="zh-CN" altLang="en-US"/>
          </a:p>
        </p:txBody>
      </p:sp>
    </p:spTree>
    <p:extLst>
      <p:ext uri="{BB962C8B-B14F-4D97-AF65-F5344CB8AC3E}">
        <p14:creationId xmlns:p14="http://schemas.microsoft.com/office/powerpoint/2010/main" val="3599523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zh-TW" altLang="en-US" dirty="0"/>
              <a:t>首先，</a:t>
            </a:r>
            <a:r>
              <a:rPr lang="en-US" altLang="zh-TW" dirty="0"/>
              <a:t>NTT </a:t>
            </a:r>
            <a:r>
              <a:rPr lang="zh-TW" altLang="en-US" dirty="0"/>
              <a:t>是一種在有限域上運作的快速傅立葉轉換（</a:t>
            </a:r>
            <a:r>
              <a:rPr lang="en-US" altLang="zh-TW" dirty="0"/>
              <a:t>FFT</a:t>
            </a:r>
            <a:r>
              <a:rPr lang="zh-TW" altLang="en-US" dirty="0"/>
              <a:t>）變形，它的最大優勢在於能把多項式乘法轉換成點對點相乘，大幅加速運算速度。</a:t>
            </a:r>
            <a:endParaRPr lang="en-US" altLang="zh-TW" dirty="0"/>
          </a:p>
          <a:p>
            <a:endParaRPr lang="zh-TW" altLang="en-US" dirty="0"/>
          </a:p>
          <a:p>
            <a:r>
              <a:rPr lang="zh-TW" altLang="en-US" dirty="0"/>
              <a:t>在演算法方面，我們採用 </a:t>
            </a:r>
            <a:r>
              <a:rPr lang="en-US" altLang="zh-TW" dirty="0"/>
              <a:t>Cooley-Tukey </a:t>
            </a:r>
            <a:r>
              <a:rPr lang="zh-TW" altLang="en-US" dirty="0"/>
              <a:t>分解做 </a:t>
            </a:r>
            <a:r>
              <a:rPr lang="en-US" altLang="zh-TW" dirty="0"/>
              <a:t>NTT</a:t>
            </a:r>
            <a:r>
              <a:rPr lang="zh-TW" altLang="en-US" dirty="0"/>
              <a:t>，對應地在反轉換 </a:t>
            </a:r>
            <a:r>
              <a:rPr lang="en-US" altLang="zh-TW" dirty="0"/>
              <a:t>INTT </a:t>
            </a:r>
            <a:r>
              <a:rPr lang="zh-TW" altLang="en-US" dirty="0"/>
              <a:t>中則採用 </a:t>
            </a:r>
            <a:r>
              <a:rPr lang="en-US" altLang="zh-TW" dirty="0"/>
              <a:t>Gentleman-Sande </a:t>
            </a:r>
            <a:r>
              <a:rPr lang="zh-TW" altLang="en-US" dirty="0"/>
              <a:t>分解。這兩種方法都可以透過蝴蝶結構來實現。</a:t>
            </a:r>
          </a:p>
          <a:p>
            <a:endParaRPr lang="en-US" altLang="zh-TW" dirty="0"/>
          </a:p>
          <a:p>
            <a:r>
              <a:rPr lang="zh-TW" altLang="en-US" dirty="0"/>
              <a:t>本設計是基於 </a:t>
            </a:r>
            <a:r>
              <a:rPr lang="en-US" altLang="zh-TW" dirty="0"/>
              <a:t>Radix-2 </a:t>
            </a:r>
            <a:r>
              <a:rPr lang="zh-TW" altLang="en-US" dirty="0"/>
              <a:t>的多路延遲交換器（</a:t>
            </a:r>
            <a:r>
              <a:rPr lang="en-US" altLang="zh-TW" dirty="0"/>
              <a:t>MDC</a:t>
            </a:r>
            <a:r>
              <a:rPr lang="zh-TW" altLang="en-US" dirty="0"/>
              <a:t>）</a:t>
            </a:r>
            <a:r>
              <a:rPr lang="en-US" altLang="zh-TW" dirty="0"/>
              <a:t>FFT </a:t>
            </a:r>
            <a:r>
              <a:rPr lang="zh-TW" altLang="en-US" dirty="0"/>
              <a:t>架構，並配置了 </a:t>
            </a:r>
            <a:r>
              <a:rPr lang="en-US" altLang="zh-TW" b="1" dirty="0"/>
              <a:t>8 </a:t>
            </a:r>
            <a:r>
              <a:rPr lang="zh-TW" altLang="en-US" b="1" dirty="0"/>
              <a:t>組 </a:t>
            </a:r>
            <a:r>
              <a:rPr lang="en-US" altLang="zh-TW" b="1" dirty="0"/>
              <a:t>Butterfly Unit</a:t>
            </a:r>
            <a:r>
              <a:rPr lang="zh-TW" altLang="en-US" dirty="0"/>
              <a:t> 來進行高效率的並行運算，支援 </a:t>
            </a:r>
            <a:r>
              <a:rPr lang="en-US" altLang="zh-TW" dirty="0"/>
              <a:t>256</a:t>
            </a:r>
            <a:r>
              <a:rPr lang="zh-TW" altLang="en-US" dirty="0"/>
              <a:t>的資料點長度。</a:t>
            </a:r>
          </a:p>
          <a:p>
            <a:r>
              <a:rPr lang="zh-TW" altLang="en-US" dirty="0"/>
              <a:t>整體架構在硬體上平衡了效能與資源，是非常適合實作於加密運算中的核心模組。</a:t>
            </a:r>
          </a:p>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5897296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DA2A9-D08E-4EDE-53B3-E58DAC71954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D7ED59D-3A9E-E9F6-8B79-CDA308E9E3D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CE3C39-7174-23A4-6CF0-519143ACEFF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 </a:t>
            </a:r>
            <a:r>
              <a:rPr lang="zh-TW" altLang="en-US" dirty="0"/>
              <a:t>運算中最基本的運算單元，也就是蝴蝶架構，</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採用 </a:t>
            </a:r>
            <a:r>
              <a:rPr lang="en-US" altLang="zh-TW" dirty="0"/>
              <a:t>Cooley-Tukey </a:t>
            </a:r>
            <a:r>
              <a:rPr lang="zh-TW" altLang="en-US" dirty="0"/>
              <a:t>以及對稱性與奇偶性分解實現 </a:t>
            </a:r>
            <a:r>
              <a:rPr lang="en-US" altLang="zh-TW" dirty="0"/>
              <a:t>NTT</a:t>
            </a:r>
            <a:r>
              <a:rPr lang="zh-TW" altLang="en-US" dirty="0"/>
              <a:t>蝴蝶架構</a:t>
            </a: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採用  </a:t>
            </a:r>
            <a:r>
              <a:rPr lang="en-US" altLang="zh-TW" dirty="0"/>
              <a:t>Gentleman-Sande</a:t>
            </a:r>
            <a:r>
              <a:rPr lang="zh-TW" altLang="en-US" dirty="0"/>
              <a:t>以及對稱性與奇偶性分解實現   </a:t>
            </a:r>
            <a:r>
              <a:rPr lang="en-US" altLang="zh-TW" dirty="0"/>
              <a:t>INTT</a:t>
            </a:r>
            <a:r>
              <a:rPr lang="zh-TW" altLang="en-US" dirty="0"/>
              <a:t>蝴蝶架構</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b="0" i="0" dirty="0">
              <a:solidFill>
                <a:srgbClr val="262626"/>
              </a:solidFill>
              <a:effectLst/>
              <a:latin typeface="-apple-system"/>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此種架構的好處是可以把複雜的多項式乘法，透過這種重複的局部加減與乘法來分層計算，大幅提升效率。</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5FB7D4AF-D3FA-D3D5-CCFD-27ED87366B85}"/>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11243036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26009413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258536384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7196444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DBC3C-C040-7179-5EB6-348E8774893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BC6B10-11E7-388D-C259-AD0E1675D6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F6EA1C1-137D-3888-7C08-82B6DBA0A12D}"/>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9F9F82A0-8F5C-3723-9857-98B09BA9A002}"/>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39701491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近年來隨著量子電腦的發展，我們熟知的公鑰系統如 </a:t>
            </a:r>
            <a:r>
              <a:rPr lang="en-US" altLang="zh-TW" dirty="0"/>
              <a:t>RSA </a:t>
            </a:r>
            <a:r>
              <a:rPr lang="zh-TW" altLang="en-US" dirty="0"/>
              <a:t>和 </a:t>
            </a:r>
            <a:r>
              <a:rPr lang="en-US" altLang="zh-TW" dirty="0"/>
              <a:t>ECC </a:t>
            </a:r>
            <a:r>
              <a:rPr lang="zh-TW" altLang="en-US" dirty="0"/>
              <a:t>正面臨嚴重威脅，原因在於量子電腦搭配 </a:t>
            </a:r>
            <a:r>
              <a:rPr lang="en-US" altLang="zh-TW" dirty="0"/>
              <a:t>Shor </a:t>
            </a:r>
            <a:r>
              <a:rPr lang="zh-TW" altLang="en-US" dirty="0"/>
              <a:t>演算法，被證明能有效破解這些基於大數分解與橢圓曲線困難性的加密系統。因此，</a:t>
            </a:r>
            <a:r>
              <a:rPr lang="en-US" altLang="zh-TW" dirty="0"/>
              <a:t>NIST </a:t>
            </a:r>
            <a:r>
              <a:rPr lang="zh-TW" altLang="en-US" dirty="0"/>
              <a:t>從 </a:t>
            </a:r>
            <a:r>
              <a:rPr lang="en-US" altLang="zh-TW" dirty="0"/>
              <a:t>2016 </a:t>
            </a:r>
            <a:r>
              <a:rPr lang="zh-TW" altLang="en-US" dirty="0"/>
              <a:t>年起啟動後量子加密標準化流程，在歷經多輪評選後，於 </a:t>
            </a:r>
            <a:r>
              <a:rPr lang="en-US" altLang="zh-TW" dirty="0"/>
              <a:t>2024 </a:t>
            </a:r>
            <a:r>
              <a:rPr lang="zh-TW" altLang="en-US" dirty="0"/>
              <a:t>年確定選出 </a:t>
            </a:r>
            <a:r>
              <a:rPr lang="en-US" altLang="zh-TW" dirty="0"/>
              <a:t>ML-DSA</a:t>
            </a:r>
            <a:r>
              <a:rPr lang="zh-TW" altLang="en-US" dirty="0"/>
              <a:t>作為其中一種數位簽章標準，而其前身為</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EEC1CD-3999-5FA0-1D3A-52C3583C817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846E07E-3C4D-2C9D-762F-A4C789F4BF6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7BE910F-3EEB-1583-BFCE-EAD4FD915080}"/>
              </a:ext>
            </a:extLst>
          </p:cNvPr>
          <p:cNvSpPr>
            <a:spLocks noGrp="1"/>
          </p:cNvSpPr>
          <p:nvPr>
            <p:ph type="body" idx="1"/>
          </p:nvPr>
        </p:nvSpPr>
        <p:spPr/>
        <p:txBody>
          <a:bodyPr/>
          <a:lstStyle/>
          <a:p>
            <a:pPr algn="l">
              <a:spcBef>
                <a:spcPts val="600"/>
              </a:spcBef>
              <a:spcAft>
                <a:spcPts val="600"/>
              </a:spcAft>
              <a:buFont typeface="+mj-lt"/>
              <a:buNone/>
            </a:pP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DF10B694-3206-C627-5710-7D372BA57CA2}"/>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257963816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en-US" altLang="zh-TW" dirty="0"/>
                  <a:t>Butterfly Unit</a:t>
                </a:r>
                <a:r>
                  <a:rPr lang="zh-TW" altLang="en-US" dirty="0"/>
                  <a:t>，也就是蝴蝶運算單元，它是 </a:t>
                </a:r>
                <a:r>
                  <a:rPr lang="en-US" altLang="zh-TW" dirty="0"/>
                  <a:t>NTT </a:t>
                </a:r>
                <a:r>
                  <a:rPr lang="zh-TW" altLang="en-US" dirty="0"/>
                  <a:t>與 </a:t>
                </a:r>
                <a:r>
                  <a:rPr lang="en-US" altLang="zh-TW" dirty="0"/>
                  <a:t>INTT </a:t>
                </a:r>
                <a:r>
                  <a:rPr lang="zh-TW" altLang="en-US" dirty="0"/>
                  <a:t>中非常核心的運算模組。</a:t>
                </a:r>
                <a:endParaRPr lang="en-US" altLang="zh-TW" dirty="0"/>
              </a:p>
              <a:p>
                <a:endParaRPr lang="zh-TW" altLang="en-US" dirty="0"/>
              </a:p>
              <a:p>
                <a:r>
                  <a:rPr lang="zh-TW" altLang="en-US" dirty="0"/>
                  <a:t>蝴蝶單元的運作原理，是根據 </a:t>
                </a:r>
                <a:r>
                  <a:rPr lang="en-US" altLang="zh-TW" dirty="0"/>
                  <a:t>NTT </a:t>
                </a:r>
                <a:r>
                  <a:rPr lang="zh-TW" altLang="en-US" dirty="0"/>
                  <a:t>運算中的對稱性與奇偶性設計而成。它的基本操作是針對一對輸入值 </a:t>
                </a:r>
                <a:r>
                  <a:rPr lang="en-US" altLang="zh-TW" dirty="0"/>
                  <a:t>$a$ </a:t>
                </a:r>
                <a:r>
                  <a:rPr lang="zh-TW" altLang="en-US" dirty="0"/>
                  <a:t>和 </a:t>
                </a:r>
                <a:r>
                  <a:rPr lang="en-US" altLang="zh-TW" dirty="0"/>
                  <a:t>$b$</a:t>
                </a:r>
                <a:r>
                  <a:rPr lang="zh-TW" altLang="en-US" dirty="0"/>
                  <a:t>，搭配一個稱為 </a:t>
                </a:r>
                <a:r>
                  <a:rPr lang="en-US" altLang="zh-TW" dirty="0"/>
                  <a:t>twiddle factor </a:t>
                </a:r>
                <a:r>
                  <a:rPr lang="zh-TW" altLang="en-US" dirty="0"/>
                  <a:t>的常數 </a:t>
                </a:r>
                <a:r>
                  <a:rPr lang="en-US" altLang="zh-TW" dirty="0"/>
                  <a:t>$w$</a:t>
                </a:r>
                <a:r>
                  <a:rPr lang="zh-TW" altLang="en-US" dirty="0"/>
                  <a:t>，進行以下兩個模 </a:t>
                </a:r>
                <a:r>
                  <a:rPr lang="en-US" altLang="zh-TW" dirty="0"/>
                  <a:t>$q$ </a:t>
                </a:r>
                <a:r>
                  <a:rPr lang="zh-TW" altLang="en-US" dirty="0"/>
                  <a:t>的運算</a:t>
                </a:r>
                <a:endParaRPr lang="en-US" altLang="zh-TW" dirty="0"/>
              </a:p>
              <a:p>
                <a:endParaRPr lang="en-US" altLang="zh-TW" dirty="0"/>
              </a:p>
              <a:p>
                <a:r>
                  <a:rPr lang="zh-TW" altLang="en-US" dirty="0"/>
                  <a:t>這兩個結果就構成了蝴蝶結構的輸出。</a:t>
                </a:r>
              </a:p>
              <a:p>
                <a:r>
                  <a:rPr lang="en-US" altLang="zh-TW" dirty="0"/>
                  <a:t>NTT </a:t>
                </a:r>
                <a:r>
                  <a:rPr lang="zh-TW" altLang="en-US" dirty="0"/>
                  <a:t>跟 </a:t>
                </a:r>
                <a:r>
                  <a:rPr lang="en-US" altLang="zh-TW" dirty="0"/>
                  <a:t>INTT </a:t>
                </a:r>
                <a:r>
                  <a:rPr lang="zh-TW" altLang="en-US" dirty="0"/>
                  <a:t>的架構基本上是相似的，差別在於 </a:t>
                </a:r>
                <a:r>
                  <a:rPr lang="en-US" altLang="zh-TW" dirty="0"/>
                  <a:t>INTT </a:t>
                </a:r>
                <a:r>
                  <a:rPr lang="zh-TW" altLang="en-US" dirty="0"/>
                  <a:t>所使用的 </a:t>
                </a:r>
                <a:r>
                  <a:rPr lang="en-US" altLang="zh-TW" dirty="0"/>
                  <a:t>twiddle factor </a:t>
                </a:r>
                <a:r>
                  <a:rPr lang="zh-TW" altLang="en-US" dirty="0"/>
                  <a:t>會換成模逆元素，而且在 </a:t>
                </a:r>
                <a:r>
                  <a:rPr lang="en-US" altLang="zh-TW" dirty="0"/>
                  <a:t>INTT </a:t>
                </a:r>
                <a:r>
                  <a:rPr lang="zh-TW" altLang="en-US" dirty="0"/>
                  <a:t>的最後還必須乘上一個 </a:t>
                </a:r>
                <a:r>
                  <a:rPr lang="en-US" altLang="zh-TW" dirty="0"/>
                  <a:t>normalization factor</a:t>
                </a:r>
                <a:r>
                  <a:rPr lang="zh-TW" altLang="en-US" dirty="0"/>
                  <a:t>，來完成整體還原。</a:t>
                </a:r>
              </a:p>
            </p:txBody>
          </p:sp>
        </mc:Choice>
        <mc:Fallback xmlns="">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pPr algn="l">
                  <a:spcBef>
                    <a:spcPts val="600"/>
                  </a:spcBef>
                  <a:spcAft>
                    <a:spcPts val="600"/>
                  </a:spcAft>
                  <a:buFont typeface="+mj-lt"/>
                  <a:buNone/>
                </a:pPr>
                <a:r>
                  <a:rPr lang="zh-TW" altLang="en-US" b="0" i="0" dirty="0">
                    <a:solidFill>
                      <a:srgbClr val="262626"/>
                    </a:solidFill>
                    <a:effectLst/>
                    <a:latin typeface="-apple-system"/>
                  </a:rPr>
                  <a:t>透過</a:t>
                </a:r>
                <a:r>
                  <a:rPr lang="en-US" altLang="zh-TW" b="0" i="0" dirty="0">
                    <a:solidFill>
                      <a:srgbClr val="262626"/>
                    </a:solidFill>
                    <a:effectLst/>
                    <a:latin typeface="-apple-system"/>
                  </a:rPr>
                  <a:t>NTT</a:t>
                </a:r>
                <a:r>
                  <a:rPr lang="zh-TW" altLang="en-US" b="0" i="0" dirty="0">
                    <a:solidFill>
                      <a:srgbClr val="262626"/>
                    </a:solidFill>
                    <a:effectLst/>
                    <a:latin typeface="-apple-system"/>
                  </a:rPr>
                  <a:t>與</a:t>
                </a:r>
                <a:r>
                  <a:rPr lang="en-US" altLang="zh-TW" b="0" i="0" dirty="0">
                    <a:solidFill>
                      <a:srgbClr val="262626"/>
                    </a:solidFill>
                    <a:effectLst/>
                    <a:latin typeface="-apple-system"/>
                  </a:rPr>
                  <a:t>INTT</a:t>
                </a:r>
                <a:r>
                  <a:rPr lang="zh-TW" altLang="en-US" b="0" i="0" dirty="0">
                    <a:solidFill>
                      <a:srgbClr val="262626"/>
                    </a:solidFill>
                    <a:effectLst/>
                    <a:latin typeface="-apple-system"/>
                  </a:rPr>
                  <a:t>運算當中的對稱性以及奇偶性形成</a:t>
                </a:r>
                <a:r>
                  <a:rPr lang="en-US" altLang="zh-TW" b="0" i="0" dirty="0">
                    <a:solidFill>
                      <a:srgbClr val="262626"/>
                    </a:solidFill>
                    <a:effectLst/>
                    <a:latin typeface="-apple-system"/>
                  </a:rPr>
                  <a:t>Butterfly Unit</a:t>
                </a:r>
              </a:p>
              <a:p>
                <a:pPr algn="l">
                  <a:spcBef>
                    <a:spcPts val="600"/>
                  </a:spcBef>
                  <a:spcAft>
                    <a:spcPts val="600"/>
                  </a:spcAft>
                  <a:buFont typeface="+mj-lt"/>
                  <a:buNone/>
                </a:pPr>
                <a:endParaRPr lang="en-US" altLang="zh-TW" b="0" i="0" dirty="0">
                  <a:solidFill>
                    <a:srgbClr val="262626"/>
                  </a:solidFill>
                  <a:effectLst/>
                  <a:latin typeface="-apple-system"/>
                </a:endParaRPr>
              </a:p>
              <a:p>
                <a:pPr algn="l">
                  <a:spcBef>
                    <a:spcPts val="600"/>
                  </a:spcBef>
                  <a:spcAft>
                    <a:spcPts val="600"/>
                  </a:spcAft>
                  <a:buFont typeface="+mj-lt"/>
                  <a:buNone/>
                </a:pPr>
                <a:r>
                  <a:rPr lang="zh-TW" altLang="en-US" b="0" i="0" dirty="0">
                    <a:solidFill>
                      <a:srgbClr val="262626"/>
                    </a:solidFill>
                    <a:effectLst/>
                    <a:latin typeface="-apple-system"/>
                  </a:rPr>
                  <a:t>將運算複雜度從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O(</a:t>
                </a:r>
                <a:r>
                  <a:rPr lang="en-US" altLang="zh-TW" b="0" i="0" dirty="0">
                    <a:latin typeface="Cambria Math" panose="02040503050406030204" pitchFamily="18" charset="0"/>
                    <a:cs typeface="Times New Roman" panose="02020603050405020304" pitchFamily="18" charset="0"/>
                  </a:rPr>
                  <a:t>𝑛^2</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降到</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 O(</a:t>
                </a:r>
                <a:r>
                  <a:rPr lang="en-US" altLang="zh-TW" b="0" i="0" dirty="0">
                    <a:latin typeface="Cambria Math" panose="02040503050406030204" pitchFamily="18" charset="0"/>
                    <a:cs typeface="Times New Roman" panose="02020603050405020304" pitchFamily="18" charset="0"/>
                  </a:rPr>
                  <a:t>𝑛 log⁡𝑛</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b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br>
                <a:r>
                  <a:rPr lang="zh-TW" altLang="en-US" dirty="0"/>
                  <a:t>對於一對輸入 </a:t>
                </a:r>
                <a:r>
                  <a:rPr lang="en-US" altLang="zh-TW" dirty="0"/>
                  <a:t>a</a:t>
                </a:r>
                <a:r>
                  <a:rPr lang="zh-TW" altLang="en-US" dirty="0"/>
                  <a:t>與 </a:t>
                </a:r>
                <a:r>
                  <a:rPr lang="en-US" altLang="zh-TW" dirty="0"/>
                  <a:t>b</a:t>
                </a:r>
                <a:r>
                  <a:rPr lang="zh-TW" altLang="en-US" dirty="0"/>
                  <a:t>，以及相應的旋轉因子（</a:t>
                </a:r>
                <a:r>
                  <a:rPr lang="en-US" altLang="zh-TW" dirty="0"/>
                  <a:t>twiddle factor</a:t>
                </a:r>
                <a:r>
                  <a:rPr lang="zh-TW" altLang="en-US" dirty="0"/>
                  <a:t>） </a:t>
                </a:r>
                <a:r>
                  <a:rPr lang="en-US" altLang="zh-TW" dirty="0"/>
                  <a:t>w</a:t>
                </a:r>
                <a:r>
                  <a:rPr lang="zh-TW" altLang="en-US" dirty="0"/>
                  <a:t>，蝶形運算在有限域（模 </a:t>
                </a:r>
                <a:r>
                  <a:rPr lang="en-US" altLang="zh-TW" dirty="0" err="1"/>
                  <a:t>ppp</a:t>
                </a:r>
                <a:r>
                  <a:rPr lang="en-US" altLang="zh-TW" dirty="0"/>
                  <a:t> </a:t>
                </a:r>
                <a:r>
                  <a:rPr lang="zh-TW" altLang="en-US" dirty="0"/>
                  <a:t>下）進行計算，</a:t>
                </a:r>
                <a:r>
                  <a:rPr lang="en-US" altLang="zh-TW" dirty="0"/>
                  <a:t>w </a:t>
                </a:r>
                <a:r>
                  <a:rPr lang="zh-TW" altLang="en-US" dirty="0"/>
                  <a:t>是由本原根經過適當次方獲得的，保證了變換的正確性與可逆性。</a:t>
                </a:r>
                <a:endParaRPr lang="en-US" altLang="zh-TW" dirty="0"/>
              </a:p>
              <a:p>
                <a:pPr algn="l">
                  <a:spcBef>
                    <a:spcPts val="600"/>
                  </a:spcBef>
                  <a:spcAft>
                    <a:spcPts val="600"/>
                  </a:spcAft>
                  <a:buFont typeface="+mj-lt"/>
                  <a:buNone/>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NTT </a:t>
                </a:r>
                <a:r>
                  <a:rPr lang="zh-TW" altLang="en-US" dirty="0"/>
                  <a:t>與 </a:t>
                </a:r>
                <a:r>
                  <a:rPr lang="en-US" altLang="zh-TW" dirty="0"/>
                  <a:t>INTT</a:t>
                </a:r>
                <a:r>
                  <a:rPr lang="zh-TW" altLang="en-US" dirty="0"/>
                  <a:t>結構類似，但 </a:t>
                </a:r>
                <a:r>
                  <a:rPr lang="en-US" altLang="zh-TW" dirty="0"/>
                  <a:t>INTT </a:t>
                </a:r>
                <a:r>
                  <a:rPr lang="zh-TW" altLang="en-US" dirty="0"/>
                  <a:t>中使用的旋轉因子是 </a:t>
                </a:r>
                <a:r>
                  <a:rPr lang="en-US" altLang="zh-TW" dirty="0"/>
                  <a:t>NTT </a:t>
                </a:r>
                <a:r>
                  <a:rPr lang="zh-TW" altLang="en-US" dirty="0"/>
                  <a:t>中的反元素，最終還需要乘上一個歸一化因子</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en-US" altLang="zh-TW" b="0" i="0" dirty="0">
                  <a:solidFill>
                    <a:srgbClr val="262626"/>
                  </a:solidFill>
                  <a:effectLst/>
                  <a:latin typeface="Times New Roman" panose="02020603050405020304" pitchFamily="18" charset="0"/>
                  <a:ea typeface="微軟正黑體" panose="020B0604030504040204" pitchFamily="34" charset="-120"/>
                  <a:cs typeface="Times New Roman" panose="02020603050405020304" pitchFamily="18" charset="0"/>
                </a:endParaRPr>
              </a:p>
              <a:p>
                <a:pPr algn="l">
                  <a:spcBef>
                    <a:spcPts val="600"/>
                  </a:spcBef>
                  <a:spcAft>
                    <a:spcPts val="600"/>
                  </a:spcAft>
                  <a:buFont typeface="+mj-lt"/>
                  <a:buNone/>
                </a:pPr>
                <a:endParaRPr lang="zh-TW" altLang="en-US" b="0" i="0" dirty="0">
                  <a:solidFill>
                    <a:srgbClr val="262626"/>
                  </a:solidFill>
                  <a:effectLst/>
                  <a:latin typeface="-apple-system"/>
                </a:endParaRPr>
              </a:p>
            </p:txBody>
          </p:sp>
        </mc:Fallback>
      </mc:AlternateContent>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20132431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en-US" altLang="zh-TW" dirty="0">
                <a:sym typeface="Wingdings" panose="05000000000000000000" pitchFamily="2" charset="2"/>
              </a:rPr>
              <a:t>Mode </a:t>
            </a:r>
            <a:br>
              <a:rPr lang="en-US" altLang="zh-TW" dirty="0">
                <a:sym typeface="Wingdings" panose="05000000000000000000" pitchFamily="2" charset="2"/>
              </a:rPr>
            </a:br>
            <a:r>
              <a:rPr lang="en-US" altLang="zh-TW" dirty="0">
                <a:sym typeface="Wingdings" panose="05000000000000000000" pitchFamily="2" charset="2"/>
              </a:rPr>
              <a:t>0 : NTT</a:t>
            </a:r>
            <a:endParaRPr lang="en-US" altLang="zh-CN" dirty="0"/>
          </a:p>
          <a:p>
            <a:r>
              <a:rPr lang="en-US" altLang="zh-CN" dirty="0"/>
              <a:t>1</a:t>
            </a:r>
            <a:r>
              <a:rPr lang="en-US" altLang="zh-CN" dirty="0">
                <a:sym typeface="Wingdings" panose="05000000000000000000" pitchFamily="2" charset="2"/>
              </a:rPr>
              <a:t> : </a:t>
            </a:r>
            <a:r>
              <a:rPr lang="en-US" altLang="zh-TW" dirty="0">
                <a:sym typeface="Wingdings" panose="05000000000000000000" pitchFamily="2" charset="2"/>
              </a:rPr>
              <a:t>INTT</a:t>
            </a:r>
          </a:p>
          <a:p>
            <a:endParaRPr lang="en-US" altLang="zh-CN" dirty="0">
              <a:sym typeface="Wingdings" panose="05000000000000000000" pitchFamily="2" charset="2"/>
            </a:endParaRPr>
          </a:p>
          <a:p>
            <a:r>
              <a:rPr lang="zh-TW" altLang="en-US" dirty="0"/>
              <a:t>兩者加法器、減法器、乘法器皆各使用了一個，只有輸入輸出連接不同，以及</a:t>
            </a:r>
            <a:r>
              <a:rPr lang="en-US" altLang="zh-TW" dirty="0"/>
              <a:t>INTT</a:t>
            </a:r>
            <a:r>
              <a:rPr lang="zh-TW" altLang="en-US" dirty="0"/>
              <a:t>的旋轉因子為</a:t>
            </a:r>
            <a:r>
              <a:rPr lang="en-US" altLang="zh-TW" dirty="0"/>
              <a:t>NTT</a:t>
            </a:r>
            <a:r>
              <a:rPr lang="zh-TW" altLang="en-US" dirty="0"/>
              <a:t>的反元素</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42</a:t>
            </a:fld>
            <a:endParaRPr lang="zh-CN" altLang="en-US"/>
          </a:p>
        </p:txBody>
      </p:sp>
    </p:spTree>
    <p:extLst>
      <p:ext uri="{BB962C8B-B14F-4D97-AF65-F5344CB8AC3E}">
        <p14:creationId xmlns:p14="http://schemas.microsoft.com/office/powerpoint/2010/main" val="433835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F5B4F-836D-FFDE-2B9C-E7AD511AE7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69B847-86CC-1E8C-B419-DD8DD01605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B0307D-B68F-3110-8E06-18B9D54700DE}"/>
              </a:ext>
            </a:extLst>
          </p:cNvPr>
          <p:cNvSpPr>
            <a:spLocks noGrp="1"/>
          </p:cNvSpPr>
          <p:nvPr>
            <p:ph type="body" idx="1"/>
          </p:nvPr>
        </p:nvSpPr>
        <p:spPr/>
        <p:txBody>
          <a:bodyPr/>
          <a:lstStyle/>
          <a:p>
            <a:r>
              <a:rPr lang="zh-TW" altLang="en-US" dirty="0"/>
              <a:t>因為每一層的 </a:t>
            </a:r>
            <a:r>
              <a:rPr lang="en-US" altLang="zh-TW" dirty="0"/>
              <a:t>Butterfly Unit</a:t>
            </a:r>
            <a:r>
              <a:rPr lang="zh-TW" altLang="en-US" dirty="0"/>
              <a:t>（</a:t>
            </a:r>
            <a:r>
              <a:rPr lang="en-US" altLang="zh-TW" dirty="0"/>
              <a:t>BU</a:t>
            </a:r>
            <a:r>
              <a:rPr lang="zh-TW" altLang="en-US" dirty="0"/>
              <a:t>）輸出資料都具有特定的對稱與交錯順序，所以我們在每一個階段後面都加入了一個對應的 </a:t>
            </a:r>
            <a:r>
              <a:rPr lang="en-US" altLang="zh-TW" dirty="0"/>
              <a:t>Reordering Unit</a:t>
            </a:r>
            <a:r>
              <a:rPr lang="zh-TW" altLang="en-US" dirty="0"/>
              <a:t>，來重新排列資料順序，確保下一層能正確對應輸入。</a:t>
            </a:r>
            <a:endParaRPr lang="en-US" altLang="zh-TW" dirty="0"/>
          </a:p>
          <a:p>
            <a:endParaRPr lang="zh-TW" altLang="en-US" dirty="0"/>
          </a:p>
          <a:p>
            <a:r>
              <a:rPr lang="zh-TW" altLang="en-US" dirty="0"/>
              <a:t>在整個 </a:t>
            </a:r>
            <a:r>
              <a:rPr lang="en-US" altLang="zh-TW" dirty="0"/>
              <a:t>NTT </a:t>
            </a:r>
            <a:r>
              <a:rPr lang="zh-TW" altLang="en-US" dirty="0"/>
              <a:t>和 </a:t>
            </a:r>
            <a:r>
              <a:rPr lang="en-US" altLang="zh-TW" dirty="0"/>
              <a:t>INTT </a:t>
            </a:r>
            <a:r>
              <a:rPr lang="zh-TW" altLang="en-US" dirty="0"/>
              <a:t>的運算流程中，總共會用到 </a:t>
            </a:r>
            <a:r>
              <a:rPr lang="en-US" altLang="zh-TW" dirty="0"/>
              <a:t>7 </a:t>
            </a:r>
            <a:r>
              <a:rPr lang="zh-TW" altLang="en-US" dirty="0"/>
              <a:t>個這樣的 </a:t>
            </a:r>
            <a:r>
              <a:rPr lang="en-US" altLang="zh-TW" dirty="0" err="1"/>
              <a:t>RUi</a:t>
            </a:r>
            <a:r>
              <a:rPr lang="zh-TW" altLang="en-US" dirty="0"/>
              <a:t>，從第 </a:t>
            </a:r>
            <a:r>
              <a:rPr lang="en-US" altLang="zh-TW" dirty="0"/>
              <a:t>1 </a:t>
            </a:r>
            <a:r>
              <a:rPr lang="zh-TW" altLang="en-US" dirty="0"/>
              <a:t>層到第 </a:t>
            </a:r>
            <a:r>
              <a:rPr lang="en-US" altLang="zh-TW" dirty="0"/>
              <a:t>7 </a:t>
            </a:r>
            <a:r>
              <a:rPr lang="zh-TW" altLang="en-US" dirty="0"/>
              <a:t>層各有一組。</a:t>
            </a:r>
          </a:p>
          <a:p>
            <a:endParaRPr lang="en-US" altLang="zh-TW" dirty="0"/>
          </a:p>
          <a:p>
            <a:r>
              <a:rPr lang="zh-TW" altLang="en-US" dirty="0"/>
              <a:t>值得注意的是，每一層的 </a:t>
            </a:r>
            <a:r>
              <a:rPr lang="en-US" altLang="zh-TW" dirty="0" err="1"/>
              <a:t>RUi</a:t>
            </a:r>
            <a:r>
              <a:rPr lang="en-US" altLang="zh-TW" dirty="0"/>
              <a:t> </a:t>
            </a:r>
            <a:r>
              <a:rPr lang="zh-TW" altLang="en-US" dirty="0"/>
              <a:t>都有自己的記憶體深度，這是根據演算法的結構特性來設計的：</a:t>
            </a:r>
          </a:p>
          <a:p>
            <a:pPr>
              <a:lnSpc>
                <a:spcPct val="200000"/>
              </a:lnSpc>
            </a:pPr>
            <a:r>
              <a:rPr lang="zh-TW" altLang="en-US" dirty="0"/>
              <a:t>在 </a:t>
            </a:r>
            <a:r>
              <a:rPr lang="en-US" altLang="zh-TW" dirty="0"/>
              <a:t>NTT </a:t>
            </a:r>
            <a:r>
              <a:rPr lang="zh-TW" altLang="en-US" dirty="0"/>
              <a:t>中，第</a:t>
            </a:r>
            <a:r>
              <a:rPr lang="en-US" altLang="zh-TW" dirty="0" err="1"/>
              <a:t>i</a:t>
            </a:r>
            <a:r>
              <a:rPr lang="zh-TW" altLang="en-US" dirty="0"/>
              <a:t>層的記憶體深度是 </a:t>
            </a: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2×((8−i)−1) </a:t>
            </a:r>
          </a:p>
          <a:p>
            <a:pPr>
              <a:lnSpc>
                <a:spcPct val="200000"/>
              </a:lnSpc>
            </a:pPr>
            <a:r>
              <a:rPr lang="zh-TW" altLang="en-US" dirty="0"/>
              <a:t>而在 </a:t>
            </a:r>
            <a:r>
              <a:rPr lang="en-US" altLang="zh-TW" dirty="0"/>
              <a:t>INTT </a:t>
            </a:r>
            <a:r>
              <a:rPr lang="zh-TW" altLang="en-US" dirty="0"/>
              <a:t>中，則是 </a:t>
            </a:r>
            <a:r>
              <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rPr>
              <a:t>2×(i−1)</a:t>
            </a:r>
          </a:p>
          <a:p>
            <a:pPr>
              <a:lnSpc>
                <a:spcPct val="200000"/>
              </a:lnSpc>
            </a:pPr>
            <a:endParaRPr lang="en-US" altLang="zh-TW" sz="1200" dirty="0">
              <a:latin typeface="Times New Roman" panose="02020603050405020304" pitchFamily="18" charset="0"/>
              <a:ea typeface="微軟正黑體" panose="020B0604030504040204" pitchFamily="34" charset="-120"/>
              <a:cs typeface="Times New Roman" panose="02020603050405020304" pitchFamily="18" charset="0"/>
            </a:endParaRPr>
          </a:p>
          <a:p>
            <a:r>
              <a:rPr lang="zh-TW" altLang="en-US" dirty="0"/>
              <a:t>這樣的深度配置可以確保資料在每一層運算之間都能正確對齊與轉換，達到高效率且正確的模組串接。</a:t>
            </a:r>
          </a:p>
        </p:txBody>
      </p:sp>
      <p:sp>
        <p:nvSpPr>
          <p:cNvPr id="4" name="灯片编号占位符 3">
            <a:extLst>
              <a:ext uri="{FF2B5EF4-FFF2-40B4-BE49-F238E27FC236}">
                <a16:creationId xmlns:a16="http://schemas.microsoft.com/office/drawing/2014/main" id="{5A9E952A-6F53-C045-73B4-4FAB288EF455}"/>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19030395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2851E-FF7C-748E-4109-0C8757548C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7B3B28-F9D6-F53A-7AF6-AEAB5F20CA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1C8C26-23C9-5274-5199-3CDE79AA3F5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258968A-C09D-55B2-F6B9-D0C35E314230}"/>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34947489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36788920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30480179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47</a:t>
            </a:fld>
            <a:endParaRPr lang="zh-CN" altLang="en-US"/>
          </a:p>
        </p:txBody>
      </p:sp>
    </p:spTree>
    <p:extLst>
      <p:ext uri="{BB962C8B-B14F-4D97-AF65-F5344CB8AC3E}">
        <p14:creationId xmlns:p14="http://schemas.microsoft.com/office/powerpoint/2010/main" val="257147088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r>
              <a:rPr lang="zh-TW" altLang="en-US" dirty="0"/>
              <a:t>記憶體透過</a:t>
            </a:r>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48</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AEDCAD-94B3-E376-5BF6-1C6D3FC56C0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A6D3E7D-19E1-166F-F1D3-0BD9C119B8B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4B75F2D-53D6-D017-49B0-E9B0F8570894}"/>
              </a:ext>
            </a:extLst>
          </p:cNvPr>
          <p:cNvSpPr>
            <a:spLocks noGrp="1"/>
          </p:cNvSpPr>
          <p:nvPr>
            <p:ph type="body" idx="1"/>
          </p:nvPr>
        </p:nvSpPr>
        <p:spPr/>
        <p:txBody>
          <a:bodyPr/>
          <a:lstStyle/>
          <a:p>
            <a:pPr marL="0" indent="0" algn="l">
              <a:spcBef>
                <a:spcPts val="600"/>
              </a:spcBef>
              <a:spcAft>
                <a:spcPts val="600"/>
              </a:spcAft>
              <a:buFont typeface="Wingdings" panose="05000000000000000000" pitchFamily="2" charset="2"/>
              <a:buNone/>
            </a:pPr>
            <a:r>
              <a:rPr lang="zh-TW" altLang="en-US" b="0" i="0" dirty="0">
                <a:solidFill>
                  <a:srgbClr val="262626"/>
                </a:solidFill>
                <a:effectLst/>
                <a:latin typeface="-apple-system"/>
              </a:rPr>
              <a:t>主要控制信號，有三個</a:t>
            </a:r>
            <a:r>
              <a:rPr lang="en-US" altLang="zh-TW" b="0" i="0" dirty="0">
                <a:solidFill>
                  <a:srgbClr val="262626"/>
                </a:solidFill>
                <a:effectLst/>
                <a:latin typeface="-apple-system"/>
              </a:rPr>
              <a:t>(</a:t>
            </a:r>
            <a:r>
              <a:rPr lang="en-US" altLang="zh-TW" b="0" i="0" dirty="0" err="1">
                <a:solidFill>
                  <a:srgbClr val="262626"/>
                </a:solidFill>
                <a:effectLst/>
                <a:latin typeface="-apple-system"/>
              </a:rPr>
              <a:t>in_ready</a:t>
            </a:r>
            <a:r>
              <a:rPr lang="en-US" altLang="zh-TW" b="0" i="0" dirty="0">
                <a:solidFill>
                  <a:srgbClr val="262626"/>
                </a:solidFill>
                <a:effectLst/>
                <a:latin typeface="-apple-system"/>
              </a:rPr>
              <a:t>, </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以及</a:t>
            </a:r>
            <a:r>
              <a:rPr lang="en-US" altLang="zh-TW" b="0" i="0" dirty="0" err="1">
                <a:solidFill>
                  <a:srgbClr val="262626"/>
                </a:solidFill>
                <a:effectLst/>
                <a:latin typeface="-apple-system"/>
              </a:rPr>
              <a:t>next_element</a:t>
            </a:r>
            <a:r>
              <a:rPr lang="en-US" altLang="zh-TW" b="0" i="0" dirty="0">
                <a:solidFill>
                  <a:srgbClr val="262626"/>
                </a:solidFill>
                <a:effectLst/>
                <a:latin typeface="-apple-system"/>
              </a:rPr>
              <a:t>)</a:t>
            </a:r>
            <a:r>
              <a:rPr lang="zh-TW" altLang="en-US" b="0" i="0" dirty="0">
                <a:solidFill>
                  <a:srgbClr val="262626"/>
                </a:solidFill>
                <a:effectLst/>
                <a:latin typeface="-apple-system"/>
              </a:rPr>
              <a:t> </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接收到</a:t>
            </a:r>
            <a:r>
              <a:rPr lang="en-US" altLang="zh-TW" b="0" i="0" dirty="0" err="1">
                <a:solidFill>
                  <a:srgbClr val="262626"/>
                </a:solidFill>
                <a:effectLst/>
                <a:latin typeface="-apple-system"/>
              </a:rPr>
              <a:t>in_ready</a:t>
            </a:r>
            <a:r>
              <a:rPr lang="zh-TW" altLang="en-US" b="0" i="0" dirty="0">
                <a:solidFill>
                  <a:srgbClr val="262626"/>
                </a:solidFill>
                <a:effectLst/>
                <a:latin typeface="-apple-system"/>
              </a:rPr>
              <a:t>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的信號，開始對由</a:t>
            </a:r>
            <a:r>
              <a:rPr lang="en-US" altLang="zh-TW" b="0" i="0" dirty="0" err="1">
                <a:solidFill>
                  <a:srgbClr val="262626"/>
                </a:solidFill>
                <a:effectLst/>
                <a:latin typeface="-apple-system"/>
              </a:rPr>
              <a:t>keccak</a:t>
            </a:r>
            <a:r>
              <a:rPr lang="en-US" altLang="zh-TW" b="0" i="0" dirty="0">
                <a:solidFill>
                  <a:srgbClr val="262626"/>
                </a:solidFill>
                <a:effectLst/>
                <a:latin typeface="-apple-system"/>
              </a:rPr>
              <a:t> module</a:t>
            </a:r>
            <a:r>
              <a:rPr lang="zh-TW" altLang="en-US" b="0" i="0" dirty="0">
                <a:solidFill>
                  <a:srgbClr val="262626"/>
                </a:solidFill>
                <a:effectLst/>
                <a:latin typeface="-apple-system"/>
              </a:rPr>
              <a:t>來的資料</a:t>
            </a:r>
            <a:r>
              <a:rPr lang="en-US" altLang="zh-TW" b="0" i="0" dirty="0" err="1">
                <a:solidFill>
                  <a:srgbClr val="262626"/>
                </a:solidFill>
                <a:effectLst/>
                <a:latin typeface="-apple-system"/>
              </a:rPr>
              <a:t>data_in</a:t>
            </a:r>
            <a:r>
              <a:rPr lang="zh-TW" altLang="en-US" b="0" i="0" dirty="0">
                <a:solidFill>
                  <a:srgbClr val="262626"/>
                </a:solidFill>
                <a:effectLst/>
                <a:latin typeface="-apple-system"/>
              </a:rPr>
              <a:t>進行採樣的動作。</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假設採樣資料不足則為向外發送一個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sampler_squeeze</a:t>
            </a:r>
            <a:r>
              <a:rPr lang="zh-TW" altLang="en-US" b="0" i="0" dirty="0">
                <a:solidFill>
                  <a:srgbClr val="262626"/>
                </a:solidFill>
                <a:effectLst/>
                <a:latin typeface="-apple-system"/>
              </a:rPr>
              <a:t>信號由</a:t>
            </a:r>
            <a:r>
              <a:rPr lang="en-US" altLang="zh-TW" b="0" i="0" dirty="0" err="1">
                <a:solidFill>
                  <a:srgbClr val="262626"/>
                </a:solidFill>
                <a:effectLst/>
                <a:latin typeface="-apple-system"/>
              </a:rPr>
              <a:t>keccak</a:t>
            </a:r>
            <a:r>
              <a:rPr lang="en-US" altLang="zh-TW" b="0" i="0" dirty="0">
                <a:solidFill>
                  <a:srgbClr val="262626"/>
                </a:solidFill>
                <a:effectLst/>
                <a:latin typeface="-apple-system"/>
              </a:rPr>
              <a:t> module</a:t>
            </a:r>
            <a:r>
              <a:rPr lang="zh-TW" altLang="en-US" b="0" i="0" dirty="0">
                <a:solidFill>
                  <a:srgbClr val="262626"/>
                </a:solidFill>
                <a:effectLst/>
                <a:latin typeface="-apple-system"/>
              </a:rPr>
              <a:t>接收。</a:t>
            </a:r>
            <a:endParaRPr lang="en-US" altLang="zh-TW" b="0" i="0" dirty="0">
              <a:solidFill>
                <a:srgbClr val="262626"/>
              </a:solidFill>
              <a:effectLst/>
              <a:latin typeface="-apple-system"/>
            </a:endParaRPr>
          </a:p>
          <a:p>
            <a:pPr marL="171450" indent="-17145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採樣完畢則發送一個</a:t>
            </a:r>
            <a:r>
              <a:rPr lang="en-US" altLang="zh-TW" b="0" i="0" dirty="0">
                <a:solidFill>
                  <a:srgbClr val="262626"/>
                </a:solidFill>
                <a:effectLst/>
                <a:latin typeface="-apple-system"/>
              </a:rPr>
              <a:t>pulse</a:t>
            </a:r>
            <a:r>
              <a:rPr lang="zh-TW" altLang="en-US" b="0" i="0" dirty="0">
                <a:solidFill>
                  <a:srgbClr val="262626"/>
                </a:solidFill>
                <a:effectLst/>
                <a:latin typeface="-apple-system"/>
              </a:rPr>
              <a:t>的</a:t>
            </a:r>
            <a:r>
              <a:rPr lang="en-US" altLang="zh-TW" b="0" i="0" dirty="0" err="1">
                <a:solidFill>
                  <a:srgbClr val="262626"/>
                </a:solidFill>
                <a:effectLst/>
                <a:latin typeface="-apple-system"/>
              </a:rPr>
              <a:t>next_element</a:t>
            </a:r>
            <a:r>
              <a:rPr lang="zh-TW" altLang="en-US" b="0" i="0" dirty="0">
                <a:solidFill>
                  <a:srgbClr val="262626"/>
                </a:solidFill>
                <a:effectLst/>
                <a:latin typeface="-apple-system"/>
              </a:rPr>
              <a:t>信號，由</a:t>
            </a:r>
            <a:r>
              <a:rPr lang="en-US" altLang="zh-TW" b="0" i="0" dirty="0">
                <a:solidFill>
                  <a:srgbClr val="262626"/>
                </a:solidFill>
                <a:effectLst/>
                <a:latin typeface="-apple-system"/>
              </a:rPr>
              <a:t>controller</a:t>
            </a:r>
            <a:r>
              <a:rPr lang="zh-TW" altLang="en-US" b="0" i="0" dirty="0">
                <a:solidFill>
                  <a:srgbClr val="262626"/>
                </a:solidFill>
                <a:effectLst/>
                <a:latin typeface="-apple-system"/>
              </a:rPr>
              <a:t>接收，告訴她可以進行下一個</a:t>
            </a:r>
            <a:r>
              <a:rPr lang="en-US" altLang="zh-TW" b="0" i="0" dirty="0">
                <a:solidFill>
                  <a:srgbClr val="262626"/>
                </a:solidFill>
                <a:effectLst/>
                <a:latin typeface="-apple-system"/>
              </a:rPr>
              <a:t>element</a:t>
            </a:r>
            <a:r>
              <a:rPr lang="zh-TW" altLang="en-US" b="0" i="0" dirty="0">
                <a:solidFill>
                  <a:srgbClr val="262626"/>
                </a:solidFill>
                <a:effectLst/>
                <a:latin typeface="-apple-system"/>
              </a:rPr>
              <a:t>的採樣。</a:t>
            </a:r>
            <a:endParaRPr lang="en-US" altLang="zh-TW"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A4D8FB2-5304-3170-C6A9-6CD17570B0FE}"/>
              </a:ext>
            </a:extLst>
          </p:cNvPr>
          <p:cNvSpPr>
            <a:spLocks noGrp="1"/>
          </p:cNvSpPr>
          <p:nvPr>
            <p:ph type="sldNum" sz="quarter" idx="10"/>
          </p:nvPr>
        </p:nvSpPr>
        <p:spPr/>
        <p:txBody>
          <a:bodyPr/>
          <a:lstStyle/>
          <a:p>
            <a:fld id="{AB2A0F9D-3357-4A94-85C8-3B842B870DC6}" type="slidenum">
              <a:rPr lang="zh-CN" altLang="en-US" smtClean="0"/>
              <a:t>49</a:t>
            </a:fld>
            <a:endParaRPr lang="zh-CN" altLang="en-US"/>
          </a:p>
        </p:txBody>
      </p:sp>
    </p:spTree>
    <p:extLst>
      <p:ext uri="{BB962C8B-B14F-4D97-AF65-F5344CB8AC3E}">
        <p14:creationId xmlns:p14="http://schemas.microsoft.com/office/powerpoint/2010/main" val="1831313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是一種用於抵抗量子攻擊的數位簽章機制，其核心安全性是建立在模組格子問題的最壞情況困難性之上，包括：</a:t>
            </a:r>
          </a:p>
          <a:p>
            <a:r>
              <a:rPr lang="en-US" altLang="zh-TW" b="1" dirty="0"/>
              <a:t>MLWE </a:t>
            </a:r>
            <a:r>
              <a:rPr lang="zh-TW" altLang="en-US" b="1" dirty="0"/>
              <a:t>問題</a:t>
            </a:r>
            <a:r>
              <a:rPr lang="zh-TW" altLang="en-US" dirty="0"/>
              <a:t>（</a:t>
            </a:r>
            <a:r>
              <a:rPr lang="en-US" altLang="zh-TW" dirty="0"/>
              <a:t>Module Learning with Errors</a:t>
            </a:r>
            <a:r>
              <a:rPr lang="zh-TW" altLang="en-US" dirty="0"/>
              <a:t>），主要用於防止私鑰被攻擊者還原；</a:t>
            </a:r>
          </a:p>
          <a:p>
            <a:r>
              <a:rPr lang="en-US" altLang="zh-TW" b="1" dirty="0" err="1"/>
              <a:t>SelfTarget</a:t>
            </a:r>
            <a:r>
              <a:rPr lang="en-US" altLang="zh-TW" b="1" dirty="0"/>
              <a:t>-MSIS </a:t>
            </a:r>
            <a:r>
              <a:rPr lang="zh-TW" altLang="en-US" b="1" dirty="0"/>
              <a:t>問題</a:t>
            </a:r>
            <a:r>
              <a:rPr lang="zh-TW" altLang="en-US" dirty="0"/>
              <a:t>（</a:t>
            </a:r>
            <a:r>
              <a:rPr lang="en-US" altLang="zh-TW" dirty="0"/>
              <a:t>Self-Targeted Module Shortest Integer Solution</a:t>
            </a:r>
            <a:r>
              <a:rPr lang="zh-TW" altLang="en-US" dirty="0"/>
              <a:t>），則用於防止簽章偽造。</a:t>
            </a:r>
            <a:endParaRPr lang="en-US" altLang="zh-TW" dirty="0"/>
          </a:p>
          <a:p>
            <a:endParaRPr lang="zh-TW" altLang="en-US" dirty="0"/>
          </a:p>
          <a:p>
            <a:r>
              <a:rPr lang="en-US" altLang="zh-TW" dirty="0"/>
              <a:t>ML-DSA </a:t>
            </a:r>
            <a:r>
              <a:rPr lang="zh-TW" altLang="en-US" dirty="0"/>
              <a:t>採用了 </a:t>
            </a:r>
            <a:r>
              <a:rPr lang="en-US" altLang="zh-TW" b="1" dirty="0"/>
              <a:t>Fiat-Shamir with Aborts</a:t>
            </a:r>
            <a:r>
              <a:rPr lang="en-US" altLang="zh-TW" dirty="0"/>
              <a:t> </a:t>
            </a:r>
            <a:r>
              <a:rPr lang="zh-TW" altLang="en-US" dirty="0"/>
              <a:t>的設計，使得整體簽章流程可以在非互動的情況下完成。</a:t>
            </a:r>
            <a:endParaRPr lang="en-US" altLang="zh-TW" dirty="0"/>
          </a:p>
          <a:p>
            <a:endParaRPr lang="zh-TW" altLang="en-US" dirty="0"/>
          </a:p>
          <a:p>
            <a:r>
              <a:rPr lang="zh-TW" altLang="en-US" dirty="0"/>
              <a:t>在隨機性方面，搭配拒絕採樣（</a:t>
            </a:r>
            <a:r>
              <a:rPr lang="en-US" altLang="zh-TW" dirty="0"/>
              <a:t>Rejection Sampling</a:t>
            </a:r>
            <a:r>
              <a:rPr lang="zh-TW" altLang="en-US" dirty="0"/>
              <a:t>）確保簽名範圍內的正確性，這也使其實作能以常數時間完成。</a:t>
            </a:r>
            <a:endParaRPr lang="en-US" altLang="zh-TW" dirty="0"/>
          </a:p>
          <a:p>
            <a:endParaRPr lang="zh-TW" altLang="en-US" dirty="0"/>
          </a:p>
          <a:p>
            <a:r>
              <a:rPr lang="en-US" altLang="zh-TW" dirty="0"/>
              <a:t>ML-DSA </a:t>
            </a:r>
            <a:r>
              <a:rPr lang="zh-TW" altLang="en-US" dirty="0"/>
              <a:t>的優點包括：</a:t>
            </a:r>
            <a:r>
              <a:rPr lang="zh-TW" altLang="en-US" b="1" dirty="0"/>
              <a:t>快速的算術運算、高效的加密性能，以及緊湊的簽章大小</a:t>
            </a:r>
            <a:r>
              <a:rPr lang="zh-TW" altLang="en-US" dirty="0"/>
              <a:t>，非常適合部署在嵌入式裝置與資源受限的環境中。</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10DF9-1B1B-4E16-59D0-556991574D9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1854A1-0E11-4296-0E0A-7A86FABB120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C835908-EF22-C349-24B8-BA695F958343}"/>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1088 bit</a:t>
            </a: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err="1">
                <a:solidFill>
                  <a:srgbClr val="262626"/>
                </a:solidFill>
                <a:effectLst/>
                <a:latin typeface="-apple-system"/>
              </a:rPr>
              <a:t>CoeffFromHalfByte</a:t>
            </a:r>
            <a:r>
              <a:rPr lang="zh-TW" altLang="en-US" b="0" i="0" dirty="0">
                <a:solidFill>
                  <a:srgbClr val="262626"/>
                </a:solidFill>
                <a:effectLst/>
                <a:latin typeface="-apple-system"/>
              </a:rPr>
              <a:t>當中需要使用到減法以及模處理，因此直接改成</a:t>
            </a:r>
            <a:r>
              <a:rPr lang="en-US" altLang="zh-TW" b="0" i="0" dirty="0">
                <a:solidFill>
                  <a:srgbClr val="262626"/>
                </a:solidFill>
                <a:effectLst/>
                <a:latin typeface="-apple-system"/>
              </a:rPr>
              <a:t>LUT</a:t>
            </a:r>
            <a:r>
              <a:rPr lang="zh-TW" altLang="en-US" b="0" i="0" dirty="0">
                <a:solidFill>
                  <a:srgbClr val="262626"/>
                </a:solidFill>
                <a:effectLst/>
                <a:latin typeface="-apple-system"/>
              </a:rPr>
              <a:t>方式設計，輸入</a:t>
            </a:r>
            <a:r>
              <a:rPr lang="en-US" altLang="zh-TW" b="0" i="0" dirty="0">
                <a:solidFill>
                  <a:srgbClr val="262626"/>
                </a:solidFill>
                <a:effectLst/>
                <a:latin typeface="-apple-system"/>
              </a:rPr>
              <a:t>4bit</a:t>
            </a:r>
            <a:r>
              <a:rPr lang="zh-TW" altLang="en-US" b="0" i="0" dirty="0">
                <a:solidFill>
                  <a:srgbClr val="262626"/>
                </a:solidFill>
                <a:effectLst/>
                <a:latin typeface="-apple-system"/>
              </a:rPr>
              <a:t>資料，輸出</a:t>
            </a:r>
            <a:r>
              <a:rPr lang="en-US" altLang="zh-TW" b="0" i="0" dirty="0">
                <a:solidFill>
                  <a:srgbClr val="262626"/>
                </a:solidFill>
                <a:effectLst/>
                <a:latin typeface="-apple-system"/>
              </a:rPr>
              <a:t>3bit</a:t>
            </a:r>
            <a:r>
              <a:rPr lang="zh-TW" altLang="en-US" b="0" i="0" dirty="0">
                <a:solidFill>
                  <a:srgbClr val="262626"/>
                </a:solidFill>
                <a:effectLst/>
                <a:latin typeface="-apple-system"/>
              </a:rPr>
              <a:t>資料</a:t>
            </a:r>
            <a:r>
              <a:rPr lang="en-US" altLang="zh-TW" b="0" i="0" dirty="0">
                <a:solidFill>
                  <a:srgbClr val="262626"/>
                </a:solidFill>
                <a:effectLst/>
                <a:latin typeface="-apple-system"/>
              </a:rPr>
              <a:t>(2 ~ -2)</a:t>
            </a: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z0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~a</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b==0 </a:t>
            </a:r>
            <a:r>
              <a:rPr lang="en-US" altLang="zh-TW" b="0" i="0" dirty="0">
                <a:solidFill>
                  <a:srgbClr val="262626"/>
                </a:solidFill>
                <a:effectLst/>
                <a:latin typeface="-apple-system"/>
                <a:sym typeface="Wingdings" panose="05000000000000000000" pitchFamily="2" charset="2"/>
              </a:rPr>
              <a:t> z0, z1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a==0, b==1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[3:0]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a==1, b==0 </a:t>
            </a:r>
            <a:r>
              <a:rPr lang="en-US" altLang="zh-TW" b="0" i="0" dirty="0">
                <a:solidFill>
                  <a:srgbClr val="262626"/>
                </a:solidFill>
                <a:effectLst/>
                <a:latin typeface="-apple-system"/>
                <a:sym typeface="Wingdings" panose="05000000000000000000" pitchFamily="2" charset="2"/>
              </a:rPr>
              <a:t> z0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[7:4]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sym typeface="Wingdings" panose="05000000000000000000" pitchFamily="2" charset="2"/>
              </a:rPr>
              <a:t>a==1, b==1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2EF69F4-272B-4503-B33D-A71AAF83EE21}"/>
              </a:ext>
            </a:extLst>
          </p:cNvPr>
          <p:cNvSpPr>
            <a:spLocks noGrp="1"/>
          </p:cNvSpPr>
          <p:nvPr>
            <p:ph type="sldNum" sz="quarter" idx="10"/>
          </p:nvPr>
        </p:nvSpPr>
        <p:spPr/>
        <p:txBody>
          <a:bodyPr/>
          <a:lstStyle/>
          <a:p>
            <a:fld id="{AB2A0F9D-3357-4A94-85C8-3B842B870DC6}" type="slidenum">
              <a:rPr lang="zh-CN" altLang="en-US" smtClean="0"/>
              <a:t>50</a:t>
            </a:fld>
            <a:endParaRPr lang="zh-CN" altLang="en-US"/>
          </a:p>
        </p:txBody>
      </p:sp>
    </p:spTree>
    <p:extLst>
      <p:ext uri="{BB962C8B-B14F-4D97-AF65-F5344CB8AC3E}">
        <p14:creationId xmlns:p14="http://schemas.microsoft.com/office/powerpoint/2010/main" val="255616073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61C79-2ECC-45D5-E4C0-AE2F33AC879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ED56AB-A57E-DECE-7889-8D06080545E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6C38116-882B-320B-5013-7B128461928F}"/>
              </a:ext>
            </a:extLst>
          </p:cNvPr>
          <p:cNvSpPr>
            <a:spLocks noGrp="1"/>
          </p:cNvSpPr>
          <p:nvPr>
            <p:ph type="body" idx="1"/>
          </p:nvPr>
        </p:nvSpPr>
        <p:spPr/>
        <p:txBody>
          <a:bodyPr/>
          <a:lstStyle/>
          <a:p>
            <a:pPr marL="228600" indent="-228600" algn="l">
              <a:spcBef>
                <a:spcPts val="600"/>
              </a:spcBef>
              <a:spcAft>
                <a:spcPts val="600"/>
              </a:spcAft>
              <a:buFont typeface="Wingdings" panose="05000000000000000000" pitchFamily="2" charset="2"/>
              <a:buChar char="ü"/>
            </a:pPr>
            <a:r>
              <a:rPr lang="zh-TW" altLang="en-US" b="0" i="0" dirty="0">
                <a:solidFill>
                  <a:srgbClr val="262626"/>
                </a:solidFill>
                <a:effectLst/>
                <a:latin typeface="-apple-system"/>
              </a:rPr>
              <a:t>和演算法不同，能夠一次取樣兩筆資料，原因是因為採用的是</a:t>
            </a:r>
            <a:r>
              <a:rPr lang="en-US" altLang="zh-TW" b="0" i="0" dirty="0" err="1">
                <a:solidFill>
                  <a:srgbClr val="262626"/>
                </a:solidFill>
                <a:effectLst/>
                <a:latin typeface="-apple-system"/>
              </a:rPr>
              <a:t>daul</a:t>
            </a:r>
            <a:r>
              <a:rPr lang="en-US" altLang="zh-TW" b="0" i="0" dirty="0">
                <a:solidFill>
                  <a:srgbClr val="262626"/>
                </a:solidFill>
                <a:effectLst/>
                <a:latin typeface="-apple-system"/>
              </a:rPr>
              <a:t>-port</a:t>
            </a:r>
            <a:r>
              <a:rPr lang="zh-TW" altLang="en-US" b="0" i="0" dirty="0">
                <a:solidFill>
                  <a:srgbClr val="262626"/>
                </a:solidFill>
                <a:effectLst/>
                <a:latin typeface="-apple-system"/>
              </a:rPr>
              <a:t>的</a:t>
            </a:r>
            <a:r>
              <a:rPr lang="en-US" altLang="zh-TW" b="0" i="0" dirty="0">
                <a:solidFill>
                  <a:srgbClr val="262626"/>
                </a:solidFill>
                <a:effectLst/>
                <a:latin typeface="-apple-system"/>
              </a:rPr>
              <a:t>memory</a:t>
            </a:r>
            <a:r>
              <a:rPr lang="zh-TW" altLang="en-US" b="0" i="0" dirty="0">
                <a:solidFill>
                  <a:srgbClr val="262626"/>
                </a:solidFill>
                <a:effectLst/>
                <a:latin typeface="-apple-system"/>
              </a:rPr>
              <a:t>，為了提高硬體使用率因此這樣設計。</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err="1">
                <a:solidFill>
                  <a:srgbClr val="262626"/>
                </a:solidFill>
                <a:effectLst/>
                <a:latin typeface="-apple-system"/>
              </a:rPr>
              <a:t>sampler_in</a:t>
            </a:r>
            <a:r>
              <a:rPr lang="zh-TW" altLang="en-US" b="0" i="0" dirty="0">
                <a:solidFill>
                  <a:srgbClr val="262626"/>
                </a:solidFill>
                <a:effectLst/>
                <a:latin typeface="-apple-system"/>
              </a:rPr>
              <a:t>的有效輸入為</a:t>
            </a:r>
            <a:r>
              <a:rPr lang="en-US" altLang="zh-TW" b="0" i="0" dirty="0">
                <a:solidFill>
                  <a:srgbClr val="262626"/>
                </a:solidFill>
                <a:effectLst/>
                <a:latin typeface="-apple-system"/>
              </a:rPr>
              <a:t>1344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48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1344/48-1=27</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a:t>
            </a:r>
            <a:r>
              <a:rPr lang="en-US" altLang="zh-TW" b="0" i="0" dirty="0">
                <a:solidFill>
                  <a:srgbClr val="262626"/>
                </a:solidFill>
                <a:effectLst/>
                <a:latin typeface="-apple-system"/>
              </a:rPr>
              <a:t>A0</a:t>
            </a:r>
            <a:r>
              <a:rPr lang="zh-TW" altLang="en-US" b="0" i="0" dirty="0">
                <a:solidFill>
                  <a:srgbClr val="262626"/>
                </a:solidFill>
                <a:effectLst/>
                <a:latin typeface="-apple-system"/>
              </a:rPr>
              <a:t>的輸出藉由</a:t>
            </a:r>
            <a:r>
              <a:rPr lang="en-US" altLang="zh-TW" b="0" i="0" dirty="0">
                <a:solidFill>
                  <a:srgbClr val="262626"/>
                </a:solidFill>
                <a:effectLst/>
                <a:latin typeface="-apple-system"/>
              </a:rPr>
              <a:t>~rej0</a:t>
            </a:r>
            <a:r>
              <a:rPr lang="zh-TW" altLang="en-US" b="0" i="0" dirty="0">
                <a:solidFill>
                  <a:srgbClr val="262626"/>
                </a:solidFill>
                <a:effectLst/>
                <a:latin typeface="-apple-system"/>
              </a:rPr>
              <a:t>決定 </a:t>
            </a:r>
            <a:r>
              <a:rPr lang="en-US" altLang="zh-TW" b="0" i="0" dirty="0">
                <a:solidFill>
                  <a:srgbClr val="262626"/>
                </a:solidFill>
                <a:effectLst/>
                <a:latin typeface="-apple-system"/>
              </a:rPr>
              <a:t>: </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rej1==0 </a:t>
            </a:r>
            <a:r>
              <a:rPr lang="en-US" altLang="zh-TW" b="0" i="0" dirty="0">
                <a:solidFill>
                  <a:srgbClr val="262626"/>
                </a:solidFill>
                <a:effectLst/>
                <a:latin typeface="-apple-system"/>
                <a:sym typeface="Wingdings" panose="05000000000000000000" pitchFamily="2" charset="2"/>
              </a:rPr>
              <a:t> A0, A1</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 </a:t>
            </a:r>
            <a:r>
              <a:rPr lang="en-US" altLang="zh-TW" b="0" i="0" dirty="0">
                <a:solidFill>
                  <a:srgbClr val="262626"/>
                </a:solidFill>
                <a:effectLst/>
                <a:latin typeface="-apple-system"/>
                <a:sym typeface="Wingdings" panose="05000000000000000000" pitchFamily="2" charset="2"/>
              </a:rPr>
              <a:t>j + 2</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rej0==0, rej1==1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[22:0]</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rej0==1, rej1==0 </a:t>
            </a:r>
            <a:r>
              <a:rPr lang="en-US" altLang="zh-TW" b="0" i="0" dirty="0">
                <a:solidFill>
                  <a:srgbClr val="262626"/>
                </a:solidFill>
                <a:effectLst/>
                <a:latin typeface="-apple-system"/>
                <a:sym typeface="Wingdings" panose="05000000000000000000" pitchFamily="2" charset="2"/>
              </a:rPr>
              <a:t> A0</a:t>
            </a:r>
            <a:r>
              <a:rPr lang="zh-TW" altLang="en-US" b="0" i="0" dirty="0">
                <a:solidFill>
                  <a:srgbClr val="262626"/>
                </a:solidFill>
                <a:effectLst/>
                <a:latin typeface="-apple-system"/>
                <a:sym typeface="Wingdings" panose="05000000000000000000" pitchFamily="2" charset="2"/>
              </a:rPr>
              <a:t>有效，輸出</a:t>
            </a:r>
            <a:r>
              <a:rPr lang="en-US" altLang="zh-TW" b="0" i="0" dirty="0">
                <a:solidFill>
                  <a:srgbClr val="262626"/>
                </a:solidFill>
                <a:effectLst/>
                <a:latin typeface="-apple-system"/>
                <a:sym typeface="Wingdings" panose="05000000000000000000" pitchFamily="2" charset="2"/>
              </a:rPr>
              <a:t>[46:24]</a:t>
            </a:r>
            <a:r>
              <a:rPr lang="zh-TW" altLang="en-US" b="0" i="0" dirty="0">
                <a:solidFill>
                  <a:srgbClr val="262626"/>
                </a:solidFill>
                <a:effectLst/>
                <a:latin typeface="-apple-system"/>
                <a:sym typeface="Wingdings" panose="05000000000000000000" pitchFamily="2" charset="2"/>
              </a:rPr>
              <a:t>資料，</a:t>
            </a:r>
            <a:r>
              <a:rPr lang="en-US" altLang="zh-TW" b="0" i="0" dirty="0">
                <a:solidFill>
                  <a:srgbClr val="262626"/>
                </a:solidFill>
                <a:effectLst/>
                <a:latin typeface="-apple-system"/>
                <a:sym typeface="Wingdings" panose="05000000000000000000" pitchFamily="2" charset="2"/>
              </a:rPr>
              <a:t>j + 1</a:t>
            </a:r>
          </a:p>
          <a:p>
            <a:pPr marL="685800" lvl="1" indent="-228600" algn="l">
              <a:spcBef>
                <a:spcPts val="600"/>
              </a:spcBef>
              <a:spcAft>
                <a:spcPts val="600"/>
              </a:spcAft>
              <a:buFont typeface="+mj-lt"/>
              <a:buAutoNum type="arabicPeriod"/>
            </a:pPr>
            <a:r>
              <a:rPr lang="en-US" altLang="zh-TW" b="0" i="0" dirty="0">
                <a:solidFill>
                  <a:srgbClr val="262626"/>
                </a:solidFill>
                <a:effectLst/>
                <a:latin typeface="-apple-system"/>
              </a:rPr>
              <a:t>rej0</a:t>
            </a:r>
            <a:r>
              <a:rPr lang="en-US" altLang="zh-TW" b="0" i="0" dirty="0">
                <a:solidFill>
                  <a:srgbClr val="262626"/>
                </a:solidFill>
                <a:effectLst/>
                <a:latin typeface="-apple-system"/>
                <a:sym typeface="Wingdings" panose="05000000000000000000" pitchFamily="2" charset="2"/>
              </a:rPr>
              <a:t>==1, </a:t>
            </a:r>
            <a:r>
              <a:rPr lang="en-US" altLang="zh-TW" b="0" i="0" dirty="0">
                <a:solidFill>
                  <a:srgbClr val="262626"/>
                </a:solidFill>
                <a:effectLst/>
                <a:latin typeface="-apple-system"/>
              </a:rPr>
              <a:t>rej1</a:t>
            </a:r>
            <a:r>
              <a:rPr lang="en-US" altLang="zh-TW" b="0" i="0" dirty="0">
                <a:solidFill>
                  <a:srgbClr val="262626"/>
                </a:solidFill>
                <a:effectLst/>
                <a:latin typeface="-apple-system"/>
                <a:sym typeface="Wingdings" panose="05000000000000000000" pitchFamily="2" charset="2"/>
              </a:rPr>
              <a:t>==1 </a:t>
            </a:r>
            <a:r>
              <a:rPr lang="zh-TW" altLang="en-US" b="0" i="0" dirty="0">
                <a:solidFill>
                  <a:srgbClr val="262626"/>
                </a:solidFill>
                <a:effectLst/>
                <a:latin typeface="-apple-system"/>
                <a:sym typeface="Wingdings" panose="05000000000000000000" pitchFamily="2" charset="2"/>
              </a:rPr>
              <a:t>兩者皆無效，</a:t>
            </a:r>
            <a:r>
              <a:rPr lang="en-US" altLang="zh-TW" b="0" i="0" dirty="0">
                <a:solidFill>
                  <a:srgbClr val="262626"/>
                </a:solidFill>
                <a:effectLst/>
                <a:latin typeface="-apple-system"/>
                <a:sym typeface="Wingdings" panose="05000000000000000000" pitchFamily="2" charset="2"/>
              </a:rPr>
              <a:t>j + 0</a:t>
            </a:r>
            <a:endParaRPr lang="en-US" altLang="zh-TW"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6CA482D3-08A5-CE9F-9433-288CE129A0E3}"/>
              </a:ext>
            </a:extLst>
          </p:cNvPr>
          <p:cNvSpPr>
            <a:spLocks noGrp="1"/>
          </p:cNvSpPr>
          <p:nvPr>
            <p:ph type="sldNum" sz="quarter" idx="10"/>
          </p:nvPr>
        </p:nvSpPr>
        <p:spPr/>
        <p:txBody>
          <a:bodyPr/>
          <a:lstStyle/>
          <a:p>
            <a:fld id="{AB2A0F9D-3357-4A94-85C8-3B842B870DC6}" type="slidenum">
              <a:rPr lang="zh-CN" altLang="en-US" smtClean="0"/>
              <a:t>51</a:t>
            </a:fld>
            <a:endParaRPr lang="zh-CN" altLang="en-US"/>
          </a:p>
        </p:txBody>
      </p:sp>
    </p:spTree>
    <p:extLst>
      <p:ext uri="{BB962C8B-B14F-4D97-AF65-F5344CB8AC3E}">
        <p14:creationId xmlns:p14="http://schemas.microsoft.com/office/powerpoint/2010/main" val="232852983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8C7EC5-F1EC-FC63-6396-20955B1B65A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C6F6AD3-85A3-DA6D-CF1C-67D46591F3B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80389E-C7FC-2740-58B0-2F224518AEB6}"/>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altLang="zh-TW" b="0" i="0" dirty="0">
                <a:solidFill>
                  <a:srgbClr val="262626"/>
                </a:solidFill>
                <a:effectLst/>
                <a:latin typeface="-apple-system"/>
              </a:rPr>
              <a:t>ExpandMASK</a:t>
            </a:r>
            <a:r>
              <a:rPr lang="zh-TW" altLang="en-US" b="0" i="0" dirty="0">
                <a:solidFill>
                  <a:srgbClr val="262626"/>
                </a:solidFill>
                <a:effectLst/>
                <a:latin typeface="-apple-system"/>
              </a:rPr>
              <a:t>採樣一筆資料需要</a:t>
            </a:r>
            <a:r>
              <a:rPr lang="en-US" altLang="zh-TW" b="0" i="0" dirty="0">
                <a:solidFill>
                  <a:srgbClr val="262626"/>
                </a:solidFill>
                <a:effectLst/>
                <a:latin typeface="-apple-system"/>
              </a:rPr>
              <a:t>18 bit</a:t>
            </a:r>
            <a:r>
              <a:rPr lang="zh-TW" altLang="en-US" b="0" i="0" dirty="0">
                <a:solidFill>
                  <a:srgbClr val="262626"/>
                </a:solidFill>
                <a:effectLst/>
                <a:latin typeface="-apple-system"/>
              </a:rPr>
              <a:t>，但是</a:t>
            </a:r>
            <a:r>
              <a:rPr lang="en-US" altLang="zh-TW" b="0" i="0" dirty="0" err="1">
                <a:solidFill>
                  <a:srgbClr val="262626"/>
                </a:solidFill>
                <a:effectLst/>
                <a:latin typeface="-apple-system"/>
              </a:rPr>
              <a:t>sampler_in</a:t>
            </a:r>
            <a:r>
              <a:rPr lang="zh-TW" altLang="en-US" b="0" i="0" dirty="0">
                <a:solidFill>
                  <a:srgbClr val="262626"/>
                </a:solidFill>
                <a:effectLst/>
                <a:latin typeface="-apple-system"/>
              </a:rPr>
              <a:t>有效資料為</a:t>
            </a:r>
            <a:r>
              <a:rPr lang="en-US" altLang="zh-TW" b="0" i="0" dirty="0">
                <a:solidFill>
                  <a:srgbClr val="262626"/>
                </a:solidFill>
                <a:effectLst/>
                <a:latin typeface="-apple-system"/>
              </a:rPr>
              <a:t>1088 bit</a:t>
            </a:r>
            <a:r>
              <a:rPr lang="zh-TW" altLang="en-US" b="0" i="0" dirty="0">
                <a:solidFill>
                  <a:srgbClr val="262626"/>
                </a:solidFill>
                <a:effectLst/>
                <a:latin typeface="-apple-system"/>
              </a:rPr>
              <a:t>，因此到需要</a:t>
            </a:r>
            <a:r>
              <a:rPr lang="en-US" altLang="zh-TW" b="0" i="0" dirty="0">
                <a:solidFill>
                  <a:srgbClr val="262626"/>
                </a:solidFill>
                <a:effectLst/>
                <a:latin typeface="-apple-system"/>
              </a:rPr>
              <a:t>squeeze</a:t>
            </a:r>
            <a:r>
              <a:rPr lang="zh-TW" altLang="en-US" b="0" i="0" dirty="0">
                <a:solidFill>
                  <a:srgbClr val="262626"/>
                </a:solidFill>
                <a:effectLst/>
                <a:latin typeface="-apple-system"/>
              </a:rPr>
              <a:t>時會有剩餘有效的</a:t>
            </a:r>
            <a:r>
              <a:rPr lang="en-US" altLang="zh-TW" b="0" i="0" dirty="0">
                <a:solidFill>
                  <a:srgbClr val="262626"/>
                </a:solidFill>
                <a:effectLst/>
                <a:latin typeface="-apple-system"/>
              </a:rPr>
              <a:t>bit</a:t>
            </a:r>
            <a:r>
              <a:rPr lang="zh-TW" altLang="en-US" b="0" i="0" dirty="0">
                <a:solidFill>
                  <a:srgbClr val="262626"/>
                </a:solidFill>
                <a:effectLst/>
                <a:latin typeface="-apple-system"/>
              </a:rPr>
              <a:t>尚未被使用，所以我使用了一個</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去暫存每一</a:t>
            </a:r>
            <a:r>
              <a:rPr lang="en-US" altLang="zh-TW" b="0" i="0" dirty="0">
                <a:solidFill>
                  <a:srgbClr val="262626"/>
                </a:solidFill>
                <a:effectLst/>
                <a:latin typeface="-apple-system"/>
              </a:rPr>
              <a:t>round</a:t>
            </a:r>
            <a:r>
              <a:rPr lang="zh-TW" altLang="en-US" b="0" i="0" dirty="0">
                <a:solidFill>
                  <a:srgbClr val="262626"/>
                </a:solidFill>
                <a:effectLst/>
                <a:latin typeface="-apple-system"/>
              </a:rPr>
              <a:t>剩餘的</a:t>
            </a:r>
            <a:r>
              <a:rPr lang="en-US" altLang="zh-TW" b="0" i="0" dirty="0">
                <a:solidFill>
                  <a:srgbClr val="262626"/>
                </a:solidFill>
                <a:effectLst/>
                <a:latin typeface="-apple-system"/>
              </a:rPr>
              <a:t>bit</a:t>
            </a:r>
            <a:r>
              <a:rPr lang="zh-TW" altLang="en-US" b="0" i="0" dirty="0">
                <a:solidFill>
                  <a:srgbClr val="262626"/>
                </a:solidFill>
                <a:effectLst/>
                <a:latin typeface="-apple-system"/>
              </a:rPr>
              <a:t> </a:t>
            </a:r>
            <a:r>
              <a:rPr lang="en-US" altLang="zh-TW" b="0" i="0" dirty="0">
                <a:solidFill>
                  <a:srgbClr val="262626"/>
                </a:solidFill>
                <a:effectLst/>
                <a:latin typeface="-apple-system"/>
              </a:rPr>
              <a:t>(8</a:t>
            </a:r>
            <a:r>
              <a:rPr lang="zh-TW" altLang="en-US" b="0" i="0" dirty="0">
                <a:solidFill>
                  <a:srgbClr val="262626"/>
                </a:solidFill>
                <a:effectLst/>
                <a:latin typeface="-apple-system"/>
              </a:rPr>
              <a:t>、</a:t>
            </a:r>
            <a:r>
              <a:rPr lang="en-US" altLang="zh-TW" b="0" i="0" dirty="0">
                <a:solidFill>
                  <a:srgbClr val="262626"/>
                </a:solidFill>
                <a:effectLst/>
                <a:latin typeface="-apple-system"/>
              </a:rPr>
              <a:t>16</a:t>
            </a:r>
            <a:r>
              <a:rPr lang="zh-TW" altLang="en-US" b="0" i="0" dirty="0">
                <a:solidFill>
                  <a:srgbClr val="262626"/>
                </a:solidFill>
                <a:effectLst/>
                <a:latin typeface="-apple-system"/>
              </a:rPr>
              <a:t>、</a:t>
            </a:r>
            <a:r>
              <a:rPr lang="en-US" altLang="zh-TW" b="0" i="0" dirty="0">
                <a:solidFill>
                  <a:srgbClr val="262626"/>
                </a:solidFill>
                <a:effectLst/>
                <a:latin typeface="-apple-system"/>
              </a:rPr>
              <a:t>24</a:t>
            </a:r>
            <a:r>
              <a:rPr lang="zh-TW" altLang="en-US" b="0" i="0" dirty="0">
                <a:solidFill>
                  <a:srgbClr val="262626"/>
                </a:solidFill>
                <a:effectLst/>
                <a:latin typeface="-apple-system"/>
              </a:rPr>
              <a:t>、</a:t>
            </a:r>
            <a:r>
              <a:rPr lang="en-US" altLang="zh-TW" b="0" i="0" dirty="0">
                <a:solidFill>
                  <a:srgbClr val="262626"/>
                </a:solidFill>
                <a:effectLst/>
                <a:latin typeface="-apple-system"/>
              </a:rPr>
              <a:t>32)</a:t>
            </a:r>
            <a:r>
              <a:rPr lang="zh-TW" altLang="en-US" b="0" i="0" dirty="0">
                <a:solidFill>
                  <a:srgbClr val="262626"/>
                </a:solidFill>
                <a:effectLst/>
                <a:latin typeface="-apple-system"/>
              </a:rPr>
              <a:t>，每一</a:t>
            </a:r>
            <a:r>
              <a:rPr lang="en-US" altLang="zh-TW" b="0" i="0" dirty="0">
                <a:solidFill>
                  <a:srgbClr val="262626"/>
                </a:solidFill>
                <a:effectLst/>
                <a:latin typeface="-apple-system"/>
              </a:rPr>
              <a:t>round</a:t>
            </a:r>
            <a:r>
              <a:rPr lang="zh-TW" altLang="en-US" b="0" i="0" dirty="0">
                <a:solidFill>
                  <a:srgbClr val="262626"/>
                </a:solidFill>
                <a:effectLst/>
                <a:latin typeface="-apple-system"/>
              </a:rPr>
              <a:t>輸入的有效資料會合前依</a:t>
            </a:r>
            <a:r>
              <a:rPr lang="en-US" altLang="zh-TW" b="0" i="0" dirty="0">
                <a:solidFill>
                  <a:srgbClr val="262626"/>
                </a:solidFill>
                <a:effectLst/>
                <a:latin typeface="-apple-system"/>
              </a:rPr>
              <a:t>round</a:t>
            </a:r>
            <a:r>
              <a:rPr lang="zh-TW" altLang="en-US" b="0" i="0" dirty="0">
                <a:solidFill>
                  <a:srgbClr val="262626"/>
                </a:solidFill>
                <a:effectLst/>
                <a:latin typeface="-apple-system"/>
              </a:rPr>
              <a:t>暫存在</a:t>
            </a:r>
            <a:r>
              <a:rPr lang="en-US" altLang="zh-TW" b="0" i="0" dirty="0" err="1">
                <a:solidFill>
                  <a:srgbClr val="262626"/>
                </a:solidFill>
                <a:effectLst/>
                <a:latin typeface="-apple-system"/>
              </a:rPr>
              <a:t>sampler_temp</a:t>
            </a:r>
            <a:r>
              <a:rPr lang="zh-TW" altLang="en-US" b="0" i="0" dirty="0">
                <a:solidFill>
                  <a:srgbClr val="262626"/>
                </a:solidFill>
                <a:effectLst/>
                <a:latin typeface="-apple-system"/>
              </a:rPr>
              <a:t>中的資料做串接為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用作採樣使用。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經過先前的設計後，每</a:t>
            </a:r>
            <a:r>
              <a:rPr lang="en-US" altLang="zh-TW" b="0" i="0" dirty="0">
                <a:solidFill>
                  <a:srgbClr val="262626"/>
                </a:solidFill>
                <a:effectLst/>
                <a:latin typeface="-apple-system"/>
              </a:rPr>
              <a:t>round</a:t>
            </a:r>
            <a:r>
              <a:rPr lang="zh-TW" altLang="en-US" b="0" i="0" dirty="0">
                <a:solidFill>
                  <a:srgbClr val="262626"/>
                </a:solidFill>
                <a:effectLst/>
                <a:latin typeface="-apple-system"/>
              </a:rPr>
              <a:t>有效入為</a:t>
            </a:r>
            <a:r>
              <a:rPr lang="en-US" altLang="zh-TW" b="0" i="0" dirty="0">
                <a:solidFill>
                  <a:srgbClr val="262626"/>
                </a:solidFill>
                <a:effectLst/>
                <a:latin typeface="-apple-system"/>
              </a:rPr>
              <a:t>1080 bit</a:t>
            </a:r>
            <a:r>
              <a:rPr lang="zh-TW" altLang="en-US" b="0" i="0" dirty="0">
                <a:solidFill>
                  <a:srgbClr val="262626"/>
                </a:solidFill>
                <a:effectLst/>
                <a:latin typeface="-apple-system"/>
              </a:rPr>
              <a:t>，一次採樣兩筆資料需要</a:t>
            </a:r>
            <a:r>
              <a:rPr lang="en-US" altLang="zh-TW" b="0" i="0" dirty="0">
                <a:solidFill>
                  <a:srgbClr val="262626"/>
                </a:solidFill>
                <a:effectLst/>
                <a:latin typeface="-apple-system"/>
              </a:rPr>
              <a:t>36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1080/36-1=29</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用於決定目前寫入的記憶體位址，一次採樣兩筆，固定加</a:t>
            </a:r>
            <a:r>
              <a:rPr lang="en-US" altLang="zh-TW" b="0" i="0" dirty="0">
                <a:solidFill>
                  <a:srgbClr val="262626"/>
                </a:solidFill>
                <a:effectLst/>
                <a:latin typeface="-apple-system"/>
              </a:rPr>
              <a:t>2</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05BF42D9-E4B9-F9B2-21D9-4FB6B35D2624}"/>
              </a:ext>
            </a:extLst>
          </p:cNvPr>
          <p:cNvSpPr>
            <a:spLocks noGrp="1"/>
          </p:cNvSpPr>
          <p:nvPr>
            <p:ph type="sldNum" sz="quarter" idx="10"/>
          </p:nvPr>
        </p:nvSpPr>
        <p:spPr/>
        <p:txBody>
          <a:bodyPr/>
          <a:lstStyle/>
          <a:p>
            <a:fld id="{AB2A0F9D-3357-4A94-85C8-3B842B870DC6}" type="slidenum">
              <a:rPr lang="zh-CN" altLang="en-US" smtClean="0"/>
              <a:t>52</a:t>
            </a:fld>
            <a:endParaRPr lang="zh-CN" altLang="en-US"/>
          </a:p>
        </p:txBody>
      </p:sp>
    </p:spTree>
    <p:extLst>
      <p:ext uri="{BB962C8B-B14F-4D97-AF65-F5344CB8AC3E}">
        <p14:creationId xmlns:p14="http://schemas.microsoft.com/office/powerpoint/2010/main" val="174257455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FE8B7-75F4-276E-7CE6-FE8EAC92FB6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21E5A74-0F34-FDA5-8618-22CBC078EF4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D4AF92C-EB0E-70DE-404B-AAB64B7A19D7}"/>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一次運算需要</a:t>
            </a:r>
            <a:r>
              <a:rPr lang="en-US" altLang="zh-TW" b="0" i="0" dirty="0">
                <a:solidFill>
                  <a:srgbClr val="262626"/>
                </a:solidFill>
                <a:effectLst/>
                <a:latin typeface="-apple-system"/>
              </a:rPr>
              <a:t>8 bit</a:t>
            </a:r>
            <a:r>
              <a:rPr lang="zh-TW" altLang="en-US" b="0" i="0" dirty="0">
                <a:solidFill>
                  <a:srgbClr val="262626"/>
                </a:solidFill>
                <a:effectLst/>
                <a:latin typeface="-apple-system"/>
              </a:rPr>
              <a:t>的有效輸入，因此當</a:t>
            </a:r>
            <a:r>
              <a:rPr lang="en-US" altLang="zh-TW" b="0" i="0" dirty="0" err="1">
                <a:solidFill>
                  <a:srgbClr val="262626"/>
                </a:solidFill>
                <a:effectLst/>
                <a:latin typeface="-apple-system"/>
              </a:rPr>
              <a:t>shake_cnt</a:t>
            </a:r>
            <a:r>
              <a:rPr lang="zh-TW" altLang="en-US" b="0" i="0" dirty="0">
                <a:solidFill>
                  <a:srgbClr val="262626"/>
                </a:solidFill>
                <a:effectLst/>
                <a:latin typeface="-apple-system"/>
              </a:rPr>
              <a:t>計數到</a:t>
            </a:r>
            <a:r>
              <a:rPr lang="en-US" altLang="zh-TW" b="0" i="0" dirty="0">
                <a:solidFill>
                  <a:srgbClr val="262626"/>
                </a:solidFill>
                <a:effectLst/>
                <a:latin typeface="-apple-system"/>
              </a:rPr>
              <a:t>1088/8-1=135</a:t>
            </a:r>
            <a:r>
              <a:rPr lang="zh-TW" altLang="en-US" b="0" i="0" dirty="0">
                <a:solidFill>
                  <a:srgbClr val="262626"/>
                </a:solidFill>
                <a:effectLst/>
                <a:latin typeface="-apple-system"/>
              </a:rPr>
              <a:t>時，表示要去要取新的有效輸入做為採樣</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第一次</a:t>
            </a:r>
            <a:r>
              <a:rPr lang="en-US" altLang="zh-TW" b="0" i="0" dirty="0" err="1">
                <a:solidFill>
                  <a:srgbClr val="262626"/>
                </a:solidFill>
                <a:effectLst/>
                <a:latin typeface="-apple-system"/>
              </a:rPr>
              <a:t>in_ready</a:t>
            </a:r>
            <a:r>
              <a:rPr lang="zh-TW" altLang="en-US" b="0" i="0" dirty="0">
                <a:solidFill>
                  <a:srgbClr val="262626"/>
                </a:solidFill>
                <a:effectLst/>
                <a:latin typeface="-apple-system"/>
              </a:rPr>
              <a:t>時會取走</a:t>
            </a:r>
            <a:r>
              <a:rPr lang="en-US" altLang="zh-TW" b="0" i="0" dirty="0" err="1">
                <a:solidFill>
                  <a:srgbClr val="262626"/>
                </a:solidFill>
                <a:effectLst/>
                <a:latin typeface="-apple-system"/>
              </a:rPr>
              <a:t>sampler_in</a:t>
            </a:r>
            <a:r>
              <a:rPr lang="en-US" altLang="zh-TW" b="0" i="0" dirty="0">
                <a:solidFill>
                  <a:srgbClr val="262626"/>
                </a:solidFill>
                <a:effectLst/>
                <a:latin typeface="-apple-system"/>
              </a:rPr>
              <a:t>[63:0]</a:t>
            </a:r>
            <a:r>
              <a:rPr lang="zh-TW" altLang="en-US" b="0" i="0" dirty="0">
                <a:solidFill>
                  <a:srgbClr val="262626"/>
                </a:solidFill>
                <a:effectLst/>
                <a:latin typeface="-apple-system"/>
              </a:rPr>
              <a:t>共</a:t>
            </a:r>
            <a:r>
              <a:rPr lang="en-US" altLang="zh-TW" b="0" i="0" dirty="0">
                <a:solidFill>
                  <a:srgbClr val="262626"/>
                </a:solidFill>
                <a:effectLst/>
                <a:latin typeface="-apple-system"/>
              </a:rPr>
              <a:t>64 bit</a:t>
            </a:r>
            <a:r>
              <a:rPr lang="zh-TW" altLang="en-US" b="0" i="0" dirty="0">
                <a:solidFill>
                  <a:srgbClr val="262626"/>
                </a:solidFill>
                <a:effectLst/>
                <a:latin typeface="-apple-system"/>
              </a:rPr>
              <a:t>作為採樣成功時的隨機值</a:t>
            </a:r>
            <a:r>
              <a:rPr lang="en-US" altLang="zh-TW" b="0" i="0" dirty="0">
                <a:solidFill>
                  <a:srgbClr val="262626"/>
                </a:solidFill>
                <a:effectLst/>
                <a:latin typeface="-apple-system"/>
              </a:rPr>
              <a:t>H</a:t>
            </a:r>
            <a:r>
              <a:rPr lang="zh-TW" altLang="en-US" b="0" i="0" dirty="0">
                <a:solidFill>
                  <a:srgbClr val="262626"/>
                </a:solidFill>
                <a:effectLst/>
                <a:latin typeface="-apple-system"/>
              </a:rPr>
              <a:t>，每次成功則會取走</a:t>
            </a:r>
            <a:r>
              <a:rPr lang="en-US" altLang="zh-TW" b="0" i="0" dirty="0">
                <a:solidFill>
                  <a:srgbClr val="262626"/>
                </a:solidFill>
                <a:effectLst/>
                <a:latin typeface="-apple-system"/>
              </a:rPr>
              <a:t>H[0]</a:t>
            </a:r>
            <a:r>
              <a:rPr lang="zh-TW" altLang="en-US" b="0" i="0" dirty="0">
                <a:solidFill>
                  <a:srgbClr val="262626"/>
                </a:solidFill>
                <a:effectLst/>
                <a:latin typeface="-apple-system"/>
              </a:rPr>
              <a:t>的值，並進行一次右移，給下次成功時有新的</a:t>
            </a:r>
            <a:r>
              <a:rPr lang="en-US" altLang="zh-TW" b="0" i="0" dirty="0">
                <a:solidFill>
                  <a:srgbClr val="262626"/>
                </a:solidFill>
                <a:effectLst/>
                <a:latin typeface="-apple-system"/>
              </a:rPr>
              <a:t>H[0]</a:t>
            </a:r>
            <a:r>
              <a:rPr lang="zh-TW" altLang="en-US" b="0" i="0" dirty="0">
                <a:solidFill>
                  <a:srgbClr val="262626"/>
                </a:solidFill>
                <a:effectLst/>
                <a:latin typeface="-apple-system"/>
              </a:rPr>
              <a:t>做使用。</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若</a:t>
            </a:r>
            <a:r>
              <a:rPr lang="en-US" altLang="zh-TW" b="0" i="0" dirty="0" err="1">
                <a:solidFill>
                  <a:srgbClr val="262626"/>
                </a:solidFill>
                <a:effectLst/>
                <a:latin typeface="-apple-system"/>
              </a:rPr>
              <a:t>i</a:t>
            </a:r>
            <a:r>
              <a:rPr lang="en-US" altLang="zh-TW" b="0" i="0" dirty="0">
                <a:solidFill>
                  <a:srgbClr val="262626"/>
                </a:solidFill>
                <a:effectLst/>
                <a:latin typeface="-apple-system"/>
              </a:rPr>
              <a:t> &gt; j</a:t>
            </a:r>
            <a:r>
              <a:rPr lang="zh-TW" altLang="en-US" b="0" i="0" dirty="0">
                <a:solidFill>
                  <a:srgbClr val="262626"/>
                </a:solidFill>
                <a:effectLst/>
                <a:latin typeface="-apple-system"/>
              </a:rPr>
              <a:t>則本次採樣不成功，反之成功，則需要將</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 位址寫入由</a:t>
            </a:r>
            <a:r>
              <a:rPr lang="en-US" altLang="zh-TW" b="0" i="0" dirty="0">
                <a:solidFill>
                  <a:srgbClr val="262626"/>
                </a:solidFill>
                <a:effectLst/>
                <a:latin typeface="-apple-system"/>
              </a:rPr>
              <a:t>H[0]</a:t>
            </a:r>
            <a:r>
              <a:rPr lang="zh-TW" altLang="en-US" b="0" i="0" dirty="0">
                <a:solidFill>
                  <a:srgbClr val="262626"/>
                </a:solidFill>
                <a:effectLst/>
                <a:latin typeface="-apple-system"/>
              </a:rPr>
              <a:t>決定的資料，為</a:t>
            </a:r>
            <a:r>
              <a:rPr lang="en-US" altLang="zh-TW" b="0" i="0" dirty="0">
                <a:solidFill>
                  <a:srgbClr val="262626"/>
                </a:solidFill>
                <a:effectLst/>
                <a:latin typeface="-apple-system"/>
              </a:rPr>
              <a:t>0</a:t>
            </a:r>
            <a:r>
              <a:rPr lang="zh-TW" altLang="en-US" b="0" i="0" dirty="0">
                <a:solidFill>
                  <a:srgbClr val="262626"/>
                </a:solidFill>
                <a:effectLst/>
                <a:latin typeface="-apple-system"/>
              </a:rPr>
              <a:t>則寫入</a:t>
            </a:r>
            <a:r>
              <a:rPr lang="en-US" altLang="zh-TW" b="0" i="0" dirty="0">
                <a:solidFill>
                  <a:srgbClr val="262626"/>
                </a:solidFill>
                <a:effectLst/>
                <a:latin typeface="-apple-system"/>
              </a:rPr>
              <a:t>1</a:t>
            </a:r>
            <a:r>
              <a:rPr lang="zh-TW" altLang="en-US" b="0" i="0" dirty="0">
                <a:solidFill>
                  <a:srgbClr val="262626"/>
                </a:solidFill>
                <a:effectLst/>
                <a:latin typeface="-apple-system"/>
              </a:rPr>
              <a:t>，為</a:t>
            </a:r>
            <a:r>
              <a:rPr lang="en-US" altLang="zh-TW" b="0" i="0" dirty="0">
                <a:solidFill>
                  <a:srgbClr val="262626"/>
                </a:solidFill>
                <a:effectLst/>
                <a:latin typeface="-apple-system"/>
              </a:rPr>
              <a:t>1</a:t>
            </a:r>
            <a:r>
              <a:rPr lang="zh-TW" altLang="en-US" b="0" i="0" dirty="0">
                <a:solidFill>
                  <a:srgbClr val="262626"/>
                </a:solidFill>
                <a:effectLst/>
                <a:latin typeface="-apple-system"/>
              </a:rPr>
              <a:t>則寫入</a:t>
            </a:r>
            <a:r>
              <a:rPr lang="en-US" altLang="zh-TW" b="0" i="0" dirty="0">
                <a:solidFill>
                  <a:srgbClr val="262626"/>
                </a:solidFill>
                <a:effectLst/>
                <a:latin typeface="-apple-system"/>
              </a:rPr>
              <a:t>8380416 (8380417</a:t>
            </a:r>
            <a:r>
              <a:rPr lang="zh-TW" altLang="en-US" b="0" i="0" dirty="0">
                <a:solidFill>
                  <a:srgbClr val="262626"/>
                </a:solidFill>
                <a:effectLst/>
                <a:latin typeface="-apple-system"/>
              </a:rPr>
              <a:t>域下的</a:t>
            </a:r>
            <a:r>
              <a:rPr lang="en-US" altLang="zh-TW" b="0" i="0" dirty="0">
                <a:solidFill>
                  <a:srgbClr val="262626"/>
                </a:solidFill>
                <a:effectLst/>
                <a:latin typeface="-apple-system"/>
              </a:rPr>
              <a:t>-1)</a:t>
            </a:r>
            <a:r>
              <a:rPr lang="zh-TW" altLang="en-US" b="0" i="0" dirty="0">
                <a:solidFill>
                  <a:srgbClr val="262626"/>
                </a:solidFill>
                <a:effectLst/>
                <a:latin typeface="-apple-system"/>
              </a:rPr>
              <a:t>。</a:t>
            </a:r>
            <a:endParaRPr lang="en-US" altLang="zh-TW" b="0" i="0" dirty="0">
              <a:solidFill>
                <a:srgbClr val="262626"/>
              </a:solidFill>
              <a:effectLst/>
              <a:latin typeface="-apple-system"/>
            </a:endParaRPr>
          </a:p>
          <a:p>
            <a:pPr marL="228600" marR="0" lvl="0" indent="-228600" algn="l" defTabSz="914400"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zh-TW" altLang="en-US" b="0" i="0" dirty="0">
                <a:solidFill>
                  <a:srgbClr val="262626"/>
                </a:solidFill>
                <a:effectLst/>
                <a:latin typeface="-apple-system"/>
              </a:rPr>
              <a:t>採樣成功時通樣會先將原本在</a:t>
            </a:r>
            <a:r>
              <a:rPr lang="en-US" altLang="zh-TW" b="0" i="0" dirty="0" err="1">
                <a:solidFill>
                  <a:srgbClr val="262626"/>
                </a:solidFill>
                <a:effectLst/>
                <a:latin typeface="-apple-system"/>
              </a:rPr>
              <a:t>i</a:t>
            </a:r>
            <a:r>
              <a:rPr lang="zh-TW" altLang="en-US" b="0" i="0" dirty="0">
                <a:solidFill>
                  <a:srgbClr val="262626"/>
                </a:solidFill>
                <a:effectLst/>
                <a:latin typeface="-apple-system"/>
              </a:rPr>
              <a:t>的</a:t>
            </a:r>
            <a:r>
              <a:rPr lang="en-US" altLang="zh-TW" b="0" i="0" dirty="0">
                <a:solidFill>
                  <a:srgbClr val="262626"/>
                </a:solidFill>
                <a:effectLst/>
                <a:latin typeface="-apple-system"/>
              </a:rPr>
              <a:t>mem</a:t>
            </a:r>
            <a:r>
              <a:rPr lang="zh-TW" altLang="en-US" b="0" i="0" dirty="0">
                <a:solidFill>
                  <a:srgbClr val="262626"/>
                </a:solidFill>
                <a:effectLst/>
                <a:latin typeface="-apple-system"/>
              </a:rPr>
              <a:t>位址中的資料取出，並在下一個</a:t>
            </a:r>
            <a:r>
              <a:rPr lang="en-US" altLang="zh-TW" b="0" i="0" dirty="0">
                <a:solidFill>
                  <a:srgbClr val="262626"/>
                </a:solidFill>
                <a:effectLst/>
                <a:latin typeface="-apple-system"/>
              </a:rPr>
              <a:t>cycle</a:t>
            </a:r>
            <a:r>
              <a:rPr lang="zh-TW" altLang="en-US" b="0" i="0" dirty="0">
                <a:solidFill>
                  <a:srgbClr val="262626"/>
                </a:solidFill>
                <a:effectLst/>
                <a:latin typeface="-apple-system"/>
              </a:rPr>
              <a:t>將</a:t>
            </a:r>
            <a:r>
              <a:rPr lang="en-US" altLang="zh-TW" b="0" i="0" dirty="0" err="1">
                <a:solidFill>
                  <a:srgbClr val="262626"/>
                </a:solidFill>
                <a:effectLst/>
                <a:latin typeface="-apple-system"/>
              </a:rPr>
              <a:t>i</a:t>
            </a:r>
            <a:r>
              <a:rPr lang="zh-TW" altLang="en-US" b="0" i="0" dirty="0">
                <a:solidFill>
                  <a:srgbClr val="262626"/>
                </a:solidFill>
                <a:effectLst/>
                <a:latin typeface="-apple-system"/>
              </a:rPr>
              <a:t>原始資料寫入</a:t>
            </a:r>
            <a:r>
              <a:rPr lang="en-US" altLang="zh-TW" b="0" i="0" dirty="0">
                <a:solidFill>
                  <a:srgbClr val="262626"/>
                </a:solidFill>
                <a:effectLst/>
                <a:latin typeface="-apple-system"/>
              </a:rPr>
              <a:t>j</a:t>
            </a:r>
            <a:r>
              <a:rPr lang="zh-TW" altLang="en-US" b="0" i="0" dirty="0">
                <a:solidFill>
                  <a:srgbClr val="262626"/>
                </a:solidFill>
                <a:effectLst/>
                <a:latin typeface="-apple-system"/>
              </a:rPr>
              <a:t>當中，將新的</a:t>
            </a:r>
            <a:r>
              <a:rPr lang="zh-TW" altLang="en-US" b="0" i="0">
                <a:solidFill>
                  <a:srgbClr val="262626"/>
                </a:solidFill>
                <a:effectLst/>
                <a:latin typeface="-apple-system"/>
              </a:rPr>
              <a:t>資料寫入。</a:t>
            </a:r>
            <a:endParaRPr lang="zh-TW" altLang="en-US" b="0" i="0" dirty="0">
              <a:solidFill>
                <a:srgbClr val="262626"/>
              </a:solidFill>
              <a:effectLst/>
              <a:latin typeface="-apple-system"/>
            </a:endParaRPr>
          </a:p>
          <a:p>
            <a:pPr marL="228600" indent="-228600" algn="l">
              <a:spcBef>
                <a:spcPts val="600"/>
              </a:spcBef>
              <a:spcAft>
                <a:spcPts val="600"/>
              </a:spcAft>
              <a:buFont typeface="Wingdings" panose="05000000000000000000" pitchFamily="2" charset="2"/>
              <a:buChar char="ü"/>
            </a:pPr>
            <a:r>
              <a:rPr lang="en-US" altLang="zh-TW" b="0" i="0" dirty="0">
                <a:solidFill>
                  <a:srgbClr val="262626"/>
                </a:solidFill>
                <a:effectLst/>
                <a:latin typeface="-apple-system"/>
              </a:rPr>
              <a:t>j</a:t>
            </a:r>
            <a:r>
              <a:rPr lang="zh-TW" altLang="en-US" b="0" i="0" dirty="0">
                <a:solidFill>
                  <a:srgbClr val="262626"/>
                </a:solidFill>
                <a:effectLst/>
                <a:latin typeface="-apple-system"/>
              </a:rPr>
              <a:t>用於決定目前採樣的記憶體位址，一次採樣一筆，初始位址為</a:t>
            </a:r>
            <a:r>
              <a:rPr lang="en-US" altLang="zh-TW" b="0" i="0" dirty="0">
                <a:solidFill>
                  <a:srgbClr val="262626"/>
                </a:solidFill>
                <a:effectLst/>
                <a:latin typeface="-apple-system"/>
              </a:rPr>
              <a:t>8’d217</a:t>
            </a:r>
            <a:r>
              <a:rPr lang="zh-TW" altLang="en-US" b="0" i="0" dirty="0">
                <a:solidFill>
                  <a:srgbClr val="262626"/>
                </a:solidFill>
                <a:effectLst/>
                <a:latin typeface="-apple-system"/>
              </a:rPr>
              <a:t>，每採樣成功一次加</a:t>
            </a:r>
            <a:r>
              <a:rPr lang="en-US" altLang="zh-TW" b="0" i="0" dirty="0">
                <a:solidFill>
                  <a:srgbClr val="262626"/>
                </a:solidFill>
                <a:effectLst/>
                <a:latin typeface="-apple-system"/>
              </a:rPr>
              <a:t>1</a:t>
            </a:r>
            <a:r>
              <a:rPr lang="zh-TW" altLang="en-US" b="0" i="0" dirty="0">
                <a:solidFill>
                  <a:srgbClr val="262626"/>
                </a:solidFill>
                <a:effectLst/>
                <a:latin typeface="-apple-system"/>
              </a:rPr>
              <a:t>，到</a:t>
            </a:r>
            <a:r>
              <a:rPr lang="en-US" altLang="zh-TW" b="0" i="0" dirty="0">
                <a:solidFill>
                  <a:srgbClr val="262626"/>
                </a:solidFill>
                <a:effectLst/>
                <a:latin typeface="-apple-system"/>
              </a:rPr>
              <a:t>255</a:t>
            </a:r>
            <a:r>
              <a:rPr lang="zh-TW" altLang="en-US" b="0" i="0" dirty="0">
                <a:solidFill>
                  <a:srgbClr val="262626"/>
                </a:solidFill>
                <a:effectLst/>
                <a:latin typeface="-apple-system"/>
              </a:rPr>
              <a:t>則停止，</a:t>
            </a:r>
            <a:r>
              <a:rPr lang="en-US" altLang="zh-TW" b="0" i="0" dirty="0">
                <a:solidFill>
                  <a:srgbClr val="262626"/>
                </a:solidFill>
                <a:effectLst/>
                <a:latin typeface="-apple-system"/>
              </a:rPr>
              <a:t>255-217+1=39</a:t>
            </a:r>
            <a:r>
              <a:rPr lang="zh-TW" altLang="en-US" b="0" i="0" dirty="0">
                <a:solidFill>
                  <a:srgbClr val="262626"/>
                </a:solidFill>
                <a:effectLst/>
                <a:latin typeface="-apple-system"/>
              </a:rPr>
              <a:t>，共要成功採樣</a:t>
            </a:r>
            <a:r>
              <a:rPr lang="en-US" altLang="zh-TW" b="0" i="0" dirty="0">
                <a:solidFill>
                  <a:srgbClr val="262626"/>
                </a:solidFill>
                <a:effectLst/>
                <a:latin typeface="-apple-system"/>
              </a:rPr>
              <a:t>39</a:t>
            </a:r>
            <a:r>
              <a:rPr lang="zh-TW" altLang="en-US" b="0" i="0" dirty="0">
                <a:solidFill>
                  <a:srgbClr val="262626"/>
                </a:solidFill>
                <a:effectLst/>
                <a:latin typeface="-apple-system"/>
              </a:rPr>
              <a:t>筆。</a:t>
            </a:r>
            <a:endParaRPr lang="en-US" altLang="zh-TW" b="0" i="0" dirty="0">
              <a:solidFill>
                <a:srgbClr val="262626"/>
              </a:solidFill>
              <a:effectLst/>
              <a:latin typeface="-apple-system"/>
            </a:endParaRPr>
          </a:p>
          <a:p>
            <a:pPr marL="0" indent="0" algn="l">
              <a:spcBef>
                <a:spcPts val="600"/>
              </a:spcBef>
              <a:spcAft>
                <a:spcPts val="600"/>
              </a:spcAft>
              <a:buFont typeface="Wingdings" panose="05000000000000000000" pitchFamily="2" charset="2"/>
              <a:buNone/>
            </a:pPr>
            <a:endParaRPr lang="en-US" altLang="zh-TW" b="0" i="0" dirty="0">
              <a:solidFill>
                <a:srgbClr val="262626"/>
              </a:solidFill>
              <a:effectLst/>
              <a:latin typeface="-apple-system"/>
            </a:endParaRPr>
          </a:p>
          <a:p>
            <a:pPr algn="l">
              <a:spcBef>
                <a:spcPts val="600"/>
              </a:spcBef>
              <a:spcAft>
                <a:spcPts val="600"/>
              </a:spcAft>
              <a:buFont typeface="+mj-lt"/>
              <a:buNone/>
            </a:pPr>
            <a:endParaRPr lang="zh-TW" altLang="en-US" b="0" i="0" dirty="0">
              <a:solidFill>
                <a:srgbClr val="262626"/>
              </a:solidFill>
              <a:effectLst/>
              <a:latin typeface="-apple-system"/>
            </a:endParaRP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525C5EC-DFED-FC6E-A1DD-2440A639444B}"/>
              </a:ext>
            </a:extLst>
          </p:cNvPr>
          <p:cNvSpPr>
            <a:spLocks noGrp="1"/>
          </p:cNvSpPr>
          <p:nvPr>
            <p:ph type="sldNum" sz="quarter" idx="10"/>
          </p:nvPr>
        </p:nvSpPr>
        <p:spPr/>
        <p:txBody>
          <a:bodyPr/>
          <a:lstStyle/>
          <a:p>
            <a:fld id="{AB2A0F9D-3357-4A94-85C8-3B842B870DC6}" type="slidenum">
              <a:rPr lang="zh-CN" altLang="en-US" smtClean="0"/>
              <a:t>53</a:t>
            </a:fld>
            <a:endParaRPr lang="zh-CN" altLang="en-US"/>
          </a:p>
        </p:txBody>
      </p:sp>
    </p:spTree>
    <p:extLst>
      <p:ext uri="{BB962C8B-B14F-4D97-AF65-F5344CB8AC3E}">
        <p14:creationId xmlns:p14="http://schemas.microsoft.com/office/powerpoint/2010/main" val="391943524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534DB-DF31-7AB4-AE7B-FDEAF9FFB87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5EF1FC0-0494-A0C5-945D-6B68316464C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5B4C6F7-A72A-0B40-4B19-613988B3ABD3}"/>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4053CCA9-67AA-6C27-6C1F-08B5251B3508}"/>
              </a:ext>
            </a:extLst>
          </p:cNvPr>
          <p:cNvSpPr>
            <a:spLocks noGrp="1"/>
          </p:cNvSpPr>
          <p:nvPr>
            <p:ph type="sldNum" sz="quarter" idx="10"/>
          </p:nvPr>
        </p:nvSpPr>
        <p:spPr/>
        <p:txBody>
          <a:bodyPr/>
          <a:lstStyle/>
          <a:p>
            <a:fld id="{AB2A0F9D-3357-4A94-85C8-3B842B870DC6}" type="slidenum">
              <a:rPr lang="zh-CN" altLang="en-US" smtClean="0"/>
              <a:t>54</a:t>
            </a:fld>
            <a:endParaRPr lang="zh-CN" altLang="en-US"/>
          </a:p>
        </p:txBody>
      </p:sp>
    </p:spTree>
    <p:extLst>
      <p:ext uri="{BB962C8B-B14F-4D97-AF65-F5344CB8AC3E}">
        <p14:creationId xmlns:p14="http://schemas.microsoft.com/office/powerpoint/2010/main" val="418279646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DC66F9-3FA9-EC82-F754-E0C925D490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58D95C3-45E6-BCFA-AD7D-4B940519743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4DBDEF-53E8-7AAD-514F-1218EA35B84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987F986-15B8-25AC-A3CD-DF0E8E78DFF5}"/>
              </a:ext>
            </a:extLst>
          </p:cNvPr>
          <p:cNvSpPr>
            <a:spLocks noGrp="1"/>
          </p:cNvSpPr>
          <p:nvPr>
            <p:ph type="sldNum" sz="quarter" idx="10"/>
          </p:nvPr>
        </p:nvSpPr>
        <p:spPr/>
        <p:txBody>
          <a:bodyPr/>
          <a:lstStyle/>
          <a:p>
            <a:fld id="{F4F633F3-5D0E-4770-8750-05DED033C41B}" type="slidenum">
              <a:rPr lang="zh-CN" altLang="en-US" smtClean="0"/>
              <a:t>55</a:t>
            </a:fld>
            <a:endParaRPr lang="zh-CN" altLang="en-US"/>
          </a:p>
        </p:txBody>
      </p:sp>
    </p:spTree>
    <p:extLst>
      <p:ext uri="{BB962C8B-B14F-4D97-AF65-F5344CB8AC3E}">
        <p14:creationId xmlns:p14="http://schemas.microsoft.com/office/powerpoint/2010/main" val="291775715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56</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E29ECF-E92A-55F0-6982-C6309E0A638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BDA689B-21B7-78A8-28AE-284FA6158CD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90E18AA-8D40-4E37-E198-CD201D8DC3A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937B702A-E4B3-39BE-DDEA-781B9A20EF75}"/>
              </a:ext>
            </a:extLst>
          </p:cNvPr>
          <p:cNvSpPr>
            <a:spLocks noGrp="1"/>
          </p:cNvSpPr>
          <p:nvPr>
            <p:ph type="sldNum" sz="quarter" idx="10"/>
          </p:nvPr>
        </p:nvSpPr>
        <p:spPr/>
        <p:txBody>
          <a:bodyPr/>
          <a:lstStyle/>
          <a:p>
            <a:fld id="{AB2A0F9D-3357-4A94-85C8-3B842B870DC6}" type="slidenum">
              <a:rPr lang="zh-CN" altLang="en-US" smtClean="0"/>
              <a:t>57</a:t>
            </a:fld>
            <a:endParaRPr lang="zh-CN" altLang="en-US"/>
          </a:p>
        </p:txBody>
      </p:sp>
    </p:spTree>
    <p:extLst>
      <p:ext uri="{BB962C8B-B14F-4D97-AF65-F5344CB8AC3E}">
        <p14:creationId xmlns:p14="http://schemas.microsoft.com/office/powerpoint/2010/main" val="337062035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090B1-16EA-D0E9-E6CE-C1D9D98570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348E994-218E-D90B-3820-86242A5F0AF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2DFCFAE-42CD-EED3-535E-70326737A0B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1AE4394-8196-238A-81ED-FD22561C736A}"/>
              </a:ext>
            </a:extLst>
          </p:cNvPr>
          <p:cNvSpPr>
            <a:spLocks noGrp="1"/>
          </p:cNvSpPr>
          <p:nvPr>
            <p:ph type="sldNum" sz="quarter" idx="10"/>
          </p:nvPr>
        </p:nvSpPr>
        <p:spPr/>
        <p:txBody>
          <a:bodyPr/>
          <a:lstStyle/>
          <a:p>
            <a:fld id="{AB2A0F9D-3357-4A94-85C8-3B842B870DC6}" type="slidenum">
              <a:rPr lang="zh-CN" altLang="en-US" smtClean="0"/>
              <a:t>58</a:t>
            </a:fld>
            <a:endParaRPr lang="zh-CN" altLang="en-US"/>
          </a:p>
        </p:txBody>
      </p:sp>
    </p:spTree>
    <p:extLst>
      <p:ext uri="{BB962C8B-B14F-4D97-AF65-F5344CB8AC3E}">
        <p14:creationId xmlns:p14="http://schemas.microsoft.com/office/powerpoint/2010/main" val="144692370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FC7534-C738-3FE0-7A11-EBA47B26F31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D8DA3-72ED-EDF8-C5A2-09EA87DE4A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30EFFE3-06C5-D29B-AEBB-4E28B330BA8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66E4D025-CCA1-623D-73CD-E72D1E1CF4D0}"/>
              </a:ext>
            </a:extLst>
          </p:cNvPr>
          <p:cNvSpPr>
            <a:spLocks noGrp="1"/>
          </p:cNvSpPr>
          <p:nvPr>
            <p:ph type="sldNum" sz="quarter" idx="10"/>
          </p:nvPr>
        </p:nvSpPr>
        <p:spPr/>
        <p:txBody>
          <a:bodyPr/>
          <a:lstStyle/>
          <a:p>
            <a:fld id="{AB2A0F9D-3357-4A94-85C8-3B842B870DC6}" type="slidenum">
              <a:rPr lang="zh-CN" altLang="en-US" smtClean="0"/>
              <a:t>59</a:t>
            </a:fld>
            <a:endParaRPr lang="zh-CN" altLang="en-US"/>
          </a:p>
        </p:txBody>
      </p:sp>
    </p:spTree>
    <p:extLst>
      <p:ext uri="{BB962C8B-B14F-4D97-AF65-F5344CB8AC3E}">
        <p14:creationId xmlns:p14="http://schemas.microsoft.com/office/powerpoint/2010/main" val="1441236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b="1" dirty="0"/>
              <a:t>這邊我們用一個簡單的數值例子來說明 </a:t>
            </a:r>
            <a:r>
              <a:rPr lang="en-US" altLang="zh-TW" b="1" dirty="0"/>
              <a:t>MLWE </a:t>
            </a:r>
            <a:r>
              <a:rPr lang="zh-TW" altLang="en-US" b="1" dirty="0"/>
              <a:t>問題。</a:t>
            </a:r>
            <a:endParaRPr lang="zh-TW" altLang="en-US" dirty="0"/>
          </a:p>
          <a:p>
            <a:r>
              <a:rPr lang="zh-TW" altLang="en-US" dirty="0"/>
              <a:t>首先，我們設定模數 </a:t>
            </a:r>
            <a:r>
              <a:rPr lang="en-US" altLang="zh-TW" dirty="0"/>
              <a:t>q = 7</a:t>
            </a:r>
            <a:r>
              <a:rPr lang="zh-TW" altLang="en-US" dirty="0"/>
              <a:t>，並隨機產生一個 </a:t>
            </a:r>
            <a:r>
              <a:rPr lang="en-US" altLang="zh-TW" dirty="0"/>
              <a:t>2×2 </a:t>
            </a:r>
            <a:r>
              <a:rPr lang="zh-TW" altLang="en-US" dirty="0"/>
              <a:t>的公開矩陣 </a:t>
            </a:r>
            <a:r>
              <a:rPr lang="en-US" altLang="zh-TW" dirty="0"/>
              <a:t>A</a:t>
            </a:r>
            <a:r>
              <a:rPr lang="zh-TW" altLang="en-US" dirty="0"/>
              <a:t>，還有兩個 </a:t>
            </a:r>
            <a:r>
              <a:rPr lang="en-US" altLang="zh-TW" dirty="0"/>
              <a:t>2 </a:t>
            </a:r>
            <a:r>
              <a:rPr lang="zh-TW" altLang="en-US" dirty="0"/>
              <a:t>維向量 </a:t>
            </a:r>
            <a:r>
              <a:rPr lang="en-US" altLang="zh-TW" dirty="0"/>
              <a:t>s₁ </a:t>
            </a:r>
            <a:r>
              <a:rPr lang="zh-TW" altLang="en-US" dirty="0"/>
              <a:t>與 </a:t>
            </a:r>
            <a:r>
              <a:rPr lang="en-US" altLang="zh-TW" dirty="0"/>
              <a:t>s₂</a:t>
            </a:r>
            <a:r>
              <a:rPr lang="zh-TW" altLang="en-US" dirty="0"/>
              <a:t>，分別代表秘密訊息與誤差項。</a:t>
            </a:r>
          </a:p>
          <a:p>
            <a:r>
              <a:rPr lang="zh-TW" altLang="en-US" dirty="0"/>
              <a:t>接著進行運算：</a:t>
            </a:r>
          </a:p>
          <a:p>
            <a:r>
              <a:rPr lang="zh-TW" altLang="en-US" dirty="0"/>
              <a:t>先將 </a:t>
            </a:r>
            <a:r>
              <a:rPr lang="en-US" altLang="zh-TW" dirty="0"/>
              <a:t>A </a:t>
            </a:r>
            <a:r>
              <a:rPr lang="zh-TW" altLang="en-US" dirty="0"/>
              <a:t>乘上秘密向量 </a:t>
            </a:r>
            <a:r>
              <a:rPr lang="en-US" altLang="zh-TW" dirty="0"/>
              <a:t>s₁</a:t>
            </a:r>
            <a:r>
              <a:rPr lang="zh-TW" altLang="en-US" dirty="0"/>
              <a:t>；</a:t>
            </a:r>
          </a:p>
          <a:p>
            <a:r>
              <a:rPr lang="zh-TW" altLang="en-US" dirty="0"/>
              <a:t>再加上誤差向量 </a:t>
            </a:r>
            <a:r>
              <a:rPr lang="en-US" altLang="zh-TW" dirty="0"/>
              <a:t>s₂</a:t>
            </a:r>
            <a:r>
              <a:rPr lang="zh-TW" altLang="en-US" dirty="0"/>
              <a:t>；</a:t>
            </a:r>
          </a:p>
          <a:p>
            <a:r>
              <a:rPr lang="zh-TW" altLang="en-US" dirty="0"/>
              <a:t>最後對結果進行模 </a:t>
            </a:r>
            <a:r>
              <a:rPr lang="en-US" altLang="zh-TW" dirty="0"/>
              <a:t>q </a:t>
            </a:r>
            <a:r>
              <a:rPr lang="zh-TW" altLang="en-US" dirty="0"/>
              <a:t>運算，得到公開向量 </a:t>
            </a:r>
            <a:r>
              <a:rPr lang="en-US" altLang="zh-TW" dirty="0"/>
              <a:t>t</a:t>
            </a:r>
            <a:r>
              <a:rPr lang="zh-TW" altLang="en-US" dirty="0"/>
              <a:t>。</a:t>
            </a:r>
          </a:p>
          <a:p>
            <a:r>
              <a:rPr lang="zh-TW" altLang="en-US" dirty="0"/>
              <a:t>在這個例子中，我們最後得到的公開資料是 </a:t>
            </a:r>
            <a:r>
              <a:rPr lang="en-US" altLang="zh-TW" dirty="0"/>
              <a:t>A </a:t>
            </a:r>
            <a:r>
              <a:rPr lang="zh-TW" altLang="en-US" dirty="0"/>
              <a:t>和 </a:t>
            </a:r>
            <a:r>
              <a:rPr lang="en-US" altLang="zh-TW" dirty="0"/>
              <a:t>t</a:t>
            </a:r>
            <a:r>
              <a:rPr lang="zh-TW" altLang="en-US" dirty="0"/>
              <a:t>，這兩者組合起來就是 </a:t>
            </a:r>
            <a:r>
              <a:rPr lang="en-US" altLang="zh-TW" dirty="0"/>
              <a:t>MLDSA </a:t>
            </a:r>
            <a:r>
              <a:rPr lang="zh-TW" altLang="en-US" dirty="0"/>
              <a:t>使用的公鑰。</a:t>
            </a:r>
          </a:p>
          <a:p>
            <a:r>
              <a:rPr lang="zh-TW" altLang="en-US" dirty="0"/>
              <a:t>這個設計的核心安全性就在於：</a:t>
            </a:r>
            <a:r>
              <a:rPr lang="zh-TW" altLang="en-US" b="1" dirty="0"/>
              <a:t>即使攻擊者知道 </a:t>
            </a:r>
            <a:r>
              <a:rPr lang="en-US" altLang="zh-TW" b="1" dirty="0"/>
              <a:t>A </a:t>
            </a:r>
            <a:r>
              <a:rPr lang="zh-TW" altLang="en-US" b="1" dirty="0"/>
              <a:t>和 </a:t>
            </a:r>
            <a:r>
              <a:rPr lang="en-US" altLang="zh-TW" b="1" dirty="0"/>
              <a:t>t</a:t>
            </a:r>
            <a:r>
              <a:rPr lang="zh-TW" altLang="en-US" b="1" dirty="0"/>
              <a:t>，也很難反推出原本的 </a:t>
            </a:r>
            <a:r>
              <a:rPr lang="en-US" altLang="zh-TW" b="1" dirty="0"/>
              <a:t>s₁</a:t>
            </a:r>
            <a:r>
              <a:rPr lang="zh-TW" altLang="en-US" dirty="0"/>
              <a:t>，因為其中的誤差 </a:t>
            </a:r>
            <a:r>
              <a:rPr lang="en-US" altLang="zh-TW" dirty="0"/>
              <a:t>s₂ </a:t>
            </a:r>
            <a:r>
              <a:rPr lang="zh-TW" altLang="en-US" dirty="0"/>
              <a:t>是隨機加入的，而且其值不公開。</a:t>
            </a:r>
          </a:p>
          <a:p>
            <a:r>
              <a:rPr lang="zh-TW" altLang="en-US" dirty="0"/>
              <a:t>更進一步，當我們將這個問題放到</a:t>
            </a:r>
            <a:r>
              <a:rPr lang="en-US" altLang="zh-TW" dirty="0" err="1"/>
              <a:t>ℤ_q</a:t>
            </a:r>
            <a:r>
              <a:rPr lang="en-US" altLang="zh-TW" dirty="0"/>
              <a:t>[x]/(xⁿ + 1) (</a:t>
            </a:r>
            <a:r>
              <a:rPr lang="en-US" altLang="zh-TW" dirty="0" err="1"/>
              <a:t>Z_q</a:t>
            </a:r>
            <a:r>
              <a:rPr lang="en-US" altLang="zh-TW" dirty="0"/>
              <a:t> x </a:t>
            </a:r>
            <a:r>
              <a:rPr lang="zh-TW" altLang="en-US" dirty="0"/>
              <a:t>上對 </a:t>
            </a:r>
            <a:r>
              <a:rPr lang="en-US" altLang="zh-TW" dirty="0"/>
              <a:t>x^256</a:t>
            </a:r>
            <a:r>
              <a:rPr lang="zh-TW" altLang="en-US" dirty="0"/>
              <a:t>次方</a:t>
            </a:r>
            <a:r>
              <a:rPr lang="en-US" altLang="zh-TW" dirty="0"/>
              <a:t>+ 1</a:t>
            </a:r>
            <a:r>
              <a:rPr lang="zh-TW" altLang="en-US" dirty="0"/>
              <a:t>做模的多項式環</a:t>
            </a:r>
            <a:r>
              <a:rPr lang="en-US" altLang="zh-TW" dirty="0"/>
              <a:t>)</a:t>
            </a:r>
            <a:r>
              <a:rPr lang="zh-TW" altLang="en-US" dirty="0"/>
              <a:t>上時，矩陣與向量的每個元素其實都是最多次數為 </a:t>
            </a:r>
            <a:r>
              <a:rPr lang="en-US" altLang="zh-TW" dirty="0"/>
              <a:t>255 </a:t>
            </a:r>
            <a:r>
              <a:rPr lang="zh-TW" altLang="en-US" dirty="0"/>
              <a:t>的多項式，這讓整個反推出 </a:t>
            </a:r>
            <a:r>
              <a:rPr lang="en-US" altLang="zh-TW" dirty="0"/>
              <a:t>s₁ </a:t>
            </a:r>
            <a:r>
              <a:rPr lang="zh-TW" altLang="en-US" dirty="0"/>
              <a:t>的難度呈指數增加，因此可確保 </a:t>
            </a:r>
            <a:r>
              <a:rPr lang="en-US" altLang="zh-TW" dirty="0"/>
              <a:t>ML-DSA </a:t>
            </a:r>
            <a:r>
              <a:rPr lang="zh-TW" altLang="en-US" dirty="0"/>
              <a:t>的密鑰安全性。</a:t>
            </a:r>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C577F-5C33-7228-D83F-3F9DC365C9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1513B8-40AE-8B8A-0EBC-082AEA97460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57E1F1-7BF2-DACA-AC0D-A9CC7F76089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8AE20738-C325-D971-2F9A-58474592BC8B}"/>
              </a:ext>
            </a:extLst>
          </p:cNvPr>
          <p:cNvSpPr>
            <a:spLocks noGrp="1"/>
          </p:cNvSpPr>
          <p:nvPr>
            <p:ph type="sldNum" sz="quarter" idx="10"/>
          </p:nvPr>
        </p:nvSpPr>
        <p:spPr/>
        <p:txBody>
          <a:bodyPr/>
          <a:lstStyle/>
          <a:p>
            <a:fld id="{AB2A0F9D-3357-4A94-85C8-3B842B870DC6}" type="slidenum">
              <a:rPr lang="zh-CN" altLang="en-US" smtClean="0"/>
              <a:t>60</a:t>
            </a:fld>
            <a:endParaRPr lang="zh-CN" altLang="en-US"/>
          </a:p>
        </p:txBody>
      </p:sp>
    </p:spTree>
    <p:extLst>
      <p:ext uri="{BB962C8B-B14F-4D97-AF65-F5344CB8AC3E}">
        <p14:creationId xmlns:p14="http://schemas.microsoft.com/office/powerpoint/2010/main" val="98485203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C54A2D-2F35-653F-8698-29DA6A197BD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35DB2C1-5315-A283-93D2-A47E1D49AE6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E5A4C92-F1A1-C8BA-4881-5EF8615EAFE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4C7903DA-E0F6-DA1E-9EFA-095205EEC0DA}"/>
              </a:ext>
            </a:extLst>
          </p:cNvPr>
          <p:cNvSpPr>
            <a:spLocks noGrp="1"/>
          </p:cNvSpPr>
          <p:nvPr>
            <p:ph type="sldNum" sz="quarter" idx="10"/>
          </p:nvPr>
        </p:nvSpPr>
        <p:spPr/>
        <p:txBody>
          <a:bodyPr/>
          <a:lstStyle/>
          <a:p>
            <a:fld id="{AB2A0F9D-3357-4A94-85C8-3B842B870DC6}" type="slidenum">
              <a:rPr lang="zh-CN" altLang="en-US" smtClean="0"/>
              <a:t>61</a:t>
            </a:fld>
            <a:endParaRPr lang="zh-CN" altLang="en-US"/>
          </a:p>
        </p:txBody>
      </p:sp>
    </p:spTree>
    <p:extLst>
      <p:ext uri="{BB962C8B-B14F-4D97-AF65-F5344CB8AC3E}">
        <p14:creationId xmlns:p14="http://schemas.microsoft.com/office/powerpoint/2010/main" val="1552233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55FC91-B330-4E7D-3D8F-ECD6D010AFD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625BD6-EACB-7AC3-6C04-38AAE2C324B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ED42BA4-92DB-79E2-F9CD-2B87BD9F3F6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393E5BF7-07B3-6F82-38C4-8B38A694CE4C}"/>
              </a:ext>
            </a:extLst>
          </p:cNvPr>
          <p:cNvSpPr>
            <a:spLocks noGrp="1"/>
          </p:cNvSpPr>
          <p:nvPr>
            <p:ph type="sldNum" sz="quarter" idx="10"/>
          </p:nvPr>
        </p:nvSpPr>
        <p:spPr/>
        <p:txBody>
          <a:bodyPr/>
          <a:lstStyle/>
          <a:p>
            <a:fld id="{AB2A0F9D-3357-4A94-85C8-3B842B870DC6}" type="slidenum">
              <a:rPr lang="zh-CN" altLang="en-US" smtClean="0"/>
              <a:t>62</a:t>
            </a:fld>
            <a:endParaRPr lang="zh-CN" altLang="en-US"/>
          </a:p>
        </p:txBody>
      </p:sp>
    </p:spTree>
    <p:extLst>
      <p:ext uri="{BB962C8B-B14F-4D97-AF65-F5344CB8AC3E}">
        <p14:creationId xmlns:p14="http://schemas.microsoft.com/office/powerpoint/2010/main" val="45717785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2CD5B3-D9DF-33A7-4851-EAB03F61F64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AFC9A59-86CB-4A83-F334-93E534D96F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0C9FAD2-AA7D-7304-C66E-B36382ECEB1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73301FD4-3E8F-1A5E-04F5-7FA2E8E24E37}"/>
              </a:ext>
            </a:extLst>
          </p:cNvPr>
          <p:cNvSpPr>
            <a:spLocks noGrp="1"/>
          </p:cNvSpPr>
          <p:nvPr>
            <p:ph type="sldNum" sz="quarter" idx="10"/>
          </p:nvPr>
        </p:nvSpPr>
        <p:spPr/>
        <p:txBody>
          <a:bodyPr/>
          <a:lstStyle/>
          <a:p>
            <a:fld id="{AB2A0F9D-3357-4A94-85C8-3B842B870DC6}" type="slidenum">
              <a:rPr lang="zh-CN" altLang="en-US" smtClean="0"/>
              <a:t>63</a:t>
            </a:fld>
            <a:endParaRPr lang="zh-CN" altLang="en-US"/>
          </a:p>
        </p:txBody>
      </p:sp>
    </p:spTree>
    <p:extLst>
      <p:ext uri="{BB962C8B-B14F-4D97-AF65-F5344CB8AC3E}">
        <p14:creationId xmlns:p14="http://schemas.microsoft.com/office/powerpoint/2010/main" val="57757616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5B361C-9435-33BB-7942-C55D013D3B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ED0B53C-C440-C280-9E25-F4EF1F90F6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C3B401-90BC-8CCF-4CDA-8008C7314C3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112EEF61-761B-E3A8-B1BB-232FBA6A523D}"/>
              </a:ext>
            </a:extLst>
          </p:cNvPr>
          <p:cNvSpPr>
            <a:spLocks noGrp="1"/>
          </p:cNvSpPr>
          <p:nvPr>
            <p:ph type="sldNum" sz="quarter" idx="10"/>
          </p:nvPr>
        </p:nvSpPr>
        <p:spPr/>
        <p:txBody>
          <a:bodyPr/>
          <a:lstStyle/>
          <a:p>
            <a:fld id="{AB2A0F9D-3357-4A94-85C8-3B842B870DC6}" type="slidenum">
              <a:rPr lang="zh-CN" altLang="en-US" smtClean="0"/>
              <a:t>64</a:t>
            </a:fld>
            <a:endParaRPr lang="zh-CN" altLang="en-US"/>
          </a:p>
        </p:txBody>
      </p:sp>
    </p:spTree>
    <p:extLst>
      <p:ext uri="{BB962C8B-B14F-4D97-AF65-F5344CB8AC3E}">
        <p14:creationId xmlns:p14="http://schemas.microsoft.com/office/powerpoint/2010/main" val="93811223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77558-4E78-6D85-4469-971340FF880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C5EE0BA-FAA9-1B6B-1796-4BDA5BAC303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5F14110-227A-51B8-9924-DE24107AFFE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92A0599A-28E5-B94C-E653-A6652AFF74F2}"/>
              </a:ext>
            </a:extLst>
          </p:cNvPr>
          <p:cNvSpPr>
            <a:spLocks noGrp="1"/>
          </p:cNvSpPr>
          <p:nvPr>
            <p:ph type="sldNum" sz="quarter" idx="10"/>
          </p:nvPr>
        </p:nvSpPr>
        <p:spPr/>
        <p:txBody>
          <a:bodyPr/>
          <a:lstStyle/>
          <a:p>
            <a:fld id="{AB2A0F9D-3357-4A94-85C8-3B842B870DC6}" type="slidenum">
              <a:rPr lang="zh-CN" altLang="en-US" smtClean="0"/>
              <a:t>65</a:t>
            </a:fld>
            <a:endParaRPr lang="zh-CN" altLang="en-US"/>
          </a:p>
        </p:txBody>
      </p:sp>
    </p:spTree>
    <p:extLst>
      <p:ext uri="{BB962C8B-B14F-4D97-AF65-F5344CB8AC3E}">
        <p14:creationId xmlns:p14="http://schemas.microsoft.com/office/powerpoint/2010/main" val="11700224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1DA5DF-DE0A-971A-0DF4-A97B6E91034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E80219F-58D8-F938-BA94-10DDAA01A3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576C1C3-9ED4-86DF-E422-81DBF3B4F3A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74999B2D-44DD-0D26-F667-E81339057D18}"/>
              </a:ext>
            </a:extLst>
          </p:cNvPr>
          <p:cNvSpPr>
            <a:spLocks noGrp="1"/>
          </p:cNvSpPr>
          <p:nvPr>
            <p:ph type="sldNum" sz="quarter" idx="10"/>
          </p:nvPr>
        </p:nvSpPr>
        <p:spPr/>
        <p:txBody>
          <a:bodyPr/>
          <a:lstStyle/>
          <a:p>
            <a:fld id="{AB2A0F9D-3357-4A94-85C8-3B842B870DC6}" type="slidenum">
              <a:rPr lang="zh-CN" altLang="en-US" smtClean="0"/>
              <a:t>66</a:t>
            </a:fld>
            <a:endParaRPr lang="zh-CN" altLang="en-US"/>
          </a:p>
        </p:txBody>
      </p:sp>
    </p:spTree>
    <p:extLst>
      <p:ext uri="{BB962C8B-B14F-4D97-AF65-F5344CB8AC3E}">
        <p14:creationId xmlns:p14="http://schemas.microsoft.com/office/powerpoint/2010/main" val="18440495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61B612-DA3D-EC75-F605-4FEF52E8A63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4D1A064-B460-FCC7-4AA7-BCC1F56A2AF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EECBDA0-C84E-B522-96BD-548248A21E2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1058B20E-6040-990D-6E53-D37AFD488662}"/>
              </a:ext>
            </a:extLst>
          </p:cNvPr>
          <p:cNvSpPr>
            <a:spLocks noGrp="1"/>
          </p:cNvSpPr>
          <p:nvPr>
            <p:ph type="sldNum" sz="quarter" idx="10"/>
          </p:nvPr>
        </p:nvSpPr>
        <p:spPr/>
        <p:txBody>
          <a:bodyPr/>
          <a:lstStyle/>
          <a:p>
            <a:fld id="{AB2A0F9D-3357-4A94-85C8-3B842B870DC6}" type="slidenum">
              <a:rPr lang="zh-CN" altLang="en-US" smtClean="0"/>
              <a:t>67</a:t>
            </a:fld>
            <a:endParaRPr lang="zh-CN" altLang="en-US"/>
          </a:p>
        </p:txBody>
      </p:sp>
    </p:spTree>
    <p:extLst>
      <p:ext uri="{BB962C8B-B14F-4D97-AF65-F5344CB8AC3E}">
        <p14:creationId xmlns:p14="http://schemas.microsoft.com/office/powerpoint/2010/main" val="287309436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689F2B-7267-2CD2-E4A3-CA5902A53FC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A547E54-AF79-CDD4-6CE3-4597CF66B0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4C7E62F-4E4E-D8A0-B797-129AC20A25B1}"/>
              </a:ext>
            </a:extLst>
          </p:cNvPr>
          <p:cNvSpPr>
            <a:spLocks noGrp="1"/>
          </p:cNvSpPr>
          <p:nvPr>
            <p:ph type="body" idx="1"/>
          </p:nvPr>
        </p:nvSpPr>
        <p:spPr/>
        <p:txBody>
          <a:bodyPr/>
          <a:lstStyle/>
          <a:p>
            <a:r>
              <a:rPr lang="zh-TW" altLang="en-US" dirty="0"/>
              <a:t>這邊為</a:t>
            </a:r>
            <a:r>
              <a:rPr lang="en-US" altLang="zh-TW" dirty="0"/>
              <a:t>FPGA</a:t>
            </a:r>
            <a:r>
              <a:rPr lang="zh-TW" altLang="en-US" dirty="0"/>
              <a:t>實現後的效能分析，上半部的地方是吞吐量的計算方式，那吞吐量</a:t>
            </a:r>
            <a:r>
              <a:rPr lang="en-US" altLang="zh-TW" dirty="0"/>
              <a:t>=</a:t>
            </a:r>
            <a:r>
              <a:rPr lang="zh-TW" altLang="en-US" dirty="0"/>
              <a:t>橢圓曲線的金鑰長度*需要處理的資料數量*工作頻率</a:t>
            </a:r>
            <a:r>
              <a:rPr lang="en-US" altLang="zh-TW" dirty="0"/>
              <a:t>/</a:t>
            </a:r>
            <a:r>
              <a:rPr lang="zh-TW" altLang="en-US" dirty="0"/>
              <a:t>總共花費的運算週期，而橢圓曲線金鑰長度的部分，因本論文實現安全性</a:t>
            </a:r>
            <a:r>
              <a:rPr lang="en-US" altLang="zh-TW" dirty="0"/>
              <a:t>&gt;2</a:t>
            </a:r>
            <a:r>
              <a:rPr lang="en-US" altLang="zh-TW" baseline="30000" dirty="0"/>
              <a:t>128</a:t>
            </a:r>
            <a:r>
              <a:rPr lang="zh-TW" altLang="en-US" baseline="0" dirty="0"/>
              <a:t>的所有金鑰長度，所以總共有三個曲線，分別為</a:t>
            </a:r>
            <a:r>
              <a:rPr lang="en-US" altLang="zh-TW" baseline="0" dirty="0"/>
              <a:t>283</a:t>
            </a:r>
            <a:r>
              <a:rPr lang="zh-TW" altLang="en-US" baseline="0" dirty="0"/>
              <a:t> </a:t>
            </a:r>
            <a:r>
              <a:rPr lang="en-US" altLang="zh-TW" baseline="0" dirty="0"/>
              <a:t>409</a:t>
            </a:r>
            <a:r>
              <a:rPr lang="zh-TW" altLang="en-US" baseline="0" dirty="0"/>
              <a:t> </a:t>
            </a:r>
            <a:r>
              <a:rPr lang="en-US" altLang="zh-TW" baseline="0" dirty="0"/>
              <a:t>571</a:t>
            </a:r>
            <a:r>
              <a:rPr lang="zh-TW" altLang="en-US" baseline="0" dirty="0"/>
              <a:t>位元，那資料處理的數量則是取決於加密或是解密，因為加密要計算</a:t>
            </a:r>
            <a:r>
              <a:rPr lang="en-US" altLang="zh-TW" baseline="0" dirty="0"/>
              <a:t>r</a:t>
            </a:r>
            <a:r>
              <a:rPr lang="zh-TW" altLang="en-US" baseline="0" dirty="0"/>
              <a:t>、</a:t>
            </a:r>
            <a:r>
              <a:rPr lang="en-US" altLang="zh-TW" baseline="0" dirty="0"/>
              <a:t>s</a:t>
            </a:r>
            <a:r>
              <a:rPr lang="zh-TW" altLang="en-US" baseline="0" dirty="0"/>
              <a:t>兩個部分，因此</a:t>
            </a:r>
            <a:r>
              <a:rPr lang="en-US" altLang="zh-TW" baseline="0" dirty="0"/>
              <a:t>d</a:t>
            </a:r>
            <a:r>
              <a:rPr lang="zh-TW" altLang="en-US" baseline="0" dirty="0"/>
              <a:t>要輸入</a:t>
            </a:r>
            <a:r>
              <a:rPr lang="en-US" altLang="zh-TW" baseline="0" dirty="0"/>
              <a:t>2</a:t>
            </a:r>
            <a:r>
              <a:rPr lang="zh-TW" altLang="en-US" baseline="0" dirty="0"/>
              <a:t>，而解密的部分則只需要計算</a:t>
            </a:r>
            <a:r>
              <a:rPr lang="en-US" altLang="zh-TW" baseline="0" dirty="0"/>
              <a:t>v</a:t>
            </a:r>
            <a:r>
              <a:rPr lang="zh-TW" altLang="en-US" baseline="0" dirty="0"/>
              <a:t>因此</a:t>
            </a:r>
            <a:r>
              <a:rPr lang="en-US" altLang="zh-TW" baseline="0" dirty="0"/>
              <a:t>d=1</a:t>
            </a:r>
            <a:r>
              <a:rPr lang="zh-TW" altLang="en-US" baseline="0" dirty="0"/>
              <a:t>，那下面這個表格可以看到 在各個安全性的欄位都有兩種結果，是因為我在各個安全性分別實現兩種方向的結果，一種是低成本的版本，他的</a:t>
            </a:r>
            <a:r>
              <a:rPr lang="en-US" altLang="zh-TW" baseline="0" dirty="0"/>
              <a:t>LUTs</a:t>
            </a:r>
            <a:r>
              <a:rPr lang="zh-TW" altLang="en-US" baseline="0" dirty="0"/>
              <a:t>使用量會比較低一點，而另外一種則是高吞吐量的版本，在這版本中面積的部分會比低成本來的還大，但換來的是更高的吞吐量，而在表格中，吞吐量的部分分成兩種情況，最差情況下的吞吐量以及平均情況下的吞吐量，因為在數位簽章機加密中，正整數</a:t>
            </a:r>
            <a:r>
              <a:rPr lang="en-US" altLang="zh-TW" baseline="0" dirty="0"/>
              <a:t>k</a:t>
            </a:r>
            <a:r>
              <a:rPr lang="zh-TW" altLang="en-US" baseline="0" dirty="0"/>
              <a:t>是由亂數隨機選取，而</a:t>
            </a:r>
            <a:r>
              <a:rPr lang="en-US" altLang="zh-TW" baseline="0" dirty="0"/>
              <a:t>k</a:t>
            </a:r>
            <a:r>
              <a:rPr lang="zh-TW" altLang="en-US" baseline="0" dirty="0"/>
              <a:t>的大小會影響整個簽章的計算週期，因此最差的情況下設定在</a:t>
            </a:r>
            <a:r>
              <a:rPr lang="en-US" altLang="zh-TW" baseline="0" dirty="0"/>
              <a:t>k=2</a:t>
            </a:r>
            <a:r>
              <a:rPr lang="en-US" altLang="zh-TW" baseline="30000" dirty="0"/>
              <a:t>m</a:t>
            </a:r>
            <a:r>
              <a:rPr lang="zh-TW" altLang="en-US" baseline="0" dirty="0"/>
              <a:t>，而平均情況則是</a:t>
            </a:r>
            <a:r>
              <a:rPr lang="en-US" altLang="zh-TW" baseline="0" dirty="0"/>
              <a:t>k</a:t>
            </a:r>
            <a:r>
              <a:rPr lang="zh-TW" altLang="en-US" baseline="0" dirty="0"/>
              <a:t>選擇在中間值的部分</a:t>
            </a:r>
            <a:r>
              <a:rPr lang="en-US" altLang="zh-TW" baseline="0" dirty="0"/>
              <a:t>2 m/2</a:t>
            </a:r>
            <a:endParaRPr lang="en-US" altLang="zh-TW" baseline="30000" dirty="0"/>
          </a:p>
          <a:p>
            <a:endParaRPr lang="zh-CN" altLang="en-US" dirty="0"/>
          </a:p>
        </p:txBody>
      </p:sp>
      <p:sp>
        <p:nvSpPr>
          <p:cNvPr id="4" name="灯片编号占位符 3">
            <a:extLst>
              <a:ext uri="{FF2B5EF4-FFF2-40B4-BE49-F238E27FC236}">
                <a16:creationId xmlns:a16="http://schemas.microsoft.com/office/drawing/2014/main" id="{3BAFC539-61E9-FBEA-5E8C-DF6D3E69AA98}"/>
              </a:ext>
            </a:extLst>
          </p:cNvPr>
          <p:cNvSpPr>
            <a:spLocks noGrp="1"/>
          </p:cNvSpPr>
          <p:nvPr>
            <p:ph type="sldNum" sz="quarter" idx="10"/>
          </p:nvPr>
        </p:nvSpPr>
        <p:spPr/>
        <p:txBody>
          <a:bodyPr/>
          <a:lstStyle/>
          <a:p>
            <a:fld id="{AB2A0F9D-3357-4A94-85C8-3B842B870DC6}" type="slidenum">
              <a:rPr lang="zh-CN" altLang="en-US" smtClean="0"/>
              <a:t>68</a:t>
            </a:fld>
            <a:endParaRPr lang="zh-CN" altLang="en-US"/>
          </a:p>
        </p:txBody>
      </p:sp>
    </p:spTree>
    <p:extLst>
      <p:ext uri="{BB962C8B-B14F-4D97-AF65-F5344CB8AC3E}">
        <p14:creationId xmlns:p14="http://schemas.microsoft.com/office/powerpoint/2010/main" val="342813465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B9D08-8619-752D-7C34-8FE6AE6A8D9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F9929C7-4621-3A95-36BF-4602BA8DC0C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69A26A4-60AB-38F1-17E7-C849196F9D8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F2DCE2A6-70E6-5804-1CB0-1715F6E66EAB}"/>
              </a:ext>
            </a:extLst>
          </p:cNvPr>
          <p:cNvSpPr>
            <a:spLocks noGrp="1"/>
          </p:cNvSpPr>
          <p:nvPr>
            <p:ph type="sldNum" sz="quarter" idx="10"/>
          </p:nvPr>
        </p:nvSpPr>
        <p:spPr/>
        <p:txBody>
          <a:bodyPr/>
          <a:lstStyle/>
          <a:p>
            <a:fld id="{AB2A0F9D-3357-4A94-85C8-3B842B870DC6}" type="slidenum">
              <a:rPr lang="zh-CN" altLang="en-US" smtClean="0"/>
              <a:t>69</a:t>
            </a:fld>
            <a:endParaRPr lang="zh-CN" altLang="en-US"/>
          </a:p>
        </p:txBody>
      </p:sp>
    </p:spTree>
    <p:extLst>
      <p:ext uri="{BB962C8B-B14F-4D97-AF65-F5344CB8AC3E}">
        <p14:creationId xmlns:p14="http://schemas.microsoft.com/office/powerpoint/2010/main" val="2556468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這裡我們用一個小型數值例子來說明 </a:t>
            </a:r>
            <a:r>
              <a:rPr lang="en-US" altLang="zh-TW" sz="12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SelfTargetMSIS</a:t>
            </a:r>
            <a:r>
              <a:rPr lang="en-US" altLang="zh-TW" dirty="0"/>
              <a:t> </a:t>
            </a:r>
            <a:r>
              <a:rPr lang="zh-TW" altLang="en-US" dirty="0"/>
              <a:t>問題的難度。首先，我們選一個質數模數 </a:t>
            </a:r>
            <a:r>
              <a:rPr lang="en-US" altLang="zh-TW" dirty="0"/>
              <a:t>q = 17</a:t>
            </a:r>
            <a:r>
              <a:rPr lang="zh-TW" altLang="en-US" dirty="0"/>
              <a:t>，再隨機產生一個 </a:t>
            </a:r>
            <a:r>
              <a:rPr lang="en-US" altLang="zh-TW" dirty="0"/>
              <a:t>2×3 </a:t>
            </a:r>
            <a:r>
              <a:rPr lang="zh-TW" altLang="en-US" dirty="0"/>
              <a:t>的公開矩陣 </a:t>
            </a:r>
            <a:r>
              <a:rPr lang="en-US" altLang="zh-TW" dirty="0"/>
              <a:t>A</a:t>
            </a:r>
            <a:r>
              <a:rPr lang="zh-TW" altLang="en-US" dirty="0"/>
              <a:t>，以及一個自行設定的目標向量 </a:t>
            </a:r>
            <a:r>
              <a:rPr lang="en-US" altLang="zh-TW" dirty="0"/>
              <a:t>w</a:t>
            </a:r>
            <a:r>
              <a:rPr lang="zh-TW" altLang="en-US" dirty="0"/>
              <a:t>。</a:t>
            </a:r>
            <a:r>
              <a:rPr lang="en-US" altLang="zh-TW" dirty="0"/>
              <a:t>MSIS </a:t>
            </a:r>
            <a:r>
              <a:rPr lang="zh-TW" altLang="en-US" dirty="0"/>
              <a:t>問題的目標是要找到一個整數向量 </a:t>
            </a:r>
            <a:r>
              <a:rPr lang="en-US" altLang="zh-TW" dirty="0"/>
              <a:t>z</a:t>
            </a:r>
            <a:r>
              <a:rPr lang="zh-TW" altLang="en-US" dirty="0"/>
              <a:t>，讓 </a:t>
            </a:r>
            <a:r>
              <a:rPr lang="en-US" altLang="zh-TW" dirty="0" err="1"/>
              <a:t>A·z</a:t>
            </a:r>
            <a:r>
              <a:rPr lang="en-US" altLang="zh-TW" dirty="0"/>
              <a:t> </a:t>
            </a:r>
            <a:r>
              <a:rPr lang="zh-TW" altLang="en-US" dirty="0"/>
              <a:t>同餘</a:t>
            </a:r>
            <a:r>
              <a:rPr lang="en-US" altLang="zh-TW" dirty="0"/>
              <a:t> w (mod q)</a:t>
            </a:r>
            <a:r>
              <a:rPr lang="zh-TW" altLang="en-US" dirty="0"/>
              <a:t>，同時 </a:t>
            </a:r>
            <a:r>
              <a:rPr lang="en-US" altLang="zh-TW" dirty="0"/>
              <a:t>z </a:t>
            </a:r>
            <a:r>
              <a:rPr lang="zh-TW" altLang="en-US" dirty="0"/>
              <a:t>的範數要夠小（例如每個元素小於 </a:t>
            </a:r>
            <a:r>
              <a:rPr lang="en-US" altLang="zh-TW" dirty="0"/>
              <a:t>3</a:t>
            </a:r>
            <a:r>
              <a:rPr lang="zh-TW" altLang="en-US" dirty="0"/>
              <a:t>）。為了嘗試解這個問題，我們隨機假設 </a:t>
            </a:r>
            <a:r>
              <a:rPr lang="en-US" altLang="zh-TW" dirty="0"/>
              <a:t>z = [1, 1, 1]</a:t>
            </a:r>
            <a:r>
              <a:rPr lang="zh-TW" altLang="en-US" dirty="0"/>
              <a:t>，把它代入 </a:t>
            </a:r>
            <a:r>
              <a:rPr lang="en-US" altLang="zh-TW" dirty="0" err="1"/>
              <a:t>A·z</a:t>
            </a:r>
            <a:r>
              <a:rPr lang="en-US" altLang="zh-TW" dirty="0"/>
              <a:t> </a:t>
            </a:r>
            <a:r>
              <a:rPr lang="zh-TW" altLang="en-US" dirty="0"/>
              <a:t>進行模運算。結果發現算出來的向量 </a:t>
            </a:r>
            <a:r>
              <a:rPr lang="en-US" altLang="zh-TW" dirty="0"/>
              <a:t>[8, 11] </a:t>
            </a:r>
            <a:r>
              <a:rPr lang="zh-TW" altLang="en-US" dirty="0"/>
              <a:t>並不等於我們設定的目標向量 </a:t>
            </a:r>
            <a:r>
              <a:rPr lang="en-US" altLang="zh-TW" dirty="0"/>
              <a:t>[6, 4]</a:t>
            </a:r>
            <a:r>
              <a:rPr lang="zh-TW" altLang="en-US" dirty="0"/>
              <a:t>。這顯示：即使在這麼小的參數下，想用隨機猜測的方式來找到符合條件且範數足夠小的 </a:t>
            </a:r>
            <a:r>
              <a:rPr lang="en-US" altLang="zh-TW" dirty="0"/>
              <a:t>z</a:t>
            </a:r>
            <a:r>
              <a:rPr lang="zh-TW" altLang="en-US" dirty="0"/>
              <a:t>，都非常困難。更別說在 </a:t>
            </a:r>
            <a:r>
              <a:rPr lang="en-US" altLang="zh-TW" dirty="0"/>
              <a:t>ML-DSA </a:t>
            </a:r>
            <a:r>
              <a:rPr lang="zh-TW" altLang="en-US" dirty="0"/>
              <a:t>中，我們是把這個問題放到多項式環 </a:t>
            </a:r>
            <a:r>
              <a:rPr lang="en-US" altLang="zh-TW" dirty="0" err="1"/>
              <a:t>Z_q</a:t>
            </a:r>
            <a:r>
              <a:rPr lang="en-US" altLang="zh-TW" dirty="0"/>
              <a:t> x </a:t>
            </a:r>
            <a:r>
              <a:rPr lang="zh-TW" altLang="en-US" dirty="0"/>
              <a:t>上對 </a:t>
            </a:r>
            <a:r>
              <a:rPr lang="en-US" altLang="zh-TW" dirty="0"/>
              <a:t>x^256</a:t>
            </a:r>
            <a:r>
              <a:rPr lang="zh-TW" altLang="en-US" dirty="0"/>
              <a:t>次方</a:t>
            </a:r>
            <a:r>
              <a:rPr lang="en-US" altLang="zh-TW" dirty="0"/>
              <a:t>+ 1</a:t>
            </a:r>
            <a:r>
              <a:rPr lang="zh-TW" altLang="en-US" dirty="0"/>
              <a:t>做模的多項式環中，維度更高，結構更複雜。這樣的設計，讓攻擊者難以找到合法的 </a:t>
            </a:r>
            <a:r>
              <a:rPr lang="en-US" altLang="zh-TW" dirty="0"/>
              <a:t>z</a:t>
            </a:r>
            <a:r>
              <a:rPr lang="zh-TW" altLang="en-US" dirty="0"/>
              <a:t>，從而無法偽造出有效簽名，保證了系統的安全性。</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70</a:t>
            </a:fld>
            <a:endParaRPr lang="zh-CN" altLang="en-US"/>
          </a:p>
        </p:txBody>
      </p:sp>
    </p:spTree>
    <p:extLst>
      <p:ext uri="{BB962C8B-B14F-4D97-AF65-F5344CB8AC3E}">
        <p14:creationId xmlns:p14="http://schemas.microsoft.com/office/powerpoint/2010/main" val="141907671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56CA80-7774-8BB1-E262-1D515115775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CC5F7C5-D475-194E-8BA7-C425D12B1C8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995A659-C7AA-118D-079A-312BB5B14E4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C681DD7-53DA-F74C-8699-D1B83EF7890B}"/>
              </a:ext>
            </a:extLst>
          </p:cNvPr>
          <p:cNvSpPr>
            <a:spLocks noGrp="1"/>
          </p:cNvSpPr>
          <p:nvPr>
            <p:ph type="sldNum" sz="quarter" idx="10"/>
          </p:nvPr>
        </p:nvSpPr>
        <p:spPr/>
        <p:txBody>
          <a:bodyPr/>
          <a:lstStyle/>
          <a:p>
            <a:fld id="{F4F633F3-5D0E-4770-8750-05DED033C41B}" type="slidenum">
              <a:rPr lang="zh-CN" altLang="en-US" smtClean="0"/>
              <a:t>71</a:t>
            </a:fld>
            <a:endParaRPr lang="zh-CN" altLang="en-US"/>
          </a:p>
        </p:txBody>
      </p:sp>
    </p:spTree>
    <p:extLst>
      <p:ext uri="{BB962C8B-B14F-4D97-AF65-F5344CB8AC3E}">
        <p14:creationId xmlns:p14="http://schemas.microsoft.com/office/powerpoint/2010/main" val="289334904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5BC120-87D5-27B0-5F42-87D14B9A1CF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FD85C0-E0A8-1E78-F8C7-FCBF766839B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93A3019-E0BF-BF03-85E1-19BE8CE2605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實現一個具高度模組化與資源共享能力之硬體加速器，</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並成功整合 </a:t>
            </a:r>
            <a:r>
              <a:rPr lang="en-US" altLang="zh-TW" dirty="0"/>
              <a:t>AXI4-Lite </a:t>
            </a:r>
            <a:r>
              <a:rPr lang="zh-TW" altLang="en-US" dirty="0"/>
              <a:t>控制介面與 </a:t>
            </a:r>
            <a:r>
              <a:rPr lang="en-US" altLang="zh-TW" dirty="0"/>
              <a:t>AXI4-Stream </a:t>
            </a:r>
            <a:r>
              <a:rPr lang="zh-TW" altLang="en-US" dirty="0"/>
              <a:t>資料通道，以支援嵌入式系統部署需求。</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在僅配置單一 </a:t>
            </a:r>
            <a:r>
              <a:rPr lang="en-US" altLang="zh-TW" dirty="0"/>
              <a:t>Keccak </a:t>
            </a:r>
            <a:r>
              <a:rPr lang="zh-TW" altLang="en-US" dirty="0"/>
              <a:t>核心與 </a:t>
            </a:r>
            <a:r>
              <a:rPr lang="en-US" altLang="zh-TW" dirty="0"/>
              <a:t>NTT </a:t>
            </a:r>
            <a:r>
              <a:rPr lang="zh-TW" altLang="en-US" dirty="0"/>
              <a:t>運算模組的條件下，透過高效排程與模組重</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用機制，有效支援 </a:t>
            </a:r>
            <a:r>
              <a:rPr lang="en-US" altLang="zh-TW" dirty="0"/>
              <a:t>KeyGen</a:t>
            </a:r>
            <a:r>
              <a:rPr lang="zh-TW" altLang="en-US" dirty="0"/>
              <a:t>、</a:t>
            </a:r>
            <a:r>
              <a:rPr lang="en-US" altLang="zh-TW" dirty="0"/>
              <a:t>SignGen </a:t>
            </a:r>
            <a:r>
              <a:rPr lang="zh-TW" altLang="en-US" dirty="0"/>
              <a:t>與 </a:t>
            </a:r>
            <a:r>
              <a:rPr lang="en-US" altLang="zh-TW" dirty="0"/>
              <a:t>SignVer </a:t>
            </a:r>
            <a:r>
              <a:rPr lang="zh-TW" altLang="en-US" dirty="0"/>
              <a:t>等三種操作模式。</a:t>
            </a: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使用</a:t>
            </a:r>
            <a:r>
              <a:rPr lang="en-US" altLang="zh-TW" dirty="0"/>
              <a:t>MDC </a:t>
            </a:r>
            <a:r>
              <a:rPr lang="zh-TW" altLang="en-US" dirty="0"/>
              <a:t>架構之管線化 </a:t>
            </a:r>
            <a:r>
              <a:rPr lang="en-US" altLang="zh-TW" dirty="0"/>
              <a:t>NTT </a:t>
            </a:r>
            <a:r>
              <a:rPr lang="zh-TW" altLang="en-US" dirty="0"/>
              <a:t>設計，並整合模數化簡、向量加法與矩陣乘</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法等運算模組，實現低延遲、高吞吐之多項式運算核心。</a:t>
            </a:r>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搭配封裝與解碼模組（</a:t>
            </a:r>
            <a:r>
              <a:rPr lang="en-US" altLang="zh-TW" dirty="0"/>
              <a:t>Encoder/Decoder</a:t>
            </a:r>
            <a:r>
              <a:rPr lang="zh-TW" altLang="en-US" dirty="0"/>
              <a:t>）、提示值模組（</a:t>
            </a:r>
            <a:r>
              <a:rPr lang="en-US" altLang="zh-TW" dirty="0" err="1"/>
              <a:t>MakeHint</a:t>
            </a:r>
            <a:r>
              <a:rPr lang="en-US" altLang="zh-TW" dirty="0"/>
              <a:t>/</a:t>
            </a:r>
            <a:r>
              <a:rPr lang="en-US" altLang="zh-TW" dirty="0" err="1"/>
              <a:t>UseHint</a:t>
            </a:r>
            <a:r>
              <a:rPr lang="zh-TW" altLang="en-US" dirty="0"/>
              <a:t>）與</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AXI </a:t>
            </a:r>
            <a:r>
              <a:rPr lang="zh-TW" altLang="en-US" dirty="0"/>
              <a:t>對接介面，完成可獨立運作之端對端簽章系統。</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zh-TW" altLang="en-US"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 </a:t>
            </a:r>
            <a:r>
              <a:rPr lang="en-US" altLang="zh-TW" dirty="0"/>
              <a:t>FPGA </a:t>
            </a:r>
            <a:r>
              <a:rPr lang="zh-TW" altLang="en-US" dirty="0"/>
              <a:t>實作方面，使用 </a:t>
            </a:r>
            <a:r>
              <a:rPr lang="en-US" altLang="zh-TW" dirty="0"/>
              <a:t>Xilinx </a:t>
            </a:r>
            <a:r>
              <a:rPr lang="en-US" altLang="zh-TW" dirty="0" err="1"/>
              <a:t>Virtex</a:t>
            </a:r>
            <a:r>
              <a:rPr lang="en-US" altLang="zh-TW" dirty="0"/>
              <a:t>™ </a:t>
            </a:r>
            <a:r>
              <a:rPr lang="en-US" altLang="zh-TW" dirty="0" err="1"/>
              <a:t>UltraScale</a:t>
            </a:r>
            <a:r>
              <a:rPr lang="en-US" altLang="zh-TW" dirty="0"/>
              <a:t>+ xcvu19p</a:t>
            </a:r>
            <a:r>
              <a:rPr lang="zh-TW" altLang="en-US" dirty="0"/>
              <a:t>，於 </a:t>
            </a:r>
            <a:r>
              <a:rPr lang="en-US" altLang="zh-TW" dirty="0"/>
              <a:t>147 MHz </a:t>
            </a:r>
            <a:r>
              <a:rPr lang="zh-TW" altLang="en-US" dirty="0"/>
              <a:t>操作</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下，</a:t>
            </a:r>
            <a:r>
              <a:rPr lang="en-US" altLang="zh-TW" dirty="0"/>
              <a:t>KeyGen</a:t>
            </a:r>
            <a:r>
              <a:rPr lang="zh-TW" altLang="en-US" dirty="0"/>
              <a:t>、</a:t>
            </a:r>
            <a:r>
              <a:rPr lang="en-US" altLang="zh-TW" dirty="0"/>
              <a:t>SignGen </a:t>
            </a:r>
            <a:r>
              <a:rPr lang="zh-TW" altLang="en-US" dirty="0"/>
              <a:t>與 </a:t>
            </a:r>
            <a:r>
              <a:rPr lang="en-US" altLang="zh-TW" dirty="0"/>
              <a:t>SignVer </a:t>
            </a:r>
            <a:r>
              <a:rPr lang="zh-TW" altLang="en-US" dirty="0"/>
              <a:t>延遲分別為 </a:t>
            </a:r>
            <a:r>
              <a:rPr lang="en-US" altLang="zh-TW" dirty="0"/>
              <a:t>90.8</a:t>
            </a:r>
            <a:r>
              <a:rPr lang="zh-TW" altLang="en-US" dirty="0"/>
              <a:t>、</a:t>
            </a:r>
            <a:r>
              <a:rPr lang="en-US" altLang="zh-TW" dirty="0"/>
              <a:t>151.8 </a:t>
            </a:r>
            <a:r>
              <a:rPr lang="zh-TW" altLang="en-US" dirty="0"/>
              <a:t>與 </a:t>
            </a:r>
            <a:r>
              <a:rPr lang="en-US" altLang="zh-TW" dirty="0"/>
              <a:t>88.4 </a:t>
            </a:r>
            <a:r>
              <a:rPr lang="zh-TW" altLang="en-US" dirty="0"/>
              <a:t>微秒，整體效能表</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現與資源占用均具競爭力。</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在 </a:t>
            </a:r>
            <a:r>
              <a:rPr lang="en-US" altLang="zh-TW" dirty="0"/>
              <a:t>ASIC </a:t>
            </a:r>
            <a:r>
              <a:rPr lang="zh-TW" altLang="en-US" dirty="0"/>
              <a:t>實現方面，於 </a:t>
            </a:r>
            <a:r>
              <a:rPr lang="en-US" altLang="zh-TW" dirty="0"/>
              <a:t>TSMC 0.18 </a:t>
            </a:r>
            <a:r>
              <a:rPr lang="en-US" altLang="zh-TW" dirty="0" err="1"/>
              <a:t>μm</a:t>
            </a:r>
            <a:r>
              <a:rPr lang="en-US" altLang="zh-TW" dirty="0"/>
              <a:t> </a:t>
            </a:r>
            <a:r>
              <a:rPr lang="zh-TW" altLang="en-US" dirty="0"/>
              <a:t>製程下完成佈局設</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計，具備 </a:t>
            </a:r>
            <a:r>
              <a:rPr lang="en-US" altLang="zh-TW" dirty="0"/>
              <a:t>37 MHz </a:t>
            </a:r>
            <a:r>
              <a:rPr lang="zh-TW" altLang="en-US" dirty="0"/>
              <a:t>工作頻率與低功耗特性，展現本設計於嵌入式系統與晶片之實用性</a:t>
            </a:r>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與可行性。</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109848A1-DD88-0A3D-A5AF-4CCB9ADFE221}"/>
              </a:ext>
            </a:extLst>
          </p:cNvPr>
          <p:cNvSpPr>
            <a:spLocks noGrp="1"/>
          </p:cNvSpPr>
          <p:nvPr>
            <p:ph type="sldNum" sz="quarter" idx="10"/>
          </p:nvPr>
        </p:nvSpPr>
        <p:spPr/>
        <p:txBody>
          <a:bodyPr/>
          <a:lstStyle/>
          <a:p>
            <a:fld id="{AB2A0F9D-3357-4A94-85C8-3B842B870DC6}" type="slidenum">
              <a:rPr lang="zh-CN" altLang="en-US" smtClean="0"/>
              <a:t>72</a:t>
            </a:fld>
            <a:endParaRPr lang="zh-CN" altLang="en-US"/>
          </a:p>
        </p:txBody>
      </p:sp>
    </p:spTree>
    <p:extLst>
      <p:ext uri="{BB962C8B-B14F-4D97-AF65-F5344CB8AC3E}">
        <p14:creationId xmlns:p14="http://schemas.microsoft.com/office/powerpoint/2010/main" val="57357317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C90E3-81BB-314B-BABB-0A5692D6DE3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EF21E2-19DF-5414-E0D7-37B94B79E7F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D9137AB-73B3-FB15-DF5B-69B156B5E39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1.</a:t>
            </a:r>
            <a:r>
              <a:rPr lang="zh-TW" altLang="en-US" dirty="0"/>
              <a:t>支援多參數組態與安全等級：目前設計以 </a:t>
            </a:r>
            <a:r>
              <a:rPr lang="en-US" altLang="zh-TW" dirty="0"/>
              <a:t>ML-DSA-44 </a:t>
            </a:r>
            <a:r>
              <a:rPr lang="zh-TW" altLang="en-US" dirty="0"/>
              <a:t>為主，未來可進一步支 援 </a:t>
            </a:r>
            <a:r>
              <a:rPr lang="en-US" altLang="zh-TW" dirty="0"/>
              <a:t>ML-DSA-65</a:t>
            </a:r>
            <a:r>
              <a:rPr lang="zh-TW" altLang="en-US" dirty="0"/>
              <a:t>、</a:t>
            </a:r>
            <a:r>
              <a:rPr lang="en-US" altLang="zh-TW" dirty="0"/>
              <a:t>ML-DSA-87 </a:t>
            </a:r>
            <a:r>
              <a:rPr lang="zh-TW" altLang="en-US" dirty="0"/>
              <a:t>等更高安全等級之組態，並針對不同參數自動調 整資料長度與模組配置。</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zh-TW" altLang="en-US" dirty="0"/>
              <a:t> </a:t>
            </a:r>
            <a:r>
              <a:rPr lang="en-US" altLang="zh-TW" dirty="0"/>
              <a:t>2. </a:t>
            </a:r>
            <a:r>
              <a:rPr lang="zh-TW" altLang="en-US" dirty="0"/>
              <a:t>強化功耗管理與電源門控：在 </a:t>
            </a:r>
            <a:r>
              <a:rPr lang="en-US" altLang="zh-TW" dirty="0"/>
              <a:t>ASIC </a:t>
            </a:r>
            <a:r>
              <a:rPr lang="zh-TW" altLang="en-US" dirty="0"/>
              <a:t>設計導向下，結合 </a:t>
            </a:r>
            <a:r>
              <a:rPr lang="en-US" altLang="zh-TW" dirty="0"/>
              <a:t>clock gating</a:t>
            </a:r>
            <a:r>
              <a:rPr lang="zh-TW" altLang="en-US" dirty="0"/>
              <a:t>、</a:t>
            </a:r>
            <a:r>
              <a:rPr lang="en-US" altLang="zh-TW" dirty="0"/>
              <a:t>power gating </a:t>
            </a:r>
            <a:r>
              <a:rPr lang="zh-TW" altLang="en-US" dirty="0"/>
              <a:t>或 </a:t>
            </a:r>
            <a:r>
              <a:rPr lang="en-US" altLang="zh-TW" dirty="0"/>
              <a:t>DVFS </a:t>
            </a:r>
            <a:r>
              <a:rPr lang="zh-TW" altLang="en-US" dirty="0"/>
              <a:t>等技術，可有效降低待機功耗，提升低功耗應用之適應性。 </a:t>
            </a: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endParaRPr lang="en-US" altLang="zh-TW" dirty="0"/>
          </a:p>
          <a:p>
            <a:pPr marL="0" marR="0" lvl="0" indent="0" algn="l" defTabSz="914400" rtl="0" eaLnBrk="1" fontAlgn="auto" latinLnBrk="0" hangingPunct="1">
              <a:lnSpc>
                <a:spcPct val="100000"/>
              </a:lnSpc>
              <a:spcBef>
                <a:spcPts val="600"/>
              </a:spcBef>
              <a:spcAft>
                <a:spcPts val="600"/>
              </a:spcAft>
              <a:buClrTx/>
              <a:buSzTx/>
              <a:buFont typeface="+mj-lt"/>
              <a:buNone/>
              <a:tabLst/>
              <a:defRPr/>
            </a:pPr>
            <a:r>
              <a:rPr lang="en-US" altLang="zh-TW" dirty="0"/>
              <a:t>3. </a:t>
            </a:r>
            <a:r>
              <a:rPr lang="zh-TW" altLang="en-US" dirty="0"/>
              <a:t>應用於平台整合與系統晶片（</a:t>
            </a:r>
            <a:r>
              <a:rPr lang="en-US" altLang="zh-TW" dirty="0"/>
              <a:t>SoC</a:t>
            </a:r>
            <a:r>
              <a:rPr lang="zh-TW" altLang="en-US" dirty="0"/>
              <a:t>）驗證：未來可將本加速器整合至 </a:t>
            </a:r>
            <a:r>
              <a:rPr lang="en-US" altLang="zh-TW" dirty="0"/>
              <a:t>RISC-V </a:t>
            </a:r>
            <a:r>
              <a:rPr lang="zh-TW" altLang="en-US" dirty="0"/>
              <a:t>或 </a:t>
            </a:r>
            <a:r>
              <a:rPr lang="en-US" altLang="zh-TW" dirty="0"/>
              <a:t>ARM </a:t>
            </a:r>
            <a:r>
              <a:rPr lang="zh-TW" altLang="en-US" dirty="0"/>
              <a:t>架構之 </a:t>
            </a:r>
            <a:r>
              <a:rPr lang="en-US" altLang="zh-TW" dirty="0"/>
              <a:t>SoC </a:t>
            </a:r>
            <a:r>
              <a:rPr lang="zh-TW" altLang="en-US" dirty="0"/>
              <a:t>平台，進行完整軟硬體協同驗證，推動實際應用部署</a:t>
            </a:r>
            <a:endParaRPr lang="zh-TW" altLang="en-US" b="0" i="0" dirty="0">
              <a:solidFill>
                <a:srgbClr val="262626"/>
              </a:solidFill>
              <a:effectLst/>
              <a:latin typeface="-apple-system"/>
            </a:endParaRPr>
          </a:p>
        </p:txBody>
      </p:sp>
      <p:sp>
        <p:nvSpPr>
          <p:cNvPr id="4" name="灯片编号占位符 3">
            <a:extLst>
              <a:ext uri="{FF2B5EF4-FFF2-40B4-BE49-F238E27FC236}">
                <a16:creationId xmlns:a16="http://schemas.microsoft.com/office/drawing/2014/main" id="{E2D6C398-BDD0-CB36-30E0-262E4DC3C0B8}"/>
              </a:ext>
            </a:extLst>
          </p:cNvPr>
          <p:cNvSpPr>
            <a:spLocks noGrp="1"/>
          </p:cNvSpPr>
          <p:nvPr>
            <p:ph type="sldNum" sz="quarter" idx="10"/>
          </p:nvPr>
        </p:nvSpPr>
        <p:spPr/>
        <p:txBody>
          <a:bodyPr/>
          <a:lstStyle/>
          <a:p>
            <a:fld id="{AB2A0F9D-3357-4A94-85C8-3B842B870DC6}" type="slidenum">
              <a:rPr lang="zh-CN" altLang="en-US" smtClean="0"/>
              <a:t>73</a:t>
            </a:fld>
            <a:endParaRPr lang="zh-CN" altLang="en-US"/>
          </a:p>
        </p:txBody>
      </p:sp>
    </p:spTree>
    <p:extLst>
      <p:ext uri="{BB962C8B-B14F-4D97-AF65-F5344CB8AC3E}">
        <p14:creationId xmlns:p14="http://schemas.microsoft.com/office/powerpoint/2010/main" val="382063345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FD43-64D3-EF41-1A02-EE7036D07F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55750B-2E2B-098E-0056-B58F6FE91F3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7FDBBB9-9F31-BB25-A81D-E23B1184791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6D14CA1-B1D7-D7E4-1BC9-A5FCAFD1E1C3}"/>
              </a:ext>
            </a:extLst>
          </p:cNvPr>
          <p:cNvSpPr>
            <a:spLocks noGrp="1"/>
          </p:cNvSpPr>
          <p:nvPr>
            <p:ph type="sldNum" sz="quarter" idx="10"/>
          </p:nvPr>
        </p:nvSpPr>
        <p:spPr/>
        <p:txBody>
          <a:bodyPr/>
          <a:lstStyle/>
          <a:p>
            <a:fld id="{F4F633F3-5D0E-4770-8750-05DED033C41B}" type="slidenum">
              <a:rPr lang="zh-CN" altLang="en-US" smtClean="0"/>
              <a:t>74</a:t>
            </a:fld>
            <a:endParaRPr lang="zh-CN" altLang="en-US"/>
          </a:p>
        </p:txBody>
      </p:sp>
    </p:spTree>
    <p:extLst>
      <p:ext uri="{BB962C8B-B14F-4D97-AF65-F5344CB8AC3E}">
        <p14:creationId xmlns:p14="http://schemas.microsoft.com/office/powerpoint/2010/main" val="32488049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39C8F7-0575-4073-1864-23656058062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EE2D1F6-4CB8-56C3-FCED-D2701796B9D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620BC8-05B6-083F-6024-193E312D359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B8E02B51-FB35-EE76-D8B5-DBB044C978A4}"/>
              </a:ext>
            </a:extLst>
          </p:cNvPr>
          <p:cNvSpPr>
            <a:spLocks noGrp="1"/>
          </p:cNvSpPr>
          <p:nvPr>
            <p:ph type="sldNum" sz="quarter" idx="10"/>
          </p:nvPr>
        </p:nvSpPr>
        <p:spPr/>
        <p:txBody>
          <a:bodyPr/>
          <a:lstStyle/>
          <a:p>
            <a:fld id="{AB2A0F9D-3357-4A94-85C8-3B842B870DC6}" type="slidenum">
              <a:rPr lang="zh-CN" altLang="en-US" smtClean="0"/>
              <a:t>75</a:t>
            </a:fld>
            <a:endParaRPr lang="zh-CN" altLang="en-US"/>
          </a:p>
        </p:txBody>
      </p:sp>
    </p:spTree>
    <p:extLst>
      <p:ext uri="{BB962C8B-B14F-4D97-AF65-F5344CB8AC3E}">
        <p14:creationId xmlns:p14="http://schemas.microsoft.com/office/powerpoint/2010/main" val="206578501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DEFF0-C6A3-2600-D92A-016D1B81DF0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EC8EB76-01A5-C2AB-1D36-0DA9D36BF7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AA2B58-3E1F-3AEC-8820-C0CF52408A3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E25B87B9-AE55-6183-D4F4-B27C2F4E7988}"/>
              </a:ext>
            </a:extLst>
          </p:cNvPr>
          <p:cNvSpPr>
            <a:spLocks noGrp="1"/>
          </p:cNvSpPr>
          <p:nvPr>
            <p:ph type="sldNum" sz="quarter" idx="10"/>
          </p:nvPr>
        </p:nvSpPr>
        <p:spPr/>
        <p:txBody>
          <a:bodyPr/>
          <a:lstStyle/>
          <a:p>
            <a:fld id="{AB2A0F9D-3357-4A94-85C8-3B842B870DC6}" type="slidenum">
              <a:rPr lang="zh-CN" altLang="en-US" smtClean="0"/>
              <a:t>76</a:t>
            </a:fld>
            <a:endParaRPr lang="zh-CN" altLang="en-US"/>
          </a:p>
        </p:txBody>
      </p:sp>
    </p:spTree>
    <p:extLst>
      <p:ext uri="{BB962C8B-B14F-4D97-AF65-F5344CB8AC3E}">
        <p14:creationId xmlns:p14="http://schemas.microsoft.com/office/powerpoint/2010/main" val="421387870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DEFF0-C6A3-2600-D92A-016D1B81DF0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EC8EB76-01A5-C2AB-1D36-0DA9D36BF7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AA2B58-3E1F-3AEC-8820-C0CF52408A3D}"/>
              </a:ext>
            </a:extLst>
          </p:cNvPr>
          <p:cNvSpPr>
            <a:spLocks noGrp="1"/>
          </p:cNvSpPr>
          <p:nvPr>
            <p:ph type="body" idx="1"/>
          </p:nvPr>
        </p:nvSpPr>
        <p:spPr/>
        <p:txBody>
          <a:bodyPr/>
          <a:lstStyle/>
          <a:p>
            <a:endParaRPr lang="zh-TW" altLang="en-US" dirty="0"/>
          </a:p>
        </p:txBody>
      </p:sp>
      <p:sp>
        <p:nvSpPr>
          <p:cNvPr id="4" name="灯片编号占位符 3">
            <a:extLst>
              <a:ext uri="{FF2B5EF4-FFF2-40B4-BE49-F238E27FC236}">
                <a16:creationId xmlns:a16="http://schemas.microsoft.com/office/drawing/2014/main" id="{E25B87B9-AE55-6183-D4F4-B27C2F4E7988}"/>
              </a:ext>
            </a:extLst>
          </p:cNvPr>
          <p:cNvSpPr>
            <a:spLocks noGrp="1"/>
          </p:cNvSpPr>
          <p:nvPr>
            <p:ph type="sldNum" sz="quarter" idx="10"/>
          </p:nvPr>
        </p:nvSpPr>
        <p:spPr/>
        <p:txBody>
          <a:bodyPr/>
          <a:lstStyle/>
          <a:p>
            <a:fld id="{AB2A0F9D-3357-4A94-85C8-3B842B870DC6}" type="slidenum">
              <a:rPr lang="zh-CN" altLang="en-US" smtClean="0"/>
              <a:t>77</a:t>
            </a:fld>
            <a:endParaRPr lang="zh-CN" altLang="en-US"/>
          </a:p>
        </p:txBody>
      </p:sp>
    </p:spTree>
    <p:extLst>
      <p:ext uri="{BB962C8B-B14F-4D97-AF65-F5344CB8AC3E}">
        <p14:creationId xmlns:p14="http://schemas.microsoft.com/office/powerpoint/2010/main" val="383529410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78</a:t>
            </a:fld>
            <a:endParaRPr lang="zh-CN" altLang="en-US"/>
          </a:p>
        </p:txBody>
      </p:sp>
    </p:spTree>
    <p:extLst>
      <p:ext uri="{BB962C8B-B14F-4D97-AF65-F5344CB8AC3E}">
        <p14:creationId xmlns:p14="http://schemas.microsoft.com/office/powerpoint/2010/main" val="302722848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87160-A684-7291-60ED-B596BA84C8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93747E-E087-F71D-BDB3-8FF901749D5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303140-8596-A281-50A8-CBEDE0DBD02D}"/>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12453B1E-8038-BF40-C39E-DE0F1DD568A9}"/>
              </a:ext>
            </a:extLst>
          </p:cNvPr>
          <p:cNvSpPr>
            <a:spLocks noGrp="1"/>
          </p:cNvSpPr>
          <p:nvPr>
            <p:ph type="sldNum" sz="quarter" idx="10"/>
          </p:nvPr>
        </p:nvSpPr>
        <p:spPr/>
        <p:txBody>
          <a:bodyPr/>
          <a:lstStyle/>
          <a:p>
            <a:fld id="{AB2A0F9D-3357-4A94-85C8-3B842B870DC6}" type="slidenum">
              <a:rPr lang="zh-CN" altLang="en-US" smtClean="0"/>
              <a:t>79</a:t>
            </a:fld>
            <a:endParaRPr lang="zh-CN" altLang="en-US"/>
          </a:p>
        </p:txBody>
      </p:sp>
    </p:spTree>
    <p:extLst>
      <p:ext uri="{BB962C8B-B14F-4D97-AF65-F5344CB8AC3E}">
        <p14:creationId xmlns:p14="http://schemas.microsoft.com/office/powerpoint/2010/main" val="8678551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a:t>
            </a:r>
            <a:r>
              <a:rPr lang="en-US" altLang="zh-TW" sz="1200" dirty="0"/>
              <a:t>,</a:t>
            </a:r>
            <a:r>
              <a:rPr lang="zh-TW" altLang="en-US" sz="1200" dirty="0"/>
              <a:t>他的係數相對較小</a:t>
            </a:r>
            <a:r>
              <a:rPr lang="en-US" altLang="zh-TW" sz="1200" dirty="0"/>
              <a:t>(</a:t>
            </a:r>
            <a:r>
              <a:rPr lang="zh-TW" altLang="en-US" sz="1200" dirty="0"/>
              <a:t>再</a:t>
            </a:r>
            <a:r>
              <a:rPr lang="en-US" altLang="zh-TW" sz="1200" dirty="0"/>
              <a:t>gama1-1</a:t>
            </a:r>
            <a:r>
              <a:rPr lang="zh-TW" altLang="en-US" sz="1200" dirty="0"/>
              <a:t>到負</a:t>
            </a:r>
            <a:r>
              <a:rPr lang="en-US" altLang="zh-TW" sz="1200" dirty="0"/>
              <a:t>gamma1 2</a:t>
            </a:r>
            <a:r>
              <a:rPr lang="zh-TW" altLang="en-US" sz="1200" dirty="0"/>
              <a:t>的</a:t>
            </a:r>
            <a:r>
              <a:rPr lang="en-US" altLang="zh-TW" sz="1200" dirty="0"/>
              <a:t>17</a:t>
            </a:r>
            <a:r>
              <a:rPr lang="zh-TW" altLang="en-US" sz="1200" dirty="0"/>
              <a:t>次</a:t>
            </a:r>
            <a:r>
              <a:rPr lang="en-US" altLang="zh-TW" sz="1200" dirty="0"/>
              <a:t>)</a:t>
            </a:r>
            <a:r>
              <a:rPr lang="zh-TW" altLang="en-US" sz="1200" dirty="0"/>
              <a:t>，計算承諾值</a:t>
            </a:r>
            <a:r>
              <a:rPr lang="en-US" altLang="zh-TW" sz="1200" dirty="0"/>
              <a:t>w=Ay</a:t>
            </a:r>
            <a:r>
              <a:rPr lang="zh-TW" altLang="en-US" sz="1200" dirty="0"/>
              <a:t>並取其高位元的部分得到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以及待簽名的消息摘要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 c </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串接後進行雜湊得到的，確保了隨機性和不可預測性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a:t>
            </a:r>
            <a:r>
              <a:rPr lang="en-US" altLang="zh-TW" dirty="0"/>
              <a:t>response</a:t>
            </a:r>
            <a:r>
              <a:rPr lang="zh-TW" altLang="en-US" dirty="0"/>
              <a:t>響應</a:t>
            </a:r>
            <a:r>
              <a:rPr lang="en-US" altLang="zh-TW" dirty="0"/>
              <a:t>z</a:t>
            </a:r>
            <a:r>
              <a:rPr lang="zh-TW" altLang="en-US" dirty="0"/>
              <a:t>， 𝑧</a:t>
            </a:r>
            <a:r>
              <a:rPr lang="en-US" altLang="zh-TW" dirty="0"/>
              <a:t>=</a:t>
            </a:r>
            <a:r>
              <a:rPr lang="zh-TW" altLang="en-US" dirty="0"/>
              <a:t>𝑦</a:t>
            </a:r>
            <a:r>
              <a:rPr lang="en-US" altLang="zh-TW" dirty="0"/>
              <a:t>+c</a:t>
            </a:r>
            <a:r>
              <a:rPr lang="zh-TW" altLang="en-US" dirty="0"/>
              <a:t>。𝑆</a:t>
            </a:r>
            <a:r>
              <a:rPr lang="en-US" altLang="zh-TW" dirty="0"/>
              <a:t>1</a:t>
            </a:r>
            <a:r>
              <a:rPr lang="zh-TW" altLang="en-US" dirty="0"/>
              <a:t>，其中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為了確保提示值的數量沒有超過限制，導致簽名被偽造。</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輸出簽名，最終簽名由三部分組成：取高位部分承諾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1200"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141583676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80</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81</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140C7-BD20-A8D2-7C39-A00B0D210FA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51FFAF3-10A3-BDCA-8669-9493F92120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F28A02A-3B64-D2C3-0E11-D59F52917023}"/>
              </a:ext>
            </a:extLst>
          </p:cNvPr>
          <p:cNvSpPr>
            <a:spLocks noGrp="1"/>
          </p:cNvSpPr>
          <p:nvPr>
            <p:ph type="body" idx="1"/>
          </p:nvPr>
        </p:nvSpPr>
        <p:spPr/>
        <p:txBody>
          <a:bodyPr/>
          <a:lstStyle/>
          <a:p>
            <a:r>
              <a:rPr lang="zh-TW" altLang="en-US" dirty="0"/>
              <a:t>這邊為</a:t>
            </a:r>
            <a:r>
              <a:rPr lang="en-US" altLang="zh-TW" dirty="0"/>
              <a:t>FPGA</a:t>
            </a:r>
            <a:r>
              <a:rPr lang="zh-TW" altLang="en-US" dirty="0"/>
              <a:t>實現後的效能分析，上半部的地方是吞吐量的計算方式，那吞吐量</a:t>
            </a:r>
            <a:r>
              <a:rPr lang="en-US" altLang="zh-TW" dirty="0"/>
              <a:t>=</a:t>
            </a:r>
            <a:r>
              <a:rPr lang="zh-TW" altLang="en-US" dirty="0"/>
              <a:t>橢圓曲線的金鑰長度*需要處理的資料數量*工作頻率</a:t>
            </a:r>
            <a:r>
              <a:rPr lang="en-US" altLang="zh-TW" dirty="0"/>
              <a:t>/</a:t>
            </a:r>
            <a:r>
              <a:rPr lang="zh-TW" altLang="en-US" dirty="0"/>
              <a:t>總共花費的運算週期，而橢圓曲線金鑰長度的部分，因本論文實現安全性</a:t>
            </a:r>
            <a:r>
              <a:rPr lang="en-US" altLang="zh-TW" dirty="0"/>
              <a:t>&gt;2</a:t>
            </a:r>
            <a:r>
              <a:rPr lang="en-US" altLang="zh-TW" baseline="30000" dirty="0"/>
              <a:t>128</a:t>
            </a:r>
            <a:r>
              <a:rPr lang="zh-TW" altLang="en-US" baseline="0" dirty="0"/>
              <a:t>的所有金鑰長度，所以總共有三個曲線，分別為</a:t>
            </a:r>
            <a:r>
              <a:rPr lang="en-US" altLang="zh-TW" baseline="0" dirty="0"/>
              <a:t>283</a:t>
            </a:r>
            <a:r>
              <a:rPr lang="zh-TW" altLang="en-US" baseline="0" dirty="0"/>
              <a:t> </a:t>
            </a:r>
            <a:r>
              <a:rPr lang="en-US" altLang="zh-TW" baseline="0" dirty="0"/>
              <a:t>409</a:t>
            </a:r>
            <a:r>
              <a:rPr lang="zh-TW" altLang="en-US" baseline="0" dirty="0"/>
              <a:t> </a:t>
            </a:r>
            <a:r>
              <a:rPr lang="en-US" altLang="zh-TW" baseline="0" dirty="0"/>
              <a:t>571</a:t>
            </a:r>
            <a:r>
              <a:rPr lang="zh-TW" altLang="en-US" baseline="0" dirty="0"/>
              <a:t>位元，那資料處理的數量則是取決於加密或是解密，因為加密要計算</a:t>
            </a:r>
            <a:r>
              <a:rPr lang="en-US" altLang="zh-TW" baseline="0" dirty="0"/>
              <a:t>r</a:t>
            </a:r>
            <a:r>
              <a:rPr lang="zh-TW" altLang="en-US" baseline="0" dirty="0"/>
              <a:t>、</a:t>
            </a:r>
            <a:r>
              <a:rPr lang="en-US" altLang="zh-TW" baseline="0" dirty="0"/>
              <a:t>s</a:t>
            </a:r>
            <a:r>
              <a:rPr lang="zh-TW" altLang="en-US" baseline="0" dirty="0"/>
              <a:t>兩個部分，因此</a:t>
            </a:r>
            <a:r>
              <a:rPr lang="en-US" altLang="zh-TW" baseline="0" dirty="0"/>
              <a:t>d</a:t>
            </a:r>
            <a:r>
              <a:rPr lang="zh-TW" altLang="en-US" baseline="0" dirty="0"/>
              <a:t>要輸入</a:t>
            </a:r>
            <a:r>
              <a:rPr lang="en-US" altLang="zh-TW" baseline="0" dirty="0"/>
              <a:t>2</a:t>
            </a:r>
            <a:r>
              <a:rPr lang="zh-TW" altLang="en-US" baseline="0" dirty="0"/>
              <a:t>，而解密的部分則只需要計算</a:t>
            </a:r>
            <a:r>
              <a:rPr lang="en-US" altLang="zh-TW" baseline="0" dirty="0"/>
              <a:t>v</a:t>
            </a:r>
            <a:r>
              <a:rPr lang="zh-TW" altLang="en-US" baseline="0" dirty="0"/>
              <a:t>因此</a:t>
            </a:r>
            <a:r>
              <a:rPr lang="en-US" altLang="zh-TW" baseline="0" dirty="0"/>
              <a:t>d=1</a:t>
            </a:r>
            <a:r>
              <a:rPr lang="zh-TW" altLang="en-US" baseline="0" dirty="0"/>
              <a:t>，那下面這個表格可以看到 在各個安全性的欄位都有兩種結果，是因為我在各個安全性分別實現兩種方向的結果，一種是低成本的版本，他的</a:t>
            </a:r>
            <a:r>
              <a:rPr lang="en-US" altLang="zh-TW" baseline="0" dirty="0"/>
              <a:t>LUTs</a:t>
            </a:r>
            <a:r>
              <a:rPr lang="zh-TW" altLang="en-US" baseline="0" dirty="0"/>
              <a:t>使用量會比較低一點，而另外一種則是高吞吐量的版本，在這版本中面積的部分會比低成本來的還大，但換來的是更高的吞吐量，而在表格中，吞吐量的部分分成兩種情況，最差情況下的吞吐量以及平均情況下的吞吐量，因為在數位簽章機加密中，正整數</a:t>
            </a:r>
            <a:r>
              <a:rPr lang="en-US" altLang="zh-TW" baseline="0" dirty="0"/>
              <a:t>k</a:t>
            </a:r>
            <a:r>
              <a:rPr lang="zh-TW" altLang="en-US" baseline="0" dirty="0"/>
              <a:t>是由亂數隨機選取，而</a:t>
            </a:r>
            <a:r>
              <a:rPr lang="en-US" altLang="zh-TW" baseline="0" dirty="0"/>
              <a:t>k</a:t>
            </a:r>
            <a:r>
              <a:rPr lang="zh-TW" altLang="en-US" baseline="0" dirty="0"/>
              <a:t>的大小會影響整個簽章的計算週期，因此最差的情況下設定在</a:t>
            </a:r>
            <a:r>
              <a:rPr lang="en-US" altLang="zh-TW" baseline="0" dirty="0"/>
              <a:t>k=2</a:t>
            </a:r>
            <a:r>
              <a:rPr lang="en-US" altLang="zh-TW" baseline="30000" dirty="0"/>
              <a:t>m</a:t>
            </a:r>
            <a:r>
              <a:rPr lang="zh-TW" altLang="en-US" baseline="0" dirty="0"/>
              <a:t>，而平均情況則是</a:t>
            </a:r>
            <a:r>
              <a:rPr lang="en-US" altLang="zh-TW" baseline="0" dirty="0"/>
              <a:t>k</a:t>
            </a:r>
            <a:r>
              <a:rPr lang="zh-TW" altLang="en-US" baseline="0" dirty="0"/>
              <a:t>選擇在中間值的部分</a:t>
            </a:r>
            <a:r>
              <a:rPr lang="en-US" altLang="zh-TW" baseline="0" dirty="0"/>
              <a:t>2 m/2</a:t>
            </a:r>
            <a:endParaRPr lang="en-US" altLang="zh-TW" baseline="30000" dirty="0"/>
          </a:p>
          <a:p>
            <a:endParaRPr lang="zh-CN" altLang="en-US" dirty="0"/>
          </a:p>
        </p:txBody>
      </p:sp>
      <p:sp>
        <p:nvSpPr>
          <p:cNvPr id="4" name="灯片编号占位符 3">
            <a:extLst>
              <a:ext uri="{FF2B5EF4-FFF2-40B4-BE49-F238E27FC236}">
                <a16:creationId xmlns:a16="http://schemas.microsoft.com/office/drawing/2014/main" id="{FAC22F78-B0EF-7229-51F3-C4F8D074D340}"/>
              </a:ext>
            </a:extLst>
          </p:cNvPr>
          <p:cNvSpPr>
            <a:spLocks noGrp="1"/>
          </p:cNvSpPr>
          <p:nvPr>
            <p:ph type="sldNum" sz="quarter" idx="10"/>
          </p:nvPr>
        </p:nvSpPr>
        <p:spPr/>
        <p:txBody>
          <a:bodyPr/>
          <a:lstStyle/>
          <a:p>
            <a:fld id="{AB2A0F9D-3357-4A94-85C8-3B842B870DC6}" type="slidenum">
              <a:rPr lang="zh-CN" altLang="en-US" smtClean="0"/>
              <a:t>82</a:t>
            </a:fld>
            <a:endParaRPr lang="zh-CN" altLang="en-US"/>
          </a:p>
        </p:txBody>
      </p:sp>
    </p:spTree>
    <p:extLst>
      <p:ext uri="{BB962C8B-B14F-4D97-AF65-F5344CB8AC3E}">
        <p14:creationId xmlns:p14="http://schemas.microsoft.com/office/powerpoint/2010/main" val="8452403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1FCB1-C471-62FC-59B5-C7D9FFC501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30DE79-D992-DF56-5532-BDFDF0BF82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D9D9B-229C-9BA1-E1DF-F9D37DFFB1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2EC4E8-C883-84D2-4DB3-61E791F32ADB}"/>
              </a:ext>
            </a:extLst>
          </p:cNvPr>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297961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448800" y="6538912"/>
            <a:ext cx="2743200" cy="365125"/>
          </a:xfrm>
        </p:spPr>
        <p:txBody>
          <a:bodyPr/>
          <a:lstStyle>
            <a:lvl1pPr>
              <a:defRPr sz="1400"/>
            </a:lvl1pPr>
          </a:lstStyle>
          <a:p>
            <a:fld id="{565CE74E-AB26-4998-AD42-012C4C1AD076}" type="slidenum">
              <a:rPr lang="zh-CN" altLang="en-US" smtClean="0"/>
              <a:pPr/>
              <a:t>‹#›</a:t>
            </a:fld>
            <a:endParaRPr lang="zh-CN" altLang="en-US" dirty="0"/>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package" Target="../embeddings/Microsoft_Visio_Drawing2.vsdx"/><Relationship Id="rId3" Type="http://schemas.openxmlformats.org/officeDocument/2006/relationships/notesSlide" Target="../notesSlides/notesSlide10.xml"/><Relationship Id="rId7" Type="http://schemas.openxmlformats.org/officeDocument/2006/relationships/image" Target="../media/image38.emf"/><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package" Target="../embeddings/Microsoft_Visio_Drawing1.vsdx"/><Relationship Id="rId5" Type="http://schemas.openxmlformats.org/officeDocument/2006/relationships/image" Target="../media/image37.emf"/><Relationship Id="rId4" Type="http://schemas.openxmlformats.org/officeDocument/2006/relationships/package" Target="../embeddings/Microsoft_Visio_Drawing.vsdx"/><Relationship Id="rId9" Type="http://schemas.openxmlformats.org/officeDocument/2006/relationships/image" Target="../media/image39.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37.emf"/><Relationship Id="rId5" Type="http://schemas.openxmlformats.org/officeDocument/2006/relationships/package" Target="../embeddings/Microsoft_Visio_Drawing.vsdx"/><Relationship Id="rId4" Type="http://schemas.openxmlformats.org/officeDocument/2006/relationships/image" Target="../media/image40.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38.emf"/><Relationship Id="rId5" Type="http://schemas.openxmlformats.org/officeDocument/2006/relationships/package" Target="../embeddings/Microsoft_Visio_Drawing1.vsdx"/><Relationship Id="rId4" Type="http://schemas.openxmlformats.org/officeDocument/2006/relationships/image" Target="../media/image4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image" Target="../media/image39.emf"/><Relationship Id="rId5" Type="http://schemas.openxmlformats.org/officeDocument/2006/relationships/package" Target="../embeddings/Microsoft_Visio_Drawing2.vsdx"/><Relationship Id="rId4" Type="http://schemas.openxmlformats.org/officeDocument/2006/relationships/image" Target="../media/image4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46.png"/></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9"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image" Target="../media/image51.jpeg"/><Relationship Id="rId3" Type="http://schemas.openxmlformats.org/officeDocument/2006/relationships/image" Target="../media/image111.png"/><Relationship Id="rId7" Type="http://schemas.openxmlformats.org/officeDocument/2006/relationships/image" Target="../media/image50.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8.jpeg"/><Relationship Id="rId4" Type="http://schemas.openxmlformats.org/officeDocument/2006/relationships/image" Target="../media/image47.png"/></Relationships>
</file>

<file path=ppt/slides/_rels/slide2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2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53.png"/><Relationship Id="rId4" Type="http://schemas.openxmlformats.org/officeDocument/2006/relationships/image" Target="../media/image56.png"/></Relationships>
</file>

<file path=ppt/slides/_rels/slide2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2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51.jpeg"/><Relationship Id="rId5" Type="http://schemas.openxmlformats.org/officeDocument/2006/relationships/image" Target="../media/image50.png"/><Relationship Id="rId4" Type="http://schemas.openxmlformats.org/officeDocument/2006/relationships/image" Target="../media/image49.png"/></Relationships>
</file>

<file path=ppt/slides/_rels/slide2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image" Target="../media/image63.png"/><Relationship Id="rId7" Type="http://schemas.openxmlformats.org/officeDocument/2006/relationships/image" Target="../media/image67.pn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66.png"/><Relationship Id="rId5" Type="http://schemas.openxmlformats.org/officeDocument/2006/relationships/image" Target="../media/image65.png"/><Relationship Id="rId4" Type="http://schemas.openxmlformats.org/officeDocument/2006/relationships/image" Target="../media/image64.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image" Target="../media/image67.png"/><Relationship Id="rId7" Type="http://schemas.openxmlformats.org/officeDocument/2006/relationships/image" Target="../media/image73.png"/><Relationship Id="rId2" Type="http://schemas.openxmlformats.org/officeDocument/2006/relationships/notesSlide" Target="../notesSlides/notesSlide39.xml"/><Relationship Id="rId1" Type="http://schemas.openxmlformats.org/officeDocument/2006/relationships/slideLayout" Target="../slideLayouts/slideLayout7.xml"/><Relationship Id="rId6" Type="http://schemas.openxmlformats.org/officeDocument/2006/relationships/image" Target="../media/image72.png"/><Relationship Id="rId5" Type="http://schemas.openxmlformats.org/officeDocument/2006/relationships/image" Target="../media/image71.png"/><Relationship Id="rId4" Type="http://schemas.openxmlformats.org/officeDocument/2006/relationships/image" Target="../media/image70.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8" Type="http://schemas.openxmlformats.org/officeDocument/2006/relationships/image" Target="../media/image77.png"/><Relationship Id="rId3" Type="http://schemas.openxmlformats.org/officeDocument/2006/relationships/image" Target="../media/image73.png"/><Relationship Id="rId7" Type="http://schemas.openxmlformats.org/officeDocument/2006/relationships/image" Target="../media/image76.png"/><Relationship Id="rId2" Type="http://schemas.openxmlformats.org/officeDocument/2006/relationships/notesSlide" Target="../notesSlides/notesSlide40.xml"/><Relationship Id="rId1" Type="http://schemas.openxmlformats.org/officeDocument/2006/relationships/slideLayout" Target="../slideLayouts/slideLayout7.xml"/><Relationship Id="rId6" Type="http://schemas.openxmlformats.org/officeDocument/2006/relationships/image" Target="../media/image68.png"/><Relationship Id="rId5" Type="http://schemas.openxmlformats.org/officeDocument/2006/relationships/image" Target="../media/image75.png"/><Relationship Id="rId4" Type="http://schemas.openxmlformats.org/officeDocument/2006/relationships/image" Target="../media/image74.png"/></Relationships>
</file>

<file path=ppt/slides/_rels/slide41.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1.xml"/><Relationship Id="rId1" Type="http://schemas.openxmlformats.org/officeDocument/2006/relationships/slideLayout" Target="../slideLayouts/slideLayout7.xml"/><Relationship Id="rId4" Type="http://schemas.openxmlformats.org/officeDocument/2006/relationships/image" Target="../media/image64.png"/></Relationships>
</file>

<file path=ppt/slides/_rels/slide42.xml.rels><?xml version="1.0" encoding="UTF-8" standalone="yes"?>
<Relationships xmlns="http://schemas.openxmlformats.org/package/2006/relationships"><Relationship Id="rId3" Type="http://schemas.openxmlformats.org/officeDocument/2006/relationships/image" Target="../media/image78.jp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8" Type="http://schemas.openxmlformats.org/officeDocument/2006/relationships/image" Target="../media/image80.png"/><Relationship Id="rId3" Type="http://schemas.openxmlformats.org/officeDocument/2006/relationships/customXml" Target="../ink/ink1.xml"/><Relationship Id="rId7" Type="http://schemas.openxmlformats.org/officeDocument/2006/relationships/image" Target="../media/image460.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customXml" Target="../ink/ink2.xml"/><Relationship Id="rId7" Type="http://schemas.openxmlformats.org/officeDocument/2006/relationships/image" Target="../media/image460.png"/><Relationship Id="rId2" Type="http://schemas.openxmlformats.org/officeDocument/2006/relationships/notesSlide" Target="../notesSlides/notesSlide46.xml"/><Relationship Id="rId1" Type="http://schemas.openxmlformats.org/officeDocument/2006/relationships/slideLayout" Target="../slideLayouts/slideLayout7.xml"/><Relationship Id="rId10" Type="http://schemas.openxmlformats.org/officeDocument/2006/relationships/image" Target="../media/image83.png"/><Relationship Id="rId9" Type="http://schemas.openxmlformats.org/officeDocument/2006/relationships/image" Target="../media/image82.png"/></Relationships>
</file>

<file path=ppt/slides/_rels/slide47.xml.rels><?xml version="1.0" encoding="UTF-8" standalone="yes"?>
<Relationships xmlns="http://schemas.openxmlformats.org/package/2006/relationships"><Relationship Id="rId8" Type="http://schemas.openxmlformats.org/officeDocument/2006/relationships/image" Target="../media/image84.png"/><Relationship Id="rId3" Type="http://schemas.openxmlformats.org/officeDocument/2006/relationships/customXml" Target="../ink/ink3.xml"/><Relationship Id="rId7" Type="http://schemas.openxmlformats.org/officeDocument/2006/relationships/image" Target="../media/image460.pn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8" Type="http://schemas.openxmlformats.org/officeDocument/2006/relationships/image" Target="../media/image85.png"/><Relationship Id="rId3" Type="http://schemas.openxmlformats.org/officeDocument/2006/relationships/customXml" Target="../ink/ink4.xml"/><Relationship Id="rId7" Type="http://schemas.openxmlformats.org/officeDocument/2006/relationships/image" Target="../media/image460.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50.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59.xml"/><Relationship Id="rId1" Type="http://schemas.openxmlformats.org/officeDocument/2006/relationships/slideLayout" Target="../slideLayouts/slideLayout7.xml"/><Relationship Id="rId4" Type="http://schemas.openxmlformats.org/officeDocument/2006/relationships/image" Target="../media/image95.png"/></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60.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63.xml"/><Relationship Id="rId1" Type="http://schemas.openxmlformats.org/officeDocument/2006/relationships/slideLayout" Target="../slideLayouts/slideLayout7.xml"/><Relationship Id="rId4" Type="http://schemas.openxmlformats.org/officeDocument/2006/relationships/image" Target="../media/image100.png"/></Relationships>
</file>

<file path=ppt/slides/_rels/slide64.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67.xml"/><Relationship Id="rId1" Type="http://schemas.openxmlformats.org/officeDocument/2006/relationships/slideLayout" Target="../slideLayouts/slideLayout7.xml"/><Relationship Id="rId5" Type="http://schemas.openxmlformats.org/officeDocument/2006/relationships/image" Target="../media/image106.png"/><Relationship Id="rId4" Type="http://schemas.openxmlformats.org/officeDocument/2006/relationships/image" Target="../media/image105.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70.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5.xml.rels><?xml version="1.0" encoding="UTF-8" standalone="yes"?>
<Relationships xmlns="http://schemas.openxmlformats.org/package/2006/relationships"><Relationship Id="rId3" Type="http://schemas.openxmlformats.org/officeDocument/2006/relationships/hyperlink" Target="https://eprint.iacr.org/2022/472" TargetMode="External"/><Relationship Id="rId2" Type="http://schemas.openxmlformats.org/officeDocument/2006/relationships/notesSlide" Target="../notesSlides/notesSlide75.xml"/><Relationship Id="rId1" Type="http://schemas.openxmlformats.org/officeDocument/2006/relationships/slideLayout" Target="../slideLayouts/slideLayout7.xml"/><Relationship Id="rId5" Type="http://schemas.openxmlformats.org/officeDocument/2006/relationships/hyperlink" Target="https://developer.arm.com/documentation/ihi0022/latest" TargetMode="External"/><Relationship Id="rId4" Type="http://schemas.openxmlformats.org/officeDocument/2006/relationships/hyperlink" Target="https://doi.org/10.1109/ACCESS.2020.3011146" TargetMode="External"/></Relationships>
</file>

<file path=ppt/slides/_rels/slide76.xml.rels><?xml version="1.0" encoding="UTF-8" standalone="yes"?>
<Relationships xmlns="http://schemas.openxmlformats.org/package/2006/relationships"><Relationship Id="rId3" Type="http://schemas.openxmlformats.org/officeDocument/2006/relationships/hyperlink" Target="https://doi.org/10.6028/NIST" TargetMode="External"/><Relationship Id="rId2" Type="http://schemas.openxmlformats.org/officeDocument/2006/relationships/notesSlide" Target="../notesSlides/notesSlide76.xml"/><Relationship Id="rId1" Type="http://schemas.openxmlformats.org/officeDocument/2006/relationships/slideLayout" Target="../slideLayouts/slideLayout7.xml"/><Relationship Id="rId4" Type="http://schemas.openxmlformats.org/officeDocument/2006/relationships/hyperlink" Target="https://eprint.iacr.org/2024/1817" TargetMode="Externa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79.xml"/><Relationship Id="rId1" Type="http://schemas.openxmlformats.org/officeDocument/2006/relationships/slideLayout" Target="../slideLayouts/slideLayout7.xml"/><Relationship Id="rId4" Type="http://schemas.openxmlformats.org/officeDocument/2006/relationships/image" Target="../media/image109.png"/></Relationships>
</file>

<file path=ppt/slides/_rels/slide8.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3" Type="http://schemas.openxmlformats.org/officeDocument/2006/relationships/image" Target="../media/image1300.png"/><Relationship Id="rId7" Type="http://schemas.openxmlformats.org/officeDocument/2006/relationships/image" Target="../media/image113.png"/><Relationship Id="rId2" Type="http://schemas.openxmlformats.org/officeDocument/2006/relationships/notesSlide" Target="../notesSlides/notesSlide81.xml"/><Relationship Id="rId1" Type="http://schemas.openxmlformats.org/officeDocument/2006/relationships/slideLayout" Target="../slideLayouts/slideLayout7.xml"/><Relationship Id="rId6" Type="http://schemas.openxmlformats.org/officeDocument/2006/relationships/image" Target="../media/image1600.png"/><Relationship Id="rId5" Type="http://schemas.openxmlformats.org/officeDocument/2006/relationships/image" Target="../media/image112.png"/><Relationship Id="rId4" Type="http://schemas.openxmlformats.org/officeDocument/2006/relationships/image" Target="../media/image110.png"/></Relationships>
</file>

<file path=ppt/slides/_rels/slide82.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82.xml"/><Relationship Id="rId1" Type="http://schemas.openxmlformats.org/officeDocument/2006/relationships/slideLayout" Target="../slideLayouts/slideLayout7.xml"/><Relationship Id="rId4" Type="http://schemas.openxmlformats.org/officeDocument/2006/relationships/image" Target="../media/image49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p:nvPr/>
        </p:nvGrpSpPr>
        <p:grpSpPr>
          <a:xfrm>
            <a:off x="211282" y="-1950894"/>
            <a:ext cx="11617036" cy="10759787"/>
            <a:chOff x="1659081" y="-872837"/>
            <a:chExt cx="8738755" cy="8603673"/>
          </a:xfrm>
        </p:grpSpPr>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005615" y="4160817"/>
            <a:ext cx="4137992" cy="1634624"/>
            <a:chOff x="4729166" y="4724383"/>
            <a:chExt cx="2841495" cy="900275"/>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729166" y="4724383"/>
              <a:ext cx="2841495" cy="856444"/>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 博士</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陳郁堂 博士</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IP for Post-Quantum Cryptography ML-DSA Compatible with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2502DED8-9426-3C03-7F28-F55C411511B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562982" cy="461665"/>
            <a:chOff x="568442" y="319364"/>
            <a:chExt cx="1562982" cy="461666"/>
          </a:xfrm>
        </p:grpSpPr>
        <p:sp>
          <p:nvSpPr>
            <p:cNvPr id="55" name="文本框 23"/>
            <p:cNvSpPr txBox="1"/>
            <p:nvPr/>
          </p:nvSpPr>
          <p:spPr>
            <a:xfrm>
              <a:off x="665958" y="319364"/>
              <a:ext cx="146546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Algorithm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3" name="文字方塊 2">
            <a:extLst>
              <a:ext uri="{FF2B5EF4-FFF2-40B4-BE49-F238E27FC236}">
                <a16:creationId xmlns:a16="http://schemas.microsoft.com/office/drawing/2014/main" id="{CB76C02D-F21D-E7F4-4943-917E40115E3F}"/>
              </a:ext>
            </a:extLst>
          </p:cNvPr>
          <p:cNvSpPr txBox="1"/>
          <p:nvPr/>
        </p:nvSpPr>
        <p:spPr>
          <a:xfrm>
            <a:off x="665959" y="813953"/>
            <a:ext cx="4154311" cy="4678204"/>
          </a:xfrm>
          <a:prstGeom prst="rect">
            <a:avLst/>
          </a:prstGeom>
          <a:noFill/>
        </p:spPr>
        <p:txBody>
          <a:bodyPr wrap="square" rtlCol="0">
            <a:spAutoFit/>
          </a:bodyPr>
          <a:lstStyle/>
          <a:p>
            <a:pPr marL="342900" indent="-342900">
              <a:buFont typeface="+mj-lt"/>
              <a:buAutoNum type="arabicPeriod"/>
            </a:pPr>
            <a:r>
              <a:rPr lang="en-US" altLang="zh-TW" sz="2000" dirty="0">
                <a:latin typeface="Times New Roman" panose="02020603050405020304" pitchFamily="18" charset="0"/>
                <a:cs typeface="Times New Roman" panose="02020603050405020304" pitchFamily="18" charset="0"/>
              </a:rPr>
              <a:t>Key generation (KeyGen)</a:t>
            </a: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sz="2000"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sz="2000" dirty="0">
              <a:latin typeface="Times New Roman" panose="02020603050405020304" pitchFamily="18" charset="0"/>
              <a:cs typeface="Times New Roman" panose="02020603050405020304" pitchFamily="18" charset="0"/>
            </a:endParaRPr>
          </a:p>
          <a:p>
            <a:endParaRPr lang="en-US" altLang="zh-TW" sz="2000" dirty="0">
              <a:latin typeface="Times New Roman" panose="02020603050405020304" pitchFamily="18" charset="0"/>
              <a:cs typeface="Times New Roman" panose="02020603050405020304" pitchFamily="18" charset="0"/>
            </a:endParaRPr>
          </a:p>
          <a:p>
            <a:endParaRPr lang="en-US" altLang="zh-TW" sz="2000" dirty="0">
              <a:latin typeface="Times New Roman" panose="02020603050405020304" pitchFamily="18" charset="0"/>
              <a:cs typeface="Times New Roman" panose="02020603050405020304" pitchFamily="18" charset="0"/>
            </a:endParaRPr>
          </a:p>
          <a:p>
            <a:pPr marL="342900" indent="-342900">
              <a:buFont typeface="+mj-lt"/>
              <a:buAutoNum type="arabicPeriod" startAt="3"/>
            </a:pPr>
            <a:r>
              <a:rPr lang="en-US" altLang="zh-TW" sz="2000" dirty="0">
                <a:latin typeface="Times New Roman" panose="02020603050405020304" pitchFamily="18" charset="0"/>
                <a:cs typeface="Times New Roman" panose="02020603050405020304" pitchFamily="18" charset="0"/>
              </a:rPr>
              <a:t>Signature verification (Verify)</a:t>
            </a:r>
          </a:p>
          <a:p>
            <a:pPr marL="800100" lvl="1" indent="-342900">
              <a:buFont typeface="Arial" panose="020B0604020202020204" pitchFamily="34" charset="0"/>
              <a:buChar char="•"/>
            </a:pPr>
            <a:endParaRPr lang="en-US" altLang="zh-TW" sz="2000" dirty="0">
              <a:latin typeface="Times New Roman" panose="02020603050405020304" pitchFamily="18" charset="0"/>
              <a:cs typeface="Times New Roman" panose="02020603050405020304" pitchFamily="18" charset="0"/>
            </a:endParaRPr>
          </a:p>
          <a:p>
            <a:pPr marL="800100" lvl="1" indent="-342900">
              <a:buFont typeface="+mj-lt"/>
              <a:buAutoNum type="arabicPeriod"/>
            </a:pPr>
            <a:endParaRPr lang="zh-TW" altLang="en-US" sz="2000" dirty="0">
              <a:latin typeface="Times New Roman" panose="02020603050405020304" pitchFamily="18" charset="0"/>
              <a:cs typeface="Times New Roman" panose="02020603050405020304" pitchFamily="18" charset="0"/>
            </a:endParaRPr>
          </a:p>
        </p:txBody>
      </p:sp>
      <p:graphicFrame>
        <p:nvGraphicFramePr>
          <p:cNvPr id="4" name="物件 3">
            <a:extLst>
              <a:ext uri="{FF2B5EF4-FFF2-40B4-BE49-F238E27FC236}">
                <a16:creationId xmlns:a16="http://schemas.microsoft.com/office/drawing/2014/main" id="{3B277ED9-80A8-42E0-B11D-7B1638EACCB4}"/>
              </a:ext>
            </a:extLst>
          </p:cNvPr>
          <p:cNvGraphicFramePr>
            <a:graphicFrameLocks noChangeAspect="1"/>
          </p:cNvGraphicFramePr>
          <p:nvPr>
            <p:extLst>
              <p:ext uri="{D42A27DB-BD31-4B8C-83A1-F6EECF244321}">
                <p14:modId xmlns:p14="http://schemas.microsoft.com/office/powerpoint/2010/main" val="2843609381"/>
              </p:ext>
            </p:extLst>
          </p:nvPr>
        </p:nvGraphicFramePr>
        <p:xfrm>
          <a:off x="4442240" y="660937"/>
          <a:ext cx="3465513" cy="1493837"/>
        </p:xfrm>
        <a:graphic>
          <a:graphicData uri="http://schemas.openxmlformats.org/presentationml/2006/ole">
            <mc:AlternateContent xmlns:mc="http://schemas.openxmlformats.org/markup-compatibility/2006">
              <mc:Choice xmlns:v="urn:schemas-microsoft-com:vml" Requires="v">
                <p:oleObj spid="_x0000_s1053" name="Visio" r:id="rId4" imgW="4210057" imgH="1781111" progId="Visio.Drawing.15">
                  <p:embed/>
                </p:oleObj>
              </mc:Choice>
              <mc:Fallback>
                <p:oleObj name="Visio" r:id="rId4" imgW="4210057" imgH="1781111" progId="Visio.Drawing.15">
                  <p:embed/>
                  <p:pic>
                    <p:nvPicPr>
                      <p:cNvPr id="0" name=""/>
                      <p:cNvPicPr/>
                      <p:nvPr/>
                    </p:nvPicPr>
                    <p:blipFill>
                      <a:blip r:embed="rId5"/>
                      <a:stretch>
                        <a:fillRect/>
                      </a:stretch>
                    </p:blipFill>
                    <p:spPr>
                      <a:xfrm>
                        <a:off x="4442240" y="660937"/>
                        <a:ext cx="3465513" cy="1493837"/>
                      </a:xfrm>
                      <a:prstGeom prst="rect">
                        <a:avLst/>
                      </a:prstGeom>
                    </p:spPr>
                  </p:pic>
                </p:oleObj>
              </mc:Fallback>
            </mc:AlternateContent>
          </a:graphicData>
        </a:graphic>
      </p:graphicFrame>
      <p:graphicFrame>
        <p:nvGraphicFramePr>
          <p:cNvPr id="5" name="物件 4">
            <a:extLst>
              <a:ext uri="{FF2B5EF4-FFF2-40B4-BE49-F238E27FC236}">
                <a16:creationId xmlns:a16="http://schemas.microsoft.com/office/drawing/2014/main" id="{FA10A7C8-E5B6-4976-985D-968080FBE34D}"/>
              </a:ext>
            </a:extLst>
          </p:cNvPr>
          <p:cNvGraphicFramePr>
            <a:graphicFrameLocks noChangeAspect="1"/>
          </p:cNvGraphicFramePr>
          <p:nvPr>
            <p:extLst>
              <p:ext uri="{D42A27DB-BD31-4B8C-83A1-F6EECF244321}">
                <p14:modId xmlns:p14="http://schemas.microsoft.com/office/powerpoint/2010/main" val="2280041587"/>
              </p:ext>
            </p:extLst>
          </p:nvPr>
        </p:nvGraphicFramePr>
        <p:xfrm>
          <a:off x="4543425" y="2093913"/>
          <a:ext cx="4938713" cy="2236787"/>
        </p:xfrm>
        <a:graphic>
          <a:graphicData uri="http://schemas.openxmlformats.org/presentationml/2006/ole">
            <mc:AlternateContent xmlns:mc="http://schemas.openxmlformats.org/markup-compatibility/2006">
              <mc:Choice xmlns:v="urn:schemas-microsoft-com:vml" Requires="v">
                <p:oleObj spid="_x0000_s1054" name="Visio" r:id="rId6" imgW="6000685" imgH="2666974" progId="Visio.Drawing.15">
                  <p:embed/>
                </p:oleObj>
              </mc:Choice>
              <mc:Fallback>
                <p:oleObj name="Visio" r:id="rId6" imgW="6000685" imgH="2666974" progId="Visio.Drawing.15">
                  <p:embed/>
                  <p:pic>
                    <p:nvPicPr>
                      <p:cNvPr id="0" name=""/>
                      <p:cNvPicPr/>
                      <p:nvPr/>
                    </p:nvPicPr>
                    <p:blipFill>
                      <a:blip r:embed="rId7"/>
                      <a:stretch>
                        <a:fillRect/>
                      </a:stretch>
                    </p:blipFill>
                    <p:spPr>
                      <a:xfrm>
                        <a:off x="4543425" y="2093913"/>
                        <a:ext cx="4938713" cy="2236787"/>
                      </a:xfrm>
                      <a:prstGeom prst="rect">
                        <a:avLst/>
                      </a:prstGeom>
                    </p:spPr>
                  </p:pic>
                </p:oleObj>
              </mc:Fallback>
            </mc:AlternateContent>
          </a:graphicData>
        </a:graphic>
      </p:graphicFrame>
      <p:graphicFrame>
        <p:nvGraphicFramePr>
          <p:cNvPr id="6" name="物件 5">
            <a:extLst>
              <a:ext uri="{FF2B5EF4-FFF2-40B4-BE49-F238E27FC236}">
                <a16:creationId xmlns:a16="http://schemas.microsoft.com/office/drawing/2014/main" id="{AEB24826-4D6E-49FB-B296-EF08DFD130F2}"/>
              </a:ext>
            </a:extLst>
          </p:cNvPr>
          <p:cNvGraphicFramePr>
            <a:graphicFrameLocks noChangeAspect="1"/>
          </p:cNvGraphicFramePr>
          <p:nvPr>
            <p:extLst>
              <p:ext uri="{D42A27DB-BD31-4B8C-83A1-F6EECF244321}">
                <p14:modId xmlns:p14="http://schemas.microsoft.com/office/powerpoint/2010/main" val="1749258346"/>
              </p:ext>
            </p:extLst>
          </p:nvPr>
        </p:nvGraphicFramePr>
        <p:xfrm>
          <a:off x="4544122" y="4537494"/>
          <a:ext cx="4122731" cy="2237019"/>
        </p:xfrm>
        <a:graphic>
          <a:graphicData uri="http://schemas.openxmlformats.org/presentationml/2006/ole">
            <mc:AlternateContent xmlns:mc="http://schemas.openxmlformats.org/markup-compatibility/2006">
              <mc:Choice xmlns:v="urn:schemas-microsoft-com:vml" Requires="v">
                <p:oleObj spid="_x0000_s1055" name="Visio" r:id="rId8" imgW="5009940" imgH="2666974" progId="Visio.Drawing.15">
                  <p:embed/>
                </p:oleObj>
              </mc:Choice>
              <mc:Fallback>
                <p:oleObj name="Visio" r:id="rId8" imgW="5009940" imgH="2666974" progId="Visio.Drawing.15">
                  <p:embed/>
                  <p:pic>
                    <p:nvPicPr>
                      <p:cNvPr id="0" name=""/>
                      <p:cNvPicPr/>
                      <p:nvPr/>
                    </p:nvPicPr>
                    <p:blipFill>
                      <a:blip r:embed="rId9"/>
                      <a:stretch>
                        <a:fillRect/>
                      </a:stretch>
                    </p:blipFill>
                    <p:spPr>
                      <a:xfrm>
                        <a:off x="4544122" y="4537494"/>
                        <a:ext cx="4122731" cy="2237019"/>
                      </a:xfrm>
                      <a:prstGeom prst="rect">
                        <a:avLst/>
                      </a:prstGeom>
                    </p:spPr>
                  </p:pic>
                </p:oleObj>
              </mc:Fallback>
            </mc:AlternateContent>
          </a:graphicData>
        </a:graphic>
      </p:graphicFrame>
      <p:sp>
        <p:nvSpPr>
          <p:cNvPr id="8" name="文字方塊 7">
            <a:extLst>
              <a:ext uri="{FF2B5EF4-FFF2-40B4-BE49-F238E27FC236}">
                <a16:creationId xmlns:a16="http://schemas.microsoft.com/office/drawing/2014/main" id="{A4910758-ED4A-45A5-A445-3467CFF4C944}"/>
              </a:ext>
            </a:extLst>
          </p:cNvPr>
          <p:cNvSpPr txBox="1"/>
          <p:nvPr/>
        </p:nvSpPr>
        <p:spPr>
          <a:xfrm flipH="1">
            <a:off x="9453445" y="392194"/>
            <a:ext cx="3306997" cy="2031325"/>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Symbols</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ξ</a:t>
            </a:r>
            <a:r>
              <a:rPr lang="en-US" altLang="zh-TW" dirty="0">
                <a:latin typeface="Times New Roman" panose="02020603050405020304" pitchFamily="18" charset="0"/>
                <a:cs typeface="Times New Roman" panose="02020603050405020304" pitchFamily="18" charset="0"/>
              </a:rPr>
              <a:t> : random seed</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p</a:t>
            </a:r>
            <a:r>
              <a:rPr lang="en-US" altLang="zh-TW" dirty="0">
                <a:latin typeface="Times New Roman" panose="02020603050405020304" pitchFamily="18" charset="0"/>
                <a:cs typeface="Times New Roman" panose="02020603050405020304" pitchFamily="18" charset="0"/>
              </a:rPr>
              <a:t>k : public key</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sk</a:t>
            </a:r>
            <a:r>
              <a:rPr lang="en-US" altLang="zh-TW" dirty="0">
                <a:latin typeface="Times New Roman" panose="02020603050405020304" pitchFamily="18" charset="0"/>
                <a:cs typeface="Times New Roman" panose="02020603050405020304" pitchFamily="18" charset="0"/>
              </a:rPr>
              <a:t> : secret key</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M</a:t>
            </a:r>
            <a:r>
              <a:rPr lang="en-US" altLang="zh-TW" sz="1800" b="1" i="1" u="none" strike="noStrike" baseline="0" dirty="0">
                <a:solidFill>
                  <a:srgbClr val="000000"/>
                </a:solidFill>
                <a:latin typeface="Times New Roman" panose="02020603050405020304" pitchFamily="18" charset="0"/>
              </a:rPr>
              <a:t>'</a:t>
            </a:r>
            <a:r>
              <a:rPr lang="en-US" altLang="zh-TW" dirty="0">
                <a:latin typeface="Times New Roman" panose="02020603050405020304" pitchFamily="18" charset="0"/>
                <a:cs typeface="Times New Roman" panose="02020603050405020304" pitchFamily="18" charset="0"/>
              </a:rPr>
              <a:t> : hash  message</a:t>
            </a:r>
          </a:p>
          <a:p>
            <a:pPr marL="285750" indent="-285750">
              <a:buFont typeface="Arial" panose="020B0604020202020204" pitchFamily="34" charset="0"/>
              <a:buChar char="•"/>
            </a:pPr>
            <a:r>
              <a:rPr lang="en-US" altLang="zh-TW" b="1" i="1" dirty="0" err="1">
                <a:latin typeface="Times New Roman" panose="02020603050405020304" pitchFamily="18" charset="0"/>
                <a:cs typeface="Times New Roman" panose="02020603050405020304" pitchFamily="18" charset="0"/>
              </a:rPr>
              <a:t>rnd</a:t>
            </a:r>
            <a:r>
              <a:rPr lang="en-US" altLang="zh-TW" dirty="0">
                <a:latin typeface="Times New Roman" panose="02020603050405020304" pitchFamily="18" charset="0"/>
                <a:cs typeface="Times New Roman" panose="02020603050405020304" pitchFamily="18" charset="0"/>
              </a:rPr>
              <a:t> : random number </a:t>
            </a:r>
          </a:p>
          <a:p>
            <a:pPr marL="285750" indent="-285750">
              <a:buFont typeface="Arial" panose="020B0604020202020204" pitchFamily="34" charset="0"/>
              <a:buChar char="•"/>
            </a:pPr>
            <a:r>
              <a:rPr lang="en-US" altLang="zh-TW" b="1" i="1" dirty="0">
                <a:latin typeface="Times New Roman" panose="02020603050405020304" pitchFamily="18" charset="0"/>
                <a:cs typeface="Times New Roman" panose="02020603050405020304" pitchFamily="18" charset="0"/>
              </a:rPr>
              <a:t>σ</a:t>
            </a:r>
            <a:r>
              <a:rPr lang="en-US" altLang="zh-TW" dirty="0">
                <a:latin typeface="Times New Roman" panose="02020603050405020304" pitchFamily="18" charset="0"/>
                <a:cs typeface="Times New Roman" panose="02020603050405020304" pitchFamily="18" charset="0"/>
              </a:rPr>
              <a:t> : signature</a:t>
            </a:r>
          </a:p>
        </p:txBody>
      </p:sp>
      <p:sp>
        <p:nvSpPr>
          <p:cNvPr id="2" name="投影片編號版面配置區 1">
            <a:extLst>
              <a:ext uri="{FF2B5EF4-FFF2-40B4-BE49-F238E27FC236}">
                <a16:creationId xmlns:a16="http://schemas.microsoft.com/office/drawing/2014/main" id="{1A9CBBB0-443E-4A75-3694-EDB6BA0BBDC2}"/>
              </a:ext>
            </a:extLst>
          </p:cNvPr>
          <p:cNvSpPr>
            <a:spLocks noGrp="1"/>
          </p:cNvSpPr>
          <p:nvPr>
            <p:ph type="sldNum" sz="quarter" idx="12"/>
          </p:nvPr>
        </p:nvSpPr>
        <p:spPr/>
        <p:txBody>
          <a:bodyPr/>
          <a:lstStyle/>
          <a:p>
            <a:fld id="{565CE74E-AB26-4998-AD42-012C4C1AD076}" type="slidenum">
              <a:rPr lang="zh-CN" altLang="en-US" smtClean="0"/>
              <a:t>10</a:t>
            </a:fld>
            <a:endParaRPr lang="zh-CN" altLang="en-US" dirty="0"/>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460F0E-74E0-CA91-387F-9D23825B403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8A1E41E-04F2-A930-7502-B6176487E3FA}"/>
              </a:ext>
            </a:extLst>
          </p:cNvPr>
          <p:cNvGrpSpPr/>
          <p:nvPr/>
        </p:nvGrpSpPr>
        <p:grpSpPr>
          <a:xfrm>
            <a:off x="568443" y="319365"/>
            <a:ext cx="3476967" cy="461665"/>
            <a:chOff x="568442" y="319364"/>
            <a:chExt cx="3476967" cy="461666"/>
          </a:xfrm>
        </p:grpSpPr>
        <p:sp>
          <p:nvSpPr>
            <p:cNvPr id="55" name="文本框 23">
              <a:extLst>
                <a:ext uri="{FF2B5EF4-FFF2-40B4-BE49-F238E27FC236}">
                  <a16:creationId xmlns:a16="http://schemas.microsoft.com/office/drawing/2014/main" id="{FC91DD58-561C-A91A-E0D4-18503FD3E42F}"/>
                </a:ext>
              </a:extLst>
            </p:cNvPr>
            <p:cNvSpPr txBox="1"/>
            <p:nvPr/>
          </p:nvSpPr>
          <p:spPr>
            <a:xfrm>
              <a:off x="665958" y="319364"/>
              <a:ext cx="3379451"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Key generation (KeyGen)</a:t>
              </a:r>
            </a:p>
          </p:txBody>
        </p:sp>
        <p:sp>
          <p:nvSpPr>
            <p:cNvPr id="56" name="等腰三角形 55">
              <a:extLst>
                <a:ext uri="{FF2B5EF4-FFF2-40B4-BE49-F238E27FC236}">
                  <a16:creationId xmlns:a16="http://schemas.microsoft.com/office/drawing/2014/main" id="{0115D70C-E123-4063-E15A-DF1AF87850E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76F9FE0E-6975-049E-C37E-07E1A9FD8023}"/>
                  </a:ext>
                </a:extLst>
              </p:cNvPr>
              <p:cNvSpPr txBox="1"/>
              <p:nvPr/>
            </p:nvSpPr>
            <p:spPr>
              <a:xfrm>
                <a:off x="720898" y="866719"/>
                <a:ext cx="10259614" cy="3889719"/>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three seeds</a:t>
                </a:r>
                <a14:m>
                  <m:oMath xmlns:m="http://schemas.openxmlformats.org/officeDocument/2006/math">
                    <m:r>
                      <a:rPr lang="en-US" altLang="zh-TW" sz="2000" b="0" i="0" smtClean="0">
                        <a:latin typeface="Cambria Math" panose="02040503050406030204" pitchFamily="18" charset="0"/>
                        <a:cs typeface="Times New Roman" panose="02020603050405020304" pitchFamily="18" charset="0"/>
                      </a:rPr>
                      <m:t> </m:t>
                    </m:r>
                    <m:d>
                      <m:dPr>
                        <m:ctrlPr>
                          <a:rPr lang="en-US" altLang="zh-TW" sz="2000" b="0" i="1" smtClean="0">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i="1">
                                <a:latin typeface="Cambria Math" panose="02040503050406030204" pitchFamily="18" charset="0"/>
                                <a:cs typeface="Times New Roman" panose="02020603050405020304" pitchFamily="18" charset="0"/>
                              </a:rPr>
                              <m:t>′</m:t>
                            </m:r>
                          </m:sup>
                        </m:sSup>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𝐾</m:t>
                        </m:r>
                      </m:e>
                    </m:d>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i="1" dirty="0">
                        <a:latin typeface="Times New Roman" panose="02020603050405020304" pitchFamily="18" charset="0"/>
                        <a:cs typeface="Times New Roman" panose="02020603050405020304" pitchFamily="18" charset="0"/>
                      </a:rPr>
                      <m:t>ζ</m:t>
                    </m:r>
                    <m:r>
                      <m:rPr>
                        <m:nor/>
                      </m:rPr>
                      <a:rPr lang="en-US" altLang="zh-TW" sz="2000" b="0" i="0" dirty="0" smtClean="0">
                        <a:latin typeface="Times New Roman" panose="020206030504050203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using the random seed </a:t>
                </a:r>
                <a14:m>
                  <m:oMath xmlns:m="http://schemas.openxmlformats.org/officeDocument/2006/math">
                    <m:r>
                      <m:rPr>
                        <m:nor/>
                      </m:rPr>
                      <a:rPr lang="en-US" altLang="zh-TW" sz="2000" i="1" dirty="0">
                        <a:latin typeface="Times New Roman" panose="02020603050405020304" pitchFamily="18" charset="0"/>
                        <a:cs typeface="Times New Roman" panose="02020603050405020304" pitchFamily="18" charset="0"/>
                      </a:rPr>
                      <m:t>ζ</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public matrix   </a:t>
                </a:r>
                <a14:m>
                  <m:oMath xmlns:m="http://schemas.openxmlformats.org/officeDocument/2006/math">
                    <m:sSubSup>
                      <m:sSubSupPr>
                        <m:ctrlPr>
                          <a:rPr lang="en-US" altLang="zh-TW" sz="2000" i="1" smtClean="0">
                            <a:latin typeface="Cambria Math" panose="02040503050406030204" pitchFamily="18" charset="0"/>
                          </a:rPr>
                        </m:ctrlPr>
                      </m:sSubSupPr>
                      <m:e>
                        <m:r>
                          <a:rPr lang="en-US" altLang="zh-TW" sz="2000" b="0" i="1" smtClean="0">
                            <a:latin typeface="Cambria Math" panose="02040503050406030204" pitchFamily="18" charset="0"/>
                          </a:rPr>
                          <m:t>𝐴</m:t>
                        </m:r>
                        <m:r>
                          <a:rPr lang="en-US" altLang="zh-TW" sz="2000" b="0" i="1" smtClean="0">
                            <a:latin typeface="Cambria Math" panose="02040503050406030204" pitchFamily="18" charset="0"/>
                          </a:rPr>
                          <m:t> ∈</m:t>
                        </m:r>
                        <m:r>
                          <a:rPr lang="en-US" altLang="zh-TW" sz="2000" i="1">
                            <a:latin typeface="Cambria Math" panose="02040503050406030204" pitchFamily="18" charset="0"/>
                          </a:rPr>
                          <m:t>𝑅</m:t>
                        </m:r>
                      </m:e>
                      <m:sub>
                        <m:r>
                          <a:rPr lang="en-US" altLang="zh-TW" sz="2000" b="0" i="1" smtClean="0">
                            <a:latin typeface="Cambria Math" panose="02040503050406030204" pitchFamily="18" charset="0"/>
                          </a:rPr>
                          <m:t>𝑞</m:t>
                        </m:r>
                      </m:sub>
                      <m:sup>
                        <m:r>
                          <a:rPr lang="en-US" altLang="zh-TW" sz="2000" b="0" i="1" smtClean="0">
                            <a:latin typeface="Cambria Math" panose="02040503050406030204" pitchFamily="18" charset="0"/>
                          </a:rPr>
                          <m:t>𝑘</m:t>
                        </m:r>
                        <m:r>
                          <a:rPr lang="en-US" altLang="zh-TW" sz="2000" b="0" i="1" smtClean="0">
                            <a:latin typeface="Cambria Math" panose="02040503050406030204" pitchFamily="18" charset="0"/>
                            <a:ea typeface="Cambria Math" panose="02040503050406030204" pitchFamily="18" charset="0"/>
                          </a:rPr>
                          <m:t>×ℓ</m:t>
                        </m:r>
                      </m:sup>
                    </m:sSubSup>
                  </m:oMath>
                </a14:m>
                <a:r>
                  <a:rPr lang="en-US" altLang="zh-TW" sz="2000" dirty="0">
                    <a:latin typeface="Times New Roman" panose="02020603050405020304" pitchFamily="18" charset="0"/>
                    <a:cs typeface="Times New Roman" panose="02020603050405020304" pitchFamily="18" charset="0"/>
                  </a:rPr>
                  <a:t>using the seed </a:t>
                </a:r>
                <a14:m>
                  <m:oMath xmlns:m="http://schemas.openxmlformats.org/officeDocument/2006/math">
                    <m:r>
                      <a:rPr lang="zh-TW" altLang="en-US" sz="2000" i="1" smtClean="0">
                        <a:latin typeface="Cambria Math" panose="02040503050406030204" pitchFamily="18" charset="0"/>
                        <a:cs typeface="Times New Roman" panose="02020603050405020304" pitchFamily="18" charset="0"/>
                      </a:rPr>
                      <m:t>𝜌</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secret vectors </a:t>
                </a:r>
                <a14:m>
                  <m:oMath xmlns:m="http://schemas.openxmlformats.org/officeDocument/2006/math">
                    <m:sSubSup>
                      <m:sSubSupPr>
                        <m:ctrlPr>
                          <a:rPr lang="en-US" altLang="zh-TW" sz="2000" i="1">
                            <a:latin typeface="Cambria Math" panose="02040503050406030204" pitchFamily="18" charset="0"/>
                          </a:rPr>
                        </m:ctrlPr>
                      </m:sSubSupPr>
                      <m:e>
                        <m:sSub>
                          <m:sSubPr>
                            <m:ctrlPr>
                              <a:rPr lang="en-US" altLang="zh-TW" sz="2000" i="1" smtClean="0">
                                <a:latin typeface="Cambria Math" panose="02040503050406030204" pitchFamily="18" charset="0"/>
                              </a:rPr>
                            </m:ctrlPr>
                          </m:sSubPr>
                          <m:e>
                            <m:r>
                              <a:rPr lang="en-US" altLang="zh-TW" sz="2000" b="0" i="1" smtClean="0">
                                <a:latin typeface="Cambria Math" panose="02040503050406030204" pitchFamily="18" charset="0"/>
                              </a:rPr>
                              <m:t>𝑠</m:t>
                            </m:r>
                          </m:e>
                          <m:sub>
                            <m:r>
                              <a:rPr lang="en-US" altLang="zh-TW" sz="2000" b="0" i="1" smtClean="0">
                                <a:latin typeface="Cambria Math" panose="02040503050406030204" pitchFamily="18" charset="0"/>
                              </a:rPr>
                              <m:t>1</m:t>
                            </m:r>
                          </m:sub>
                        </m:sSub>
                        <m:r>
                          <a:rPr lang="en-US" altLang="zh-TW" sz="2000" i="1">
                            <a:latin typeface="Cambria Math" panose="02040503050406030204" pitchFamily="18" charset="0"/>
                          </a:rPr>
                          <m:t> ∈</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ea typeface="Cambria Math" panose="02040503050406030204" pitchFamily="18" charset="0"/>
                          </a:rPr>
                          <m:t>ℓ</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sSubSup>
                      <m:sSubSupPr>
                        <m:ctrlPr>
                          <a:rPr lang="en-US" altLang="zh-TW" sz="2000" i="1">
                            <a:latin typeface="Cambria Math" panose="02040503050406030204" pitchFamily="18" charset="0"/>
                          </a:rPr>
                        </m:ctrlPr>
                      </m:sSubSupPr>
                      <m:e>
                        <m:sSub>
                          <m:sSubPr>
                            <m:ctrlPr>
                              <a:rPr lang="en-US" altLang="zh-TW" sz="2000" i="1">
                                <a:latin typeface="Cambria Math" panose="02040503050406030204" pitchFamily="18" charset="0"/>
                              </a:rPr>
                            </m:ctrlPr>
                          </m:sSubPr>
                          <m:e>
                            <m:r>
                              <a:rPr lang="en-US" altLang="zh-TW" sz="2000" i="1">
                                <a:latin typeface="Cambria Math" panose="02040503050406030204" pitchFamily="18" charset="0"/>
                              </a:rPr>
                              <m:t>𝑠</m:t>
                            </m:r>
                          </m:e>
                          <m:sub>
                            <m:r>
                              <a:rPr lang="en-US" altLang="zh-TW" sz="2000" b="0" i="1" smtClean="0">
                                <a:latin typeface="Cambria Math" panose="02040503050406030204" pitchFamily="18" charset="0"/>
                              </a:rPr>
                              <m:t>2</m:t>
                            </m:r>
                          </m:sub>
                        </m:sSub>
                        <m:r>
                          <a:rPr lang="en-US" altLang="zh-TW" sz="2000" i="1">
                            <a:latin typeface="Cambria Math" panose="02040503050406030204" pitchFamily="18" charset="0"/>
                          </a:rPr>
                          <m:t>∈</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rPr>
                          <m:t>𝑘</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using the seed </a:t>
                </a:r>
                <a14:m>
                  <m:oMath xmlns:m="http://schemas.openxmlformats.org/officeDocument/2006/math">
                    <m:sSup>
                      <m:sSupPr>
                        <m:ctrlPr>
                          <a:rPr lang="en-US" altLang="zh-TW" sz="2000" i="1" smtClean="0">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b="0" i="1" smtClean="0">
                            <a:latin typeface="Cambria Math" panose="02040503050406030204" pitchFamily="18" charset="0"/>
                            <a:cs typeface="Times New Roman" panose="02020603050405020304" pitchFamily="18" charset="0"/>
                          </a:rPr>
                          <m:t>′</m:t>
                        </m:r>
                      </m:sup>
                    </m:sSup>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𝐴</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oMath>
                </a14:m>
                <a:r>
                  <a:rPr lang="en-US" altLang="zh-TW" sz="2000" dirty="0">
                    <a:latin typeface="Times New Roman" panose="02020603050405020304" pitchFamily="18" charset="0"/>
                    <a:cs typeface="Times New Roman" panose="02020603050405020304" pitchFamily="18" charset="0"/>
                  </a:rPr>
                  <a:t>, and decompose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𝑡</m:t>
                    </m:r>
                  </m:oMath>
                </a14:m>
                <a:r>
                  <a:rPr lang="en-US" altLang="zh-TW" sz="2000" dirty="0">
                    <a:latin typeface="Times New Roman" panose="02020603050405020304" pitchFamily="18" charset="0"/>
                    <a:cs typeface="Times New Roman" panose="02020603050405020304" pitchFamily="18" charset="0"/>
                  </a:rPr>
                  <a:t> into a high-order part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 low-order part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𝑡𝑟</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a:rPr lang="en-US" altLang="zh-TW" sz="2000" b="0" i="1" smtClean="0">
                        <a:latin typeface="Cambria Math" panose="02040503050406030204" pitchFamily="18" charset="0"/>
                        <a:cs typeface="Times New Roman" panose="02020603050405020304" pitchFamily="18" charset="0"/>
                      </a:rPr>
                      <m:t>(</m:t>
                    </m:r>
                    <m:r>
                      <a:rPr lang="zh-TW" altLang="en-US" sz="2000" b="0" i="1" smtClean="0">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1)</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Construct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𝑝𝑘</m:t>
                    </m:r>
                    <m:r>
                      <a:rPr lang="en-US" altLang="zh-TW" sz="2000" b="0" i="1" smtClean="0">
                        <a:latin typeface="Cambria Math" panose="02040503050406030204" pitchFamily="18" charset="0"/>
                        <a:cs typeface="Times New Roman" panose="02020603050405020304" pitchFamily="18" charset="0"/>
                      </a:rPr>
                      <m:t>=</m:t>
                    </m:r>
                    <m:d>
                      <m:dPr>
                        <m:ctrlPr>
                          <a:rPr lang="en-US" altLang="zh-TW" sz="2000" b="0" i="1" smtClean="0">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𝑡</m:t>
                        </m:r>
                        <m:r>
                          <a:rPr lang="en-US" altLang="zh-TW" sz="2000" i="1">
                            <a:latin typeface="Cambria Math" panose="02040503050406030204" pitchFamily="18" charset="0"/>
                            <a:cs typeface="Times New Roman" panose="02020603050405020304" pitchFamily="18" charset="0"/>
                          </a:rPr>
                          <m:t>1</m:t>
                        </m:r>
                      </m:e>
                    </m:d>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𝑠</m:t>
                    </m:r>
                    <m:r>
                      <a:rPr lang="en-US" altLang="zh-TW" sz="2000" i="1">
                        <a:latin typeface="Cambria Math" panose="02040503050406030204" pitchFamily="18" charset="0"/>
                        <a:cs typeface="Times New Roman" panose="02020603050405020304" pitchFamily="18" charset="0"/>
                      </a:rPr>
                      <m:t>𝑘</m:t>
                    </m:r>
                    <m:r>
                      <a:rPr lang="en-US" altLang="zh-TW" sz="2000" b="0" i="1" smtClean="0">
                        <a:latin typeface="Cambria Math" panose="02040503050406030204" pitchFamily="18" charset="0"/>
                        <a:cs typeface="Times New Roman" panose="02020603050405020304" pitchFamily="18" charset="0"/>
                      </a:rPr>
                      <m:t>=</m:t>
                    </m:r>
                    <m:d>
                      <m:dPr>
                        <m:ctrlPr>
                          <a:rPr lang="en-US" altLang="zh-TW" sz="2000" i="1">
                            <a:latin typeface="Cambria Math" panose="02040503050406030204" pitchFamily="18" charset="0"/>
                            <a:cs typeface="Times New Roman" panose="02020603050405020304" pitchFamily="18" charset="0"/>
                          </a:rPr>
                        </m:ctrlPr>
                      </m:dPr>
                      <m:e>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𝐾</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𝑡𝑟</m:t>
                        </m:r>
                        <m:r>
                          <a:rPr lang="en-US" altLang="zh-TW" sz="2000" b="0" i="1" smtClean="0">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e>
                    </m:d>
                  </m:oMath>
                </a14:m>
                <a:r>
                  <a:rPr lang="en-US" altLang="zh-TW" sz="2000" dirty="0">
                    <a:latin typeface="Times New Roman" panose="02020603050405020304" pitchFamily="18" charset="0"/>
                    <a:cs typeface="Times New Roman" panose="02020603050405020304" pitchFamily="18" charset="0"/>
                  </a:rPr>
                  <a:t> </a:t>
                </a:r>
              </a:p>
            </p:txBody>
          </p:sp>
        </mc:Choice>
        <mc:Fallback xmlns="">
          <p:sp>
            <p:nvSpPr>
              <p:cNvPr id="9" name="文字方塊 8">
                <a:extLst>
                  <a:ext uri="{FF2B5EF4-FFF2-40B4-BE49-F238E27FC236}">
                    <a16:creationId xmlns:a16="http://schemas.microsoft.com/office/drawing/2014/main" id="{76F9FE0E-6975-049E-C37E-07E1A9FD8023}"/>
                  </a:ext>
                </a:extLst>
              </p:cNvPr>
              <p:cNvSpPr txBox="1">
                <a:spLocks noRot="1" noChangeAspect="1" noMove="1" noResize="1" noEditPoints="1" noAdjustHandles="1" noChangeArrowheads="1" noChangeShapeType="1" noTextEdit="1"/>
              </p:cNvSpPr>
              <p:nvPr/>
            </p:nvSpPr>
            <p:spPr>
              <a:xfrm>
                <a:off x="720898" y="866719"/>
                <a:ext cx="10259614" cy="3889719"/>
              </a:xfrm>
              <a:prstGeom prst="rect">
                <a:avLst/>
              </a:prstGeom>
              <a:blipFill>
                <a:blip r:embed="rId4"/>
                <a:stretch>
                  <a:fillRect l="-475" b="-1097"/>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27192DFA-B28A-4A0E-4A01-111265165053}"/>
              </a:ext>
            </a:extLst>
          </p:cNvPr>
          <p:cNvSpPr>
            <a:spLocks noGrp="1"/>
          </p:cNvSpPr>
          <p:nvPr>
            <p:ph type="sldNum" sz="quarter" idx="12"/>
          </p:nvPr>
        </p:nvSpPr>
        <p:spPr/>
        <p:txBody>
          <a:bodyPr/>
          <a:lstStyle/>
          <a:p>
            <a:fld id="{565CE74E-AB26-4998-AD42-012C4C1AD076}" type="slidenum">
              <a:rPr lang="zh-CN" altLang="en-US" smtClean="0"/>
              <a:t>11</a:t>
            </a:fld>
            <a:endParaRPr lang="zh-CN" altLang="en-US" dirty="0"/>
          </a:p>
        </p:txBody>
      </p:sp>
      <p:graphicFrame>
        <p:nvGraphicFramePr>
          <p:cNvPr id="8" name="物件 7">
            <a:extLst>
              <a:ext uri="{FF2B5EF4-FFF2-40B4-BE49-F238E27FC236}">
                <a16:creationId xmlns:a16="http://schemas.microsoft.com/office/drawing/2014/main" id="{D30A9C57-305F-902A-06BD-5406EE3F5DF1}"/>
              </a:ext>
            </a:extLst>
          </p:cNvPr>
          <p:cNvGraphicFramePr>
            <a:graphicFrameLocks noChangeAspect="1"/>
          </p:cNvGraphicFramePr>
          <p:nvPr>
            <p:extLst>
              <p:ext uri="{D42A27DB-BD31-4B8C-83A1-F6EECF244321}">
                <p14:modId xmlns:p14="http://schemas.microsoft.com/office/powerpoint/2010/main" val="1553235610"/>
              </p:ext>
            </p:extLst>
          </p:nvPr>
        </p:nvGraphicFramePr>
        <p:xfrm>
          <a:off x="7143750" y="4287363"/>
          <a:ext cx="3952875" cy="1703918"/>
        </p:xfrm>
        <a:graphic>
          <a:graphicData uri="http://schemas.openxmlformats.org/presentationml/2006/ole">
            <mc:AlternateContent xmlns:mc="http://schemas.openxmlformats.org/markup-compatibility/2006">
              <mc:Choice xmlns:v="urn:schemas-microsoft-com:vml" Requires="v">
                <p:oleObj spid="_x0000_s2060" name="Visio" r:id="rId5" imgW="4210057" imgH="1781111" progId="Visio.Drawing.15">
                  <p:embed/>
                </p:oleObj>
              </mc:Choice>
              <mc:Fallback>
                <p:oleObj name="Visio" r:id="rId5" imgW="4210057" imgH="1781111" progId="Visio.Drawing.15">
                  <p:embed/>
                  <p:pic>
                    <p:nvPicPr>
                      <p:cNvPr id="4" name="物件 3">
                        <a:extLst>
                          <a:ext uri="{FF2B5EF4-FFF2-40B4-BE49-F238E27FC236}">
                            <a16:creationId xmlns:a16="http://schemas.microsoft.com/office/drawing/2014/main" id="{3B277ED9-80A8-42E0-B11D-7B1638EACCB4}"/>
                          </a:ext>
                        </a:extLst>
                      </p:cNvPr>
                      <p:cNvPicPr/>
                      <p:nvPr/>
                    </p:nvPicPr>
                    <p:blipFill>
                      <a:blip r:embed="rId6"/>
                      <a:stretch>
                        <a:fillRect/>
                      </a:stretch>
                    </p:blipFill>
                    <p:spPr>
                      <a:xfrm>
                        <a:off x="7143750" y="4287363"/>
                        <a:ext cx="3952875" cy="1703918"/>
                      </a:xfrm>
                      <a:prstGeom prst="rect">
                        <a:avLst/>
                      </a:prstGeom>
                    </p:spPr>
                  </p:pic>
                </p:oleObj>
              </mc:Fallback>
            </mc:AlternateContent>
          </a:graphicData>
        </a:graphic>
      </p:graphicFrame>
    </p:spTree>
    <p:extLst>
      <p:ext uri="{BB962C8B-B14F-4D97-AF65-F5344CB8AC3E}">
        <p14:creationId xmlns:p14="http://schemas.microsoft.com/office/powerpoint/2010/main" val="1660908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E082C-179C-CE0B-1617-D88D03E8577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C4E84925-C655-E40B-8625-D55D19A3D1AD}"/>
              </a:ext>
            </a:extLst>
          </p:cNvPr>
          <p:cNvGrpSpPr/>
          <p:nvPr/>
        </p:nvGrpSpPr>
        <p:grpSpPr>
          <a:xfrm>
            <a:off x="568443" y="319365"/>
            <a:ext cx="4193509" cy="769441"/>
            <a:chOff x="568442" y="319364"/>
            <a:chExt cx="4193509" cy="769443"/>
          </a:xfrm>
        </p:grpSpPr>
        <p:sp>
          <p:nvSpPr>
            <p:cNvPr id="55" name="文本框 23">
              <a:extLst>
                <a:ext uri="{FF2B5EF4-FFF2-40B4-BE49-F238E27FC236}">
                  <a16:creationId xmlns:a16="http://schemas.microsoft.com/office/drawing/2014/main" id="{FE658072-AF5A-EAC9-FF5F-B7C4228E37CD}"/>
                </a:ext>
              </a:extLst>
            </p:cNvPr>
            <p:cNvSpPr txBox="1"/>
            <p:nvPr/>
          </p:nvSpPr>
          <p:spPr>
            <a:xfrm>
              <a:off x="665958" y="319364"/>
              <a:ext cx="4095993" cy="769443"/>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Signature generation (SignGen)</a:t>
              </a:r>
            </a:p>
            <a:p>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52993C7-D687-0A48-CB1A-47A43740838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mc:Choice xmlns:a14="http://schemas.microsoft.com/office/drawing/2010/main" Requires="a14">
          <p:sp>
            <p:nvSpPr>
              <p:cNvPr id="9" name="文字方塊 8">
                <a:extLst>
                  <a:ext uri="{FF2B5EF4-FFF2-40B4-BE49-F238E27FC236}">
                    <a16:creationId xmlns:a16="http://schemas.microsoft.com/office/drawing/2014/main" id="{CF73F437-6C29-11DC-C92D-08336F129BAC}"/>
                  </a:ext>
                </a:extLst>
              </p:cNvPr>
              <p:cNvSpPr txBox="1"/>
              <p:nvPr/>
            </p:nvSpPr>
            <p:spPr>
              <a:xfrm>
                <a:off x="568442" y="683301"/>
                <a:ext cx="10851977" cy="5006563"/>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Derive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𝐾</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𝑡𝑟</m:t>
                    </m:r>
                    <m:r>
                      <a:rPr lang="en-US" altLang="zh-TW" sz="2000" i="1">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sub>
                    </m:sSub>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from the secret key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𝑠𝑘</m:t>
                    </m:r>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and regenerate the matrix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𝐴</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message digest </a:t>
                </a:r>
                <a14:m>
                  <m:oMath xmlns:m="http://schemas.openxmlformats.org/officeDocument/2006/math">
                    <m:r>
                      <a:rPr lang="el-GR" altLang="zh-TW" sz="2000" b="0" i="1" smtClean="0">
                        <a:latin typeface="Cambria Math" panose="02040503050406030204" pitchFamily="18" charset="0"/>
                        <a:ea typeface="Cambria Math" panose="02040503050406030204" pitchFamily="18" charset="0"/>
                        <a:cs typeface="Times New Roman" panose="02020603050405020304" pitchFamily="18" charset="0"/>
                      </a:rPr>
                      <m:t>𝜇</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b="0" i="1" smtClean="0">
                        <a:latin typeface="Cambria Math" panose="02040503050406030204" pitchFamily="18" charset="0"/>
                        <a:cs typeface="Times New Roman" panose="02020603050405020304" pitchFamily="18" charset="0"/>
                      </a:rPr>
                      <m:t>tr</m:t>
                    </m:r>
                    <m:r>
                      <m:rPr>
                        <m:nor/>
                      </m:rPr>
                      <a:rPr lang="en-US" altLang="zh-TW" sz="2000" b="0" i="1" smtClean="0">
                        <a:latin typeface="Cambria Math" panose="02040503050406030204" pitchFamily="18" charset="0"/>
                        <a:cs typeface="Times New Roman" panose="02020603050405020304" pitchFamily="18" charset="0"/>
                      </a:rPr>
                      <m:t>\\</m:t>
                    </m:r>
                    <m:sSup>
                      <m:sSupPr>
                        <m:ctrlPr>
                          <a:rPr lang="en-US" altLang="zh-TW" sz="2000" b="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𝑀</m:t>
                        </m:r>
                      </m:e>
                      <m:sup>
                        <m:r>
                          <a:rPr lang="en-US" altLang="zh-TW" sz="2000" b="0" i="1" smtClean="0">
                            <a:latin typeface="Cambria Math" panose="02040503050406030204" pitchFamily="18" charset="0"/>
                            <a:cs typeface="Times New Roman" panose="02020603050405020304" pitchFamily="18" charset="0"/>
                          </a:rPr>
                          <m:t>′</m:t>
                        </m:r>
                      </m:sup>
                    </m:sSup>
                    <m:r>
                      <m:rPr>
                        <m:nor/>
                      </m:rPr>
                      <a:rPr lang="en-US" altLang="zh-TW" sz="2000" b="0" i="0" dirty="0" smtClean="0">
                        <a:latin typeface="Times New Roman" panose="020206030504050203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then use it to compute the random seed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𝜌</m:t>
                        </m:r>
                      </m:e>
                      <m:sup>
                        <m:r>
                          <a:rPr lang="en-US" altLang="zh-TW" sz="2000" i="1">
                            <a:latin typeface="Cambria Math" panose="02040503050406030204" pitchFamily="18" charset="0"/>
                            <a:cs typeface="Times New Roman" panose="02020603050405020304" pitchFamily="18" charset="0"/>
                          </a:rPr>
                          <m:t>′′</m:t>
                        </m:r>
                      </m:sup>
                    </m:sSup>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a random vector </a:t>
                </a:r>
                <a14:m>
                  <m:oMath xmlns:m="http://schemas.openxmlformats.org/officeDocument/2006/math">
                    <m:sSubSup>
                      <m:sSubSupPr>
                        <m:ctrlPr>
                          <a:rPr lang="en-US" altLang="zh-TW" sz="2000" i="1">
                            <a:latin typeface="Cambria Math" panose="02040503050406030204" pitchFamily="18" charset="0"/>
                          </a:rPr>
                        </m:ctrlPr>
                      </m:sSubSupPr>
                      <m:e>
                        <m:r>
                          <a:rPr lang="en-US" altLang="zh-TW" sz="2000" b="0" i="1" smtClean="0">
                            <a:latin typeface="Cambria Math" panose="02040503050406030204" pitchFamily="18" charset="0"/>
                          </a:rPr>
                          <m:t>𝑦</m:t>
                        </m:r>
                        <m:r>
                          <a:rPr lang="en-US" altLang="zh-TW" sz="2000" i="1">
                            <a:latin typeface="Cambria Math" panose="02040503050406030204" pitchFamily="18" charset="0"/>
                          </a:rPr>
                          <m:t> ∈</m:t>
                        </m:r>
                        <m:r>
                          <a:rPr lang="en-US" altLang="zh-TW" sz="2000" i="1">
                            <a:latin typeface="Cambria Math" panose="02040503050406030204" pitchFamily="18" charset="0"/>
                          </a:rPr>
                          <m:t>𝑅</m:t>
                        </m:r>
                      </m:e>
                      <m:sub>
                        <m:r>
                          <a:rPr lang="en-US" altLang="zh-TW" sz="2000" i="1">
                            <a:latin typeface="Cambria Math" panose="02040503050406030204" pitchFamily="18" charset="0"/>
                          </a:rPr>
                          <m:t>𝑞</m:t>
                        </m:r>
                      </m:sub>
                      <m:sup>
                        <m:r>
                          <a:rPr lang="en-US" altLang="zh-TW" sz="2000" i="1">
                            <a:latin typeface="Cambria Math" panose="02040503050406030204" pitchFamily="18" charset="0"/>
                            <a:ea typeface="Cambria Math" panose="02040503050406030204" pitchFamily="18" charset="0"/>
                          </a:rPr>
                          <m:t>ℓ</m:t>
                        </m:r>
                      </m:sup>
                    </m:sSubSup>
                    <m:r>
                      <a:rPr lang="en-US" altLang="zh-TW" sz="2000" i="1">
                        <a:latin typeface="Cambria Math" panose="02040503050406030204" pitchFamily="18" charset="0"/>
                        <a:ea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𝑤</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𝐴</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𝑦</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extract commitment</a:t>
                </a:r>
                <a14:m>
                  <m:oMath xmlns:m="http://schemas.openxmlformats.org/officeDocument/2006/math">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 </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r>
                      <a:rPr lang="en-US" altLang="zh-TW" sz="2000" b="0" i="0"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m:rPr>
                        <m:nor/>
                      </m:rPr>
                      <a:rPr lang="en-US" altLang="zh-TW" sz="2000">
                        <a:latin typeface="Cambria Math" panose="02040503050406030204" pitchFamily="18" charset="0"/>
                        <a:cs typeface="Times New Roman" panose="02020603050405020304" pitchFamily="18" charset="0"/>
                      </a:rPr>
                      <m:t>(</m:t>
                    </m:r>
                    <m:r>
                      <a:rPr lang="el-GR" altLang="zh-TW" sz="2000" i="1">
                        <a:latin typeface="Cambria Math" panose="02040503050406030204" pitchFamily="18" charset="0"/>
                        <a:ea typeface="Cambria Math" panose="02040503050406030204" pitchFamily="18" charset="0"/>
                        <a:cs typeface="Times New Roman" panose="02020603050405020304" pitchFamily="18" charset="0"/>
                      </a:rPr>
                      <m:t>𝜇</m:t>
                    </m:r>
                    <m:r>
                      <m:rPr>
                        <m:nor/>
                      </m:rPr>
                      <a:rPr lang="en-US" altLang="zh-TW" sz="2000" i="1">
                        <a:latin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m:rPr>
                        <m:nor/>
                      </m:rPr>
                      <a:rPr lang="en-US" altLang="zh-TW" sz="2000" dirty="0">
                        <a:latin typeface="Times New Roman" panose="020206030504050203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then apply SampleInBall to generate the challenge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𝑐</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response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𝑧</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𝑦</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a:t>
                </a:r>
                <a14:m>
                  <m:oMath xmlns:m="http://schemas.openxmlformats.org/officeDocument/2006/math">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 </m:t>
                    </m:r>
                    <m:sSub>
                      <m:sSubPr>
                        <m:ctrlP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𝑟</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𝐿𝑜𝑤𝐵𝑖𝑡𝑠</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𝑤</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 If z or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𝑟</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invalid, repeat from step 3</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Generate the hint </a:t>
                </a:r>
                <a14:m>
                  <m:oMath xmlns:m="http://schemas.openxmlformats.org/officeDocument/2006/math">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h</m:t>
                    </m:r>
                  </m:oMath>
                </a14:m>
                <a:r>
                  <a:rPr lang="en-US" altLang="zh-TW" sz="2000" dirty="0">
                    <a:latin typeface="Times New Roman" panose="02020603050405020304" pitchFamily="18" charset="0"/>
                    <a:cs typeface="Times New Roman" panose="02020603050405020304" pitchFamily="18" charset="0"/>
                  </a:rPr>
                  <a:t> using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𝑀𝑎𝑘𝑒</m:t>
                    </m:r>
                    <m:r>
                      <a:rPr lang="en-US" altLang="zh-TW" sz="2000" b="0" i="1">
                        <a:latin typeface="Cambria Math" panose="02040503050406030204" pitchFamily="18" charset="0"/>
                        <a:cs typeface="Times New Roman" panose="02020603050405020304" pitchFamily="18" charset="0"/>
                      </a:rPr>
                      <m:t>𝐻𝑖𝑛𝑡</m:t>
                    </m:r>
                  </m:oMath>
                </a14:m>
                <a:r>
                  <a:rPr lang="en-US" altLang="zh-TW" sz="2000" i="1"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function</a:t>
                </a:r>
                <a:r>
                  <a:rPr lang="en-US" altLang="zh-TW" sz="2000" b="0" dirty="0">
                    <a:latin typeface="Times New Roman" panose="02020603050405020304" pitchFamily="18" charset="0"/>
                    <a:ea typeface="Cambria Math" panose="020405030504060302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 If  invalid, repeat from step 3</a:t>
                </a:r>
                <a:endParaRPr lang="en-US" altLang="zh-TW" sz="2000" b="0" dirty="0">
                  <a:latin typeface="Times New Roman" panose="02020603050405020304" pitchFamily="18" charset="0"/>
                  <a:ea typeface="Cambria Math" panose="020405030504060302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Output signature </a:t>
                </a:r>
                <a14:m>
                  <m:oMath xmlns:m="http://schemas.openxmlformats.org/officeDocument/2006/math">
                    <m:r>
                      <a:rPr lang="zh-TW" altLang="en-US" sz="2000" i="1" smtClean="0">
                        <a:latin typeface="Cambria Math" panose="02040503050406030204" pitchFamily="18" charset="0"/>
                        <a:cs typeface="Times New Roman" panose="02020603050405020304" pitchFamily="18" charset="0"/>
                      </a:rPr>
                      <m:t>𝜎</m:t>
                    </m:r>
                    <m:r>
                      <a:rPr lang="en-US" altLang="zh-TW" sz="2000" b="0" i="1" smtClean="0">
                        <a:latin typeface="Cambria Math" panose="02040503050406030204" pitchFamily="18" charset="0"/>
                        <a:cs typeface="Times New Roman" panose="02020603050405020304" pitchFamily="18" charset="0"/>
                      </a:rPr>
                      <m:t>=(</m:t>
                    </m:r>
                    <m:acc>
                      <m:accPr>
                        <m:chr m:val="̃"/>
                        <m:ctrlPr>
                          <a:rPr lang="en-US" altLang="zh-TW" sz="2000" b="0" i="1" smtClean="0">
                            <a:latin typeface="Cambria Math" panose="02040503050406030204" pitchFamily="18" charset="0"/>
                            <a:cs typeface="Times New Roman" panose="02020603050405020304" pitchFamily="18" charset="0"/>
                          </a:rPr>
                        </m:ctrlPr>
                      </m:accPr>
                      <m:e>
                        <m:r>
                          <a:rPr lang="en-US" altLang="zh-TW" sz="2000" b="0" i="1" smtClean="0">
                            <a:latin typeface="Cambria Math" panose="02040503050406030204" pitchFamily="18" charset="0"/>
                            <a:cs typeface="Times New Roman" panose="02020603050405020304" pitchFamily="18" charset="0"/>
                          </a:rPr>
                          <m:t>𝑐</m:t>
                        </m:r>
                      </m:e>
                    </m:acc>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𝑧</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h</m:t>
                    </m:r>
                    <m:r>
                      <a:rPr lang="en-US" altLang="zh-TW" sz="2000" b="0" i="1" smtClean="0">
                        <a:latin typeface="Cambria Math" panose="020405030504060302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p:txBody>
          </p:sp>
        </mc:Choice>
        <mc:Fallback>
          <p:sp>
            <p:nvSpPr>
              <p:cNvPr id="9" name="文字方塊 8">
                <a:extLst>
                  <a:ext uri="{FF2B5EF4-FFF2-40B4-BE49-F238E27FC236}">
                    <a16:creationId xmlns:a16="http://schemas.microsoft.com/office/drawing/2014/main" id="{CF73F437-6C29-11DC-C92D-08336F129BAC}"/>
                  </a:ext>
                </a:extLst>
              </p:cNvPr>
              <p:cNvSpPr txBox="1">
                <a:spLocks noRot="1" noChangeAspect="1" noMove="1" noResize="1" noEditPoints="1" noAdjustHandles="1" noChangeArrowheads="1" noChangeShapeType="1" noTextEdit="1"/>
              </p:cNvSpPr>
              <p:nvPr/>
            </p:nvSpPr>
            <p:spPr>
              <a:xfrm>
                <a:off x="568442" y="683301"/>
                <a:ext cx="10851977" cy="5006563"/>
              </a:xfrm>
              <a:prstGeom prst="rect">
                <a:avLst/>
              </a:prstGeom>
              <a:blipFill>
                <a:blip r:embed="rId4"/>
                <a:stretch>
                  <a:fillRect l="-449" b="-1340"/>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DE05A25E-281F-CCE2-BE52-77EC66B1A622}"/>
              </a:ext>
            </a:extLst>
          </p:cNvPr>
          <p:cNvSpPr>
            <a:spLocks noGrp="1"/>
          </p:cNvSpPr>
          <p:nvPr>
            <p:ph type="sldNum" sz="quarter" idx="12"/>
          </p:nvPr>
        </p:nvSpPr>
        <p:spPr/>
        <p:txBody>
          <a:bodyPr/>
          <a:lstStyle/>
          <a:p>
            <a:fld id="{565CE74E-AB26-4998-AD42-012C4C1AD076}" type="slidenum">
              <a:rPr lang="zh-CN" altLang="en-US" smtClean="0"/>
              <a:t>12</a:t>
            </a:fld>
            <a:endParaRPr lang="zh-CN" altLang="en-US" dirty="0"/>
          </a:p>
        </p:txBody>
      </p:sp>
      <p:sp>
        <p:nvSpPr>
          <p:cNvPr id="7" name="矩形 6">
            <a:extLst>
              <a:ext uri="{FF2B5EF4-FFF2-40B4-BE49-F238E27FC236}">
                <a16:creationId xmlns:a16="http://schemas.microsoft.com/office/drawing/2014/main" id="{8364D8A7-2F84-0DFA-D048-1D15277284F5}"/>
              </a:ext>
            </a:extLst>
          </p:cNvPr>
          <p:cNvSpPr/>
          <p:nvPr/>
        </p:nvSpPr>
        <p:spPr>
          <a:xfrm>
            <a:off x="9082359" y="2191111"/>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7">
            <a:extLst>
              <a:ext uri="{FF2B5EF4-FFF2-40B4-BE49-F238E27FC236}">
                <a16:creationId xmlns:a16="http://schemas.microsoft.com/office/drawing/2014/main" id="{63905F90-54BB-CC28-FD07-4BA92A13AD0B}"/>
              </a:ext>
            </a:extLst>
          </p:cNvPr>
          <p:cNvSpPr/>
          <p:nvPr/>
        </p:nvSpPr>
        <p:spPr>
          <a:xfrm>
            <a:off x="8271198" y="4023256"/>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 name="接點: 肘形 10">
            <a:extLst>
              <a:ext uri="{FF2B5EF4-FFF2-40B4-BE49-F238E27FC236}">
                <a16:creationId xmlns:a16="http://schemas.microsoft.com/office/drawing/2014/main" id="{BEADF51C-0C2E-836E-1B75-ECF545129221}"/>
              </a:ext>
            </a:extLst>
          </p:cNvPr>
          <p:cNvCxnSpPr>
            <a:cxnSpLocks/>
            <a:stCxn id="8" idx="3"/>
            <a:endCxn id="7" idx="3"/>
          </p:cNvCxnSpPr>
          <p:nvPr/>
        </p:nvCxnSpPr>
        <p:spPr>
          <a:xfrm flipV="1">
            <a:off x="8710139" y="2421944"/>
            <a:ext cx="811161" cy="1832145"/>
          </a:xfrm>
          <a:prstGeom prst="bentConnector3">
            <a:avLst>
              <a:gd name="adj1" fmla="val 128182"/>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字方塊 11">
            <a:extLst>
              <a:ext uri="{FF2B5EF4-FFF2-40B4-BE49-F238E27FC236}">
                <a16:creationId xmlns:a16="http://schemas.microsoft.com/office/drawing/2014/main" id="{673C78F9-A50F-12B4-A966-CDED307279B5}"/>
              </a:ext>
            </a:extLst>
          </p:cNvPr>
          <p:cNvSpPr txBox="1"/>
          <p:nvPr/>
        </p:nvSpPr>
        <p:spPr>
          <a:xfrm>
            <a:off x="9859496" y="3079237"/>
            <a:ext cx="1165704" cy="707886"/>
          </a:xfrm>
          <a:prstGeom prst="rect">
            <a:avLst/>
          </a:prstGeom>
          <a:noFill/>
        </p:spPr>
        <p:txBody>
          <a:bodyPr wrap="none" rtlCol="0">
            <a:spAutoFit/>
          </a:bodyPr>
          <a:lstStyle/>
          <a:p>
            <a:pPr algn="ctr"/>
            <a:r>
              <a:rPr lang="en-US" altLang="zh-TW" sz="2000" dirty="0">
                <a:latin typeface="Times New Roman" panose="02020603050405020304" pitchFamily="18" charset="0"/>
                <a:cs typeface="Times New Roman" panose="02020603050405020304" pitchFamily="18" charset="0"/>
              </a:rPr>
              <a:t>Rejection</a:t>
            </a:r>
          </a:p>
          <a:p>
            <a:pPr algn="ctr"/>
            <a:r>
              <a:rPr lang="en-US" altLang="zh-TW" sz="2000" dirty="0">
                <a:latin typeface="Times New Roman" panose="02020603050405020304" pitchFamily="18" charset="0"/>
                <a:cs typeface="Times New Roman" panose="02020603050405020304" pitchFamily="18" charset="0"/>
              </a:rPr>
              <a:t>Sample</a:t>
            </a:r>
            <a:endParaRPr lang="zh-TW" altLang="en-US" sz="2000" dirty="0">
              <a:latin typeface="Times New Roman" panose="02020603050405020304" pitchFamily="18" charset="0"/>
              <a:cs typeface="Times New Roman" panose="02020603050405020304" pitchFamily="18" charset="0"/>
            </a:endParaRPr>
          </a:p>
        </p:txBody>
      </p:sp>
      <p:graphicFrame>
        <p:nvGraphicFramePr>
          <p:cNvPr id="13" name="物件 12">
            <a:extLst>
              <a:ext uri="{FF2B5EF4-FFF2-40B4-BE49-F238E27FC236}">
                <a16:creationId xmlns:a16="http://schemas.microsoft.com/office/drawing/2014/main" id="{EA479D96-644F-6A3E-0F45-87334A1AE3A2}"/>
              </a:ext>
            </a:extLst>
          </p:cNvPr>
          <p:cNvGraphicFramePr>
            <a:graphicFrameLocks noChangeAspect="1"/>
          </p:cNvGraphicFramePr>
          <p:nvPr>
            <p:extLst>
              <p:ext uri="{D42A27DB-BD31-4B8C-83A1-F6EECF244321}">
                <p14:modId xmlns:p14="http://schemas.microsoft.com/office/powerpoint/2010/main" val="1370155424"/>
              </p:ext>
            </p:extLst>
          </p:nvPr>
        </p:nvGraphicFramePr>
        <p:xfrm>
          <a:off x="8149633" y="5021316"/>
          <a:ext cx="3959773" cy="1793908"/>
        </p:xfrm>
        <a:graphic>
          <a:graphicData uri="http://schemas.openxmlformats.org/presentationml/2006/ole">
            <mc:AlternateContent xmlns:mc="http://schemas.openxmlformats.org/markup-compatibility/2006">
              <mc:Choice xmlns:v="urn:schemas-microsoft-com:vml" Requires="v">
                <p:oleObj spid="_x0000_s3088" name="Visio" r:id="rId5" imgW="6000685" imgH="2666974" progId="Visio.Drawing.15">
                  <p:embed/>
                </p:oleObj>
              </mc:Choice>
              <mc:Fallback>
                <p:oleObj name="Visio" r:id="rId5" imgW="6000685" imgH="2666974" progId="Visio.Drawing.15">
                  <p:embed/>
                  <p:pic>
                    <p:nvPicPr>
                      <p:cNvPr id="5" name="物件 4">
                        <a:extLst>
                          <a:ext uri="{FF2B5EF4-FFF2-40B4-BE49-F238E27FC236}">
                            <a16:creationId xmlns:a16="http://schemas.microsoft.com/office/drawing/2014/main" id="{FA10A7C8-E5B6-4976-985D-968080FBE34D}"/>
                          </a:ext>
                        </a:extLst>
                      </p:cNvPr>
                      <p:cNvPicPr/>
                      <p:nvPr/>
                    </p:nvPicPr>
                    <p:blipFill>
                      <a:blip r:embed="rId6"/>
                      <a:stretch>
                        <a:fillRect/>
                      </a:stretch>
                    </p:blipFill>
                    <p:spPr>
                      <a:xfrm>
                        <a:off x="8149633" y="5021316"/>
                        <a:ext cx="3959773" cy="1793908"/>
                      </a:xfrm>
                      <a:prstGeom prst="rect">
                        <a:avLst/>
                      </a:prstGeom>
                    </p:spPr>
                  </p:pic>
                </p:oleObj>
              </mc:Fallback>
            </mc:AlternateContent>
          </a:graphicData>
        </a:graphic>
      </p:graphicFrame>
      <p:cxnSp>
        <p:nvCxnSpPr>
          <p:cNvPr id="28" name="接點: 肘形 27">
            <a:extLst>
              <a:ext uri="{FF2B5EF4-FFF2-40B4-BE49-F238E27FC236}">
                <a16:creationId xmlns:a16="http://schemas.microsoft.com/office/drawing/2014/main" id="{A20FA85F-0361-4EF5-950C-E82DE5323956}"/>
              </a:ext>
            </a:extLst>
          </p:cNvPr>
          <p:cNvCxnSpPr>
            <a:cxnSpLocks/>
            <a:stCxn id="32" idx="3"/>
            <a:endCxn id="7" idx="3"/>
          </p:cNvCxnSpPr>
          <p:nvPr/>
        </p:nvCxnSpPr>
        <p:spPr>
          <a:xfrm flipV="1">
            <a:off x="8905225" y="2421944"/>
            <a:ext cx="616075" cy="2426913"/>
          </a:xfrm>
          <a:prstGeom prst="bentConnector3">
            <a:avLst>
              <a:gd name="adj1" fmla="val 137106"/>
            </a:avLst>
          </a:prstGeom>
          <a:ln w="6350">
            <a:tailEnd type="triangle"/>
          </a:ln>
        </p:spPr>
        <p:style>
          <a:lnRef idx="1">
            <a:schemeClr val="accent1"/>
          </a:lnRef>
          <a:fillRef idx="0">
            <a:schemeClr val="accent1"/>
          </a:fillRef>
          <a:effectRef idx="0">
            <a:schemeClr val="accent1"/>
          </a:effectRef>
          <a:fontRef idx="minor">
            <a:schemeClr val="tx1"/>
          </a:fontRef>
        </p:style>
      </p:cxnSp>
      <p:sp>
        <p:nvSpPr>
          <p:cNvPr id="32" name="矩形 31">
            <a:extLst>
              <a:ext uri="{FF2B5EF4-FFF2-40B4-BE49-F238E27FC236}">
                <a16:creationId xmlns:a16="http://schemas.microsoft.com/office/drawing/2014/main" id="{7A0A7BE1-8EDA-4986-8D6A-F458C8F9EA2D}"/>
              </a:ext>
            </a:extLst>
          </p:cNvPr>
          <p:cNvSpPr/>
          <p:nvPr/>
        </p:nvSpPr>
        <p:spPr>
          <a:xfrm>
            <a:off x="8466284" y="4618024"/>
            <a:ext cx="438941" cy="4616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3" name="橢圓 32">
            <a:extLst>
              <a:ext uri="{FF2B5EF4-FFF2-40B4-BE49-F238E27FC236}">
                <a16:creationId xmlns:a16="http://schemas.microsoft.com/office/drawing/2014/main" id="{75B6D3EE-C6AE-4B05-BA5A-7957AA4B3339}"/>
              </a:ext>
            </a:extLst>
          </p:cNvPr>
          <p:cNvSpPr/>
          <p:nvPr/>
        </p:nvSpPr>
        <p:spPr>
          <a:xfrm>
            <a:off x="9731783" y="4236898"/>
            <a:ext cx="36000" cy="36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489062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8036EF-D835-8D68-D3B9-5C91ECB28BA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A3E5CFF-A09C-BCC3-C4FD-6CD7751A070D}"/>
              </a:ext>
            </a:extLst>
          </p:cNvPr>
          <p:cNvGrpSpPr/>
          <p:nvPr/>
        </p:nvGrpSpPr>
        <p:grpSpPr>
          <a:xfrm>
            <a:off x="568443" y="319365"/>
            <a:ext cx="4226723" cy="461665"/>
            <a:chOff x="568442" y="319364"/>
            <a:chExt cx="4226723" cy="461666"/>
          </a:xfrm>
        </p:grpSpPr>
        <p:sp>
          <p:nvSpPr>
            <p:cNvPr id="55" name="文本框 23">
              <a:extLst>
                <a:ext uri="{FF2B5EF4-FFF2-40B4-BE49-F238E27FC236}">
                  <a16:creationId xmlns:a16="http://schemas.microsoft.com/office/drawing/2014/main" id="{34A5BAEE-D597-51C7-DF20-11718AB4E4BC}"/>
                </a:ext>
              </a:extLst>
            </p:cNvPr>
            <p:cNvSpPr txBox="1"/>
            <p:nvPr/>
          </p:nvSpPr>
          <p:spPr>
            <a:xfrm>
              <a:off x="665958" y="319364"/>
              <a:ext cx="4129207"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Signature verification (SignVer)</a:t>
              </a:r>
            </a:p>
          </p:txBody>
        </p:sp>
        <p:sp>
          <p:nvSpPr>
            <p:cNvPr id="56" name="等腰三角形 55">
              <a:extLst>
                <a:ext uri="{FF2B5EF4-FFF2-40B4-BE49-F238E27FC236}">
                  <a16:creationId xmlns:a16="http://schemas.microsoft.com/office/drawing/2014/main" id="{66B3BAB5-BD8D-2D2A-725C-443ACFB561E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mc:Choice xmlns:a14="http://schemas.microsoft.com/office/drawing/2010/main" Requires="a14">
          <p:sp>
            <p:nvSpPr>
              <p:cNvPr id="9" name="文字方塊 8">
                <a:extLst>
                  <a:ext uri="{FF2B5EF4-FFF2-40B4-BE49-F238E27FC236}">
                    <a16:creationId xmlns:a16="http://schemas.microsoft.com/office/drawing/2014/main" id="{52D0474F-72BB-8595-76D4-16B389F160E2}"/>
                  </a:ext>
                </a:extLst>
              </p:cNvPr>
              <p:cNvSpPr txBox="1"/>
              <p:nvPr/>
            </p:nvSpPr>
            <p:spPr>
              <a:xfrm>
                <a:off x="644670" y="742914"/>
                <a:ext cx="10851977" cy="6364243"/>
              </a:xfrm>
              <a:prstGeom prst="rect">
                <a:avLst/>
              </a:prstGeom>
              <a:noFill/>
            </p:spPr>
            <p:txBody>
              <a:bodyPr wrap="square" rtlCol="0">
                <a:spAutoFit/>
              </a:bodyPr>
              <a:lstStyle/>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Derive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𝜌</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𝑡</m:t>
                    </m:r>
                    <m:r>
                      <a:rPr lang="en-US" altLang="zh-TW" sz="2000" b="0" i="1" smtClean="0">
                        <a:latin typeface="Cambria Math" panose="02040503050406030204" pitchFamily="18" charset="0"/>
                        <a:cs typeface="Times New Roman" panose="02020603050405020304" pitchFamily="18" charset="0"/>
                      </a:rPr>
                      <m:t>1</m:t>
                    </m:r>
                  </m:oMath>
                </a14:m>
                <a:r>
                  <a:rPr lang="en-US" altLang="zh-TW" sz="2000" dirty="0">
                    <a:latin typeface="Times New Roman" panose="02020603050405020304" pitchFamily="18" charset="0"/>
                    <a:cs typeface="Times New Roman" panose="02020603050405020304" pitchFamily="18" charset="0"/>
                  </a:rPr>
                  <a:t> from the public key </a:t>
                </a:r>
                <a14:m>
                  <m:oMath xmlns:m="http://schemas.openxmlformats.org/officeDocument/2006/math">
                    <m:r>
                      <m:rPr>
                        <m:sty m:val="p"/>
                      </m:rPr>
                      <a:rPr lang="en-US" altLang="zh-TW" sz="2000" b="0" i="0" smtClean="0">
                        <a:latin typeface="Cambria Math" panose="02040503050406030204" pitchFamily="18" charset="0"/>
                        <a:cs typeface="Times New Roman" panose="02020603050405020304" pitchFamily="18" charset="0"/>
                      </a:rPr>
                      <m:t>p</m:t>
                    </m:r>
                    <m:r>
                      <a:rPr lang="en-US" altLang="zh-TW" sz="2000" i="1">
                        <a:latin typeface="Cambria Math" panose="02040503050406030204" pitchFamily="18" charset="0"/>
                        <a:cs typeface="Times New Roman" panose="02020603050405020304" pitchFamily="18" charset="0"/>
                      </a:rPr>
                      <m:t>𝑘</m:t>
                    </m:r>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r>
                      <a:rPr lang="en-US" altLang="zh-TW" sz="2000" i="1">
                        <a:latin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cs typeface="Times New Roman" panose="02020603050405020304" pitchFamily="18" charset="0"/>
                      </a:rPr>
                      <m:t>𝑧</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h</m:t>
                    </m:r>
                  </m:oMath>
                </a14:m>
                <a:r>
                  <a:rPr lang="en-US" altLang="zh-TW" sz="2000" dirty="0">
                    <a:latin typeface="Times New Roman" panose="02020603050405020304" pitchFamily="18" charset="0"/>
                    <a:cs typeface="Times New Roman" panose="02020603050405020304" pitchFamily="18" charset="0"/>
                  </a:rPr>
                  <a:t> from signature </a:t>
                </a:r>
                <a14:m>
                  <m:oMath xmlns:m="http://schemas.openxmlformats.org/officeDocument/2006/math">
                    <m:r>
                      <a:rPr lang="zh-TW" altLang="en-US" sz="2000" i="1">
                        <a:latin typeface="Cambria Math" panose="02040503050406030204" pitchFamily="18" charset="0"/>
                        <a:cs typeface="Times New Roman" panose="02020603050405020304" pitchFamily="18" charset="0"/>
                      </a:rPr>
                      <m:t>𝜎</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Regenerate the matrix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𝐴</m:t>
                    </m:r>
                  </m:oMath>
                </a14:m>
                <a:r>
                  <a:rPr lang="en-US" altLang="zh-TW" sz="2000" dirty="0">
                    <a:latin typeface="Times New Roman" panose="02020603050405020304" pitchFamily="18" charset="0"/>
                    <a:cs typeface="Times New Roman" panose="02020603050405020304" pitchFamily="18" charset="0"/>
                  </a:rPr>
                  <a:t>  using the seed </a:t>
                </a:r>
                <a:r>
                  <a:rPr lang="zh-TW" altLang="en-US" sz="2000" dirty="0">
                    <a:latin typeface="Times New Roman" panose="02020603050405020304" pitchFamily="18" charset="0"/>
                    <a:cs typeface="Times New Roman" panose="02020603050405020304" pitchFamily="18" charset="0"/>
                  </a:rPr>
                  <a:t>𝜌</a:t>
                </a:r>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𝑡𝑟</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𝑝𝑘</m:t>
                    </m:r>
                    <m:r>
                      <a:rPr lang="en-US" altLang="zh-TW" sz="2000" i="1">
                        <a:latin typeface="Cambria Math" panose="020405030504060302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message digest </a:t>
                </a:r>
                <a14:m>
                  <m:oMath xmlns:m="http://schemas.openxmlformats.org/officeDocument/2006/math">
                    <m:r>
                      <a:rPr lang="el-GR" altLang="zh-TW" sz="2000" b="0" i="1" smtClean="0">
                        <a:latin typeface="Cambria Math" panose="02040503050406030204" pitchFamily="18" charset="0"/>
                        <a:ea typeface="Cambria Math" panose="02040503050406030204" pitchFamily="18" charset="0"/>
                        <a:cs typeface="Times New Roman" panose="02020603050405020304" pitchFamily="18" charset="0"/>
                      </a:rPr>
                      <m:t>𝜇</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𝐻</m:t>
                    </m:r>
                    <m:r>
                      <m:rPr>
                        <m:nor/>
                      </m:rPr>
                      <a:rPr lang="en-US" altLang="zh-TW" sz="2000" b="0" i="0" smtClean="0">
                        <a:latin typeface="Cambria Math" panose="02040503050406030204" pitchFamily="18" charset="0"/>
                        <a:cs typeface="Times New Roman" panose="02020603050405020304" pitchFamily="18" charset="0"/>
                      </a:rPr>
                      <m:t>(</m:t>
                    </m:r>
                    <m:r>
                      <m:rPr>
                        <m:nor/>
                      </m:rPr>
                      <a:rPr lang="en-US" altLang="zh-TW" sz="2000" b="0" i="1" smtClean="0">
                        <a:latin typeface="Cambria Math" panose="02040503050406030204" pitchFamily="18" charset="0"/>
                        <a:cs typeface="Times New Roman" panose="02020603050405020304" pitchFamily="18" charset="0"/>
                      </a:rPr>
                      <m:t>tr</m:t>
                    </m:r>
                    <m:r>
                      <m:rPr>
                        <m:nor/>
                      </m:rPr>
                      <a:rPr lang="en-US" altLang="zh-TW" sz="2000" b="0" i="1" smtClean="0">
                        <a:latin typeface="Cambria Math" panose="02040503050406030204" pitchFamily="18" charset="0"/>
                        <a:cs typeface="Times New Roman" panose="02020603050405020304" pitchFamily="18" charset="0"/>
                      </a:rPr>
                      <m:t>\\</m:t>
                    </m:r>
                    <m:sSup>
                      <m:sSupPr>
                        <m:ctrlPr>
                          <a:rPr lang="en-US" altLang="zh-TW" sz="2000" b="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𝑀</m:t>
                        </m:r>
                      </m:e>
                      <m:sup>
                        <m:r>
                          <a:rPr lang="en-US" altLang="zh-TW" sz="2000" b="0" i="1" smtClean="0">
                            <a:latin typeface="Cambria Math" panose="02040503050406030204" pitchFamily="18" charset="0"/>
                            <a:cs typeface="Times New Roman" panose="02020603050405020304" pitchFamily="18" charset="0"/>
                          </a:rPr>
                          <m:t>′</m:t>
                        </m:r>
                      </m:sup>
                    </m:sSup>
                    <m:r>
                      <m:rPr>
                        <m:nor/>
                      </m:rPr>
                      <a:rPr lang="en-US" altLang="zh-TW" sz="2000" b="0" i="0" dirty="0" smtClean="0">
                        <a:latin typeface="Times New Roman" panose="020206030504050203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Apply </a:t>
                </a:r>
                <a:r>
                  <a:rPr lang="en-US" altLang="zh-TW" sz="2000" dirty="0" err="1">
                    <a:latin typeface="Times New Roman" panose="02020603050405020304" pitchFamily="18" charset="0"/>
                    <a:cs typeface="Times New Roman" panose="02020603050405020304" pitchFamily="18" charset="0"/>
                  </a:rPr>
                  <a:t>SampleInBall</a:t>
                </a:r>
                <a:r>
                  <a:rPr lang="en-US" altLang="zh-TW" sz="2000" dirty="0">
                    <a:latin typeface="Times New Roman" panose="02020603050405020304" pitchFamily="18" charset="0"/>
                    <a:cs typeface="Times New Roman" panose="02020603050405020304" pitchFamily="18" charset="0"/>
                  </a:rPr>
                  <a:t> to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oMath>
                </a14:m>
                <a:r>
                  <a:rPr lang="en-US" altLang="zh-TW" sz="2000" dirty="0">
                    <a:latin typeface="Times New Roman" panose="02020603050405020304" pitchFamily="18" charset="0"/>
                    <a:cs typeface="Times New Roman" panose="02020603050405020304" pitchFamily="18" charset="0"/>
                  </a:rPr>
                  <a:t> to generate the challenge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𝑐</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sSubSup>
                      <m:sSubSupPr>
                        <m:ctrlPr>
                          <a:rPr lang="en-US" altLang="zh-TW" sz="2000" i="1" smtClean="0">
                            <a:latin typeface="Cambria Math" panose="02040503050406030204" pitchFamily="18" charset="0"/>
                            <a:cs typeface="Times New Roman" panose="02020603050405020304" pitchFamily="18" charset="0"/>
                          </a:rPr>
                        </m:ctrlPr>
                      </m:sSubSupPr>
                      <m:e>
                        <m:r>
                          <a:rPr lang="en-US" altLang="zh-TW" sz="2000" b="0" i="1" smtClean="0">
                            <a:latin typeface="Cambria Math" panose="02040503050406030204" pitchFamily="18" charset="0"/>
                            <a:cs typeface="Times New Roman" panose="02020603050405020304" pitchFamily="18" charset="0"/>
                          </a:rPr>
                          <m:t>𝑤</m:t>
                        </m:r>
                      </m:e>
                      <m:sub>
                        <m:r>
                          <a:rPr lang="en-US" altLang="zh-TW" sz="2000" b="0" i="1" smtClean="0">
                            <a:latin typeface="Cambria Math" panose="02040503050406030204" pitchFamily="18" charset="0"/>
                            <a:cs typeface="Times New Roman" panose="02020603050405020304" pitchFamily="18" charset="0"/>
                          </a:rPr>
                          <m:t>𝑎𝑝𝑝𝑟𝑜𝑥</m:t>
                        </m:r>
                      </m:sub>
                      <m:sup>
                        <m:r>
                          <a:rPr lang="en-US" altLang="zh-TW" sz="2000" b="0" i="1" smtClean="0">
                            <a:latin typeface="Cambria Math" panose="02040503050406030204" pitchFamily="18" charset="0"/>
                            <a:cs typeface="Times New Roman" panose="02020603050405020304" pitchFamily="18" charset="0"/>
                          </a:rPr>
                          <m:t>′</m:t>
                        </m:r>
                      </m:sup>
                    </m:sSubSup>
                    <m:r>
                      <a:rPr lang="en-US" altLang="zh-TW"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𝐴</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𝑧</m:t>
                    </m:r>
                    <m:r>
                      <a:rPr lang="en-US" altLang="zh-TW" sz="2000" b="0" i="1"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𝑐</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𝑑</m:t>
                        </m:r>
                      </m:sup>
                    </m:sSup>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Reconstruct </a:t>
                </a:r>
                <a14:m>
                  <m:oMath xmlns:m="http://schemas.openxmlformats.org/officeDocument/2006/math">
                    <m:sSubSup>
                      <m:sSubSupPr>
                        <m:ctrlPr>
                          <a:rPr lang="en-US" altLang="zh-TW" sz="2000" i="1" smtClean="0">
                            <a:latin typeface="Cambria Math" panose="02040503050406030204" pitchFamily="18" charset="0"/>
                            <a:cs typeface="Times New Roman" panose="02020603050405020304" pitchFamily="18" charset="0"/>
                          </a:rPr>
                        </m:ctrlPr>
                      </m:sSubSupPr>
                      <m:e>
                        <m:r>
                          <a:rPr lang="en-US" altLang="zh-TW" sz="2000" b="0" i="1" smtClean="0">
                            <a:latin typeface="Cambria Math" panose="02040503050406030204" pitchFamily="18" charset="0"/>
                            <a:cs typeface="Times New Roman" panose="02020603050405020304" pitchFamily="18" charset="0"/>
                          </a:rPr>
                          <m:t>𝑤</m:t>
                        </m:r>
                      </m:e>
                      <m:sub>
                        <m:r>
                          <a:rPr lang="en-US" altLang="zh-TW" sz="2000" b="0" i="1" smtClean="0">
                            <a:latin typeface="Cambria Math" panose="02040503050406030204" pitchFamily="18" charset="0"/>
                            <a:cs typeface="Times New Roman" panose="02020603050405020304" pitchFamily="18" charset="0"/>
                          </a:rPr>
                          <m:t>1</m:t>
                        </m:r>
                      </m:sub>
                      <m:sup>
                        <m:r>
                          <a:rPr lang="en-US" altLang="zh-TW" sz="2000" b="0" i="1" smtClean="0">
                            <a:latin typeface="Cambria Math" panose="02040503050406030204" pitchFamily="18" charset="0"/>
                            <a:cs typeface="Times New Roman" panose="02020603050405020304" pitchFamily="18" charset="0"/>
                          </a:rPr>
                          <m:t>′</m:t>
                        </m:r>
                      </m:sup>
                    </m:sSubSup>
                  </m:oMath>
                </a14:m>
                <a:r>
                  <a:rPr lang="en-US" altLang="zh-TW" sz="2000" dirty="0">
                    <a:latin typeface="Times New Roman" panose="02020603050405020304" pitchFamily="18" charset="0"/>
                    <a:cs typeface="Times New Roman" panose="02020603050405020304" pitchFamily="18" charset="0"/>
                  </a:rPr>
                  <a:t> using the </a:t>
                </a:r>
                <a14:m>
                  <m:oMath xmlns:m="http://schemas.openxmlformats.org/officeDocument/2006/math">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cs typeface="Times New Roman" panose="02020603050405020304" pitchFamily="18" charset="0"/>
                          </a:rPr>
                          <m:t>𝑎𝑝𝑝𝑟𝑜𝑥</m:t>
                        </m:r>
                      </m:sub>
                      <m:sup>
                        <m:r>
                          <a:rPr lang="en-US" altLang="zh-TW" sz="2000" i="1">
                            <a:latin typeface="Cambria Math" panose="02040503050406030204" pitchFamily="18" charset="0"/>
                            <a:cs typeface="Times New Roman" panose="02020603050405020304" pitchFamily="18" charset="0"/>
                          </a:rPr>
                          <m:t>′</m:t>
                        </m:r>
                      </m:sup>
                    </m:sSubSup>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𝑈𝑠𝑒</m:t>
                    </m:r>
                    <m:r>
                      <a:rPr lang="en-US" altLang="zh-TW" sz="2000" i="1">
                        <a:latin typeface="Cambria Math" panose="02040503050406030204" pitchFamily="18" charset="0"/>
                        <a:cs typeface="Times New Roman" panose="02020603050405020304" pitchFamily="18" charset="0"/>
                      </a:rPr>
                      <m:t>𝐻𝑖𝑛𝑡</m:t>
                    </m:r>
                  </m:oMath>
                </a14:m>
                <a:r>
                  <a:rPr lang="en-US" altLang="zh-TW" sz="2000" dirty="0">
                    <a:latin typeface="Times New Roman" panose="02020603050405020304" pitchFamily="18" charset="0"/>
                    <a:cs typeface="Times New Roman" panose="02020603050405020304" pitchFamily="18" charset="0"/>
                  </a:rPr>
                  <a:t> function</a:t>
                </a: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Compute </a:t>
                </a:r>
                <a14:m>
                  <m:oMath xmlns:m="http://schemas.openxmlformats.org/officeDocument/2006/math">
                    <m:sSup>
                      <m:sSupPr>
                        <m:ctrlPr>
                          <a:rPr lang="en-US" altLang="zh-TW" sz="2000" i="1" smtClean="0">
                            <a:latin typeface="Cambria Math" panose="02040503050406030204" pitchFamily="18" charset="0"/>
                            <a:cs typeface="Times New Roman" panose="02020603050405020304" pitchFamily="18" charset="0"/>
                          </a:rPr>
                        </m:ctrlPr>
                      </m:sSupPr>
                      <m:e>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e>
                      <m:sup>
                        <m:r>
                          <a:rPr lang="en-US" altLang="zh-TW" sz="2000" b="0" i="1" smtClean="0">
                            <a:latin typeface="Cambria Math" panose="02040503050406030204" pitchFamily="18" charset="0"/>
                            <a:cs typeface="Times New Roman" panose="02020603050405020304" pitchFamily="18" charset="0"/>
                          </a:rPr>
                          <m:t>′</m:t>
                        </m:r>
                      </m:sup>
                    </m:sSup>
                    <m:r>
                      <a:rPr lang="en-US" altLang="zh-TW" sz="2000" smtClean="0">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𝐻</m:t>
                    </m:r>
                    <m:r>
                      <m:rPr>
                        <m:nor/>
                      </m:rPr>
                      <a:rPr lang="en-US" altLang="zh-TW" sz="2000">
                        <a:latin typeface="Cambria Math" panose="02040503050406030204" pitchFamily="18" charset="0"/>
                        <a:cs typeface="Times New Roman" panose="02020603050405020304" pitchFamily="18" charset="0"/>
                      </a:rPr>
                      <m:t>(</m:t>
                    </m:r>
                    <m:r>
                      <a:rPr lang="el-GR" altLang="zh-TW" sz="2000" i="1">
                        <a:latin typeface="Cambria Math" panose="02040503050406030204" pitchFamily="18" charset="0"/>
                        <a:ea typeface="Cambria Math" panose="02040503050406030204" pitchFamily="18" charset="0"/>
                        <a:cs typeface="Times New Roman" panose="02020603050405020304" pitchFamily="18" charset="0"/>
                      </a:rPr>
                      <m:t>𝜇</m:t>
                    </m:r>
                    <m:r>
                      <m:rPr>
                        <m:nor/>
                      </m:rPr>
                      <a:rPr lang="en-US" altLang="zh-TW" sz="2000" i="1">
                        <a:latin typeface="Cambria Math" panose="02040503050406030204" pitchFamily="18" charset="0"/>
                        <a:cs typeface="Times New Roman" panose="02020603050405020304" pitchFamily="18" charset="0"/>
                      </a:rPr>
                      <m:t>\\</m:t>
                    </m:r>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𝑤</m:t>
                        </m:r>
                      </m:e>
                      <m:sub>
                        <m:r>
                          <a:rPr lang="en-US" altLang="zh-TW" sz="2000" i="1">
                            <a:latin typeface="Cambria Math" panose="02040503050406030204" pitchFamily="18" charset="0"/>
                            <a:cs typeface="Times New Roman" panose="02020603050405020304" pitchFamily="18" charset="0"/>
                          </a:rPr>
                          <m:t>1</m:t>
                        </m:r>
                      </m:sub>
                      <m:sup>
                        <m:r>
                          <a:rPr lang="en-US" altLang="zh-TW" sz="2000" i="1">
                            <a:latin typeface="Cambria Math" panose="02040503050406030204" pitchFamily="18" charset="0"/>
                            <a:cs typeface="Times New Roman" panose="02020603050405020304" pitchFamily="18" charset="0"/>
                          </a:rPr>
                          <m:t>′</m:t>
                        </m:r>
                      </m:sup>
                    </m:sSubSup>
                    <m:r>
                      <m:rPr>
                        <m:nor/>
                      </m:rPr>
                      <a:rPr lang="en-US" altLang="zh-TW" sz="2000" dirty="0">
                        <a:latin typeface="Times New Roman" panose="02020603050405020304" pitchFamily="18" charset="0"/>
                        <a:cs typeface="Times New Roman" panose="020206030504050203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altLang="zh-TW" sz="2000" dirty="0">
                    <a:latin typeface="Times New Roman" panose="02020603050405020304" pitchFamily="18" charset="0"/>
                    <a:cs typeface="Times New Roman" panose="02020603050405020304" pitchFamily="18" charset="0"/>
                  </a:rPr>
                  <a:t>the re-derived challenge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e>
                      <m:sup>
                        <m:r>
                          <a:rPr lang="en-US" altLang="zh-TW" sz="2000" i="1">
                            <a:latin typeface="Cambria Math" panose="02040503050406030204" pitchFamily="18" charset="0"/>
                            <a:cs typeface="Times New Roman" panose="02020603050405020304" pitchFamily="18" charset="0"/>
                          </a:rPr>
                          <m:t>′</m:t>
                        </m:r>
                      </m:sup>
                    </m:sSup>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matches the original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𝑐</m:t>
                        </m:r>
                      </m:e>
                    </m:acc>
                  </m:oMath>
                </a14:m>
                <a:r>
                  <a:rPr lang="en-US" altLang="zh-TW" sz="2000" dirty="0">
                    <a:latin typeface="Times New Roman" panose="02020603050405020304" pitchFamily="18" charset="0"/>
                    <a:cs typeface="Times New Roman" panose="02020603050405020304" pitchFamily="18" charset="0"/>
                  </a:rPr>
                  <a:t>, then the signature is valid</a:t>
                </a:r>
              </a:p>
              <a:p>
                <a:pPr marL="457200" indent="-457200">
                  <a:lnSpc>
                    <a:spcPct val="200000"/>
                  </a:lnSpc>
                  <a:buFont typeface="+mj-lt"/>
                  <a:buAutoNum type="arabicPeriod"/>
                </a:pPr>
                <a:endParaRPr lang="en-US" altLang="zh-TW" sz="2000" dirty="0">
                  <a:latin typeface="Times New Roman" panose="02020603050405020304" pitchFamily="18" charset="0"/>
                  <a:cs typeface="Times New Roman" panose="02020603050405020304" pitchFamily="18" charset="0"/>
                </a:endParaRPr>
              </a:p>
            </p:txBody>
          </p:sp>
        </mc:Choice>
        <mc:Fallback>
          <p:sp>
            <p:nvSpPr>
              <p:cNvPr id="9" name="文字方塊 8">
                <a:extLst>
                  <a:ext uri="{FF2B5EF4-FFF2-40B4-BE49-F238E27FC236}">
                    <a16:creationId xmlns:a16="http://schemas.microsoft.com/office/drawing/2014/main" id="{52D0474F-72BB-8595-76D4-16B389F160E2}"/>
                  </a:ext>
                </a:extLst>
              </p:cNvPr>
              <p:cNvSpPr txBox="1">
                <a:spLocks noRot="1" noChangeAspect="1" noMove="1" noResize="1" noEditPoints="1" noAdjustHandles="1" noChangeArrowheads="1" noChangeShapeType="1" noTextEdit="1"/>
              </p:cNvSpPr>
              <p:nvPr/>
            </p:nvSpPr>
            <p:spPr>
              <a:xfrm>
                <a:off x="644670" y="742914"/>
                <a:ext cx="10851977" cy="6364243"/>
              </a:xfrm>
              <a:prstGeom prst="rect">
                <a:avLst/>
              </a:prstGeom>
              <a:blipFill>
                <a:blip r:embed="rId4"/>
                <a:stretch>
                  <a:fillRect l="-506"/>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C01734D6-DD7F-9CFA-F31D-BEBA0B0B9085}"/>
              </a:ext>
            </a:extLst>
          </p:cNvPr>
          <p:cNvSpPr>
            <a:spLocks noGrp="1"/>
          </p:cNvSpPr>
          <p:nvPr>
            <p:ph type="sldNum" sz="quarter" idx="12"/>
          </p:nvPr>
        </p:nvSpPr>
        <p:spPr/>
        <p:txBody>
          <a:bodyPr/>
          <a:lstStyle/>
          <a:p>
            <a:fld id="{565CE74E-AB26-4998-AD42-012C4C1AD076}" type="slidenum">
              <a:rPr lang="zh-CN" altLang="en-US" smtClean="0"/>
              <a:t>13</a:t>
            </a:fld>
            <a:endParaRPr lang="zh-CN" altLang="en-US" dirty="0"/>
          </a:p>
        </p:txBody>
      </p:sp>
      <p:graphicFrame>
        <p:nvGraphicFramePr>
          <p:cNvPr id="14" name="物件 13">
            <a:extLst>
              <a:ext uri="{FF2B5EF4-FFF2-40B4-BE49-F238E27FC236}">
                <a16:creationId xmlns:a16="http://schemas.microsoft.com/office/drawing/2014/main" id="{FDA5FE6E-35CA-0E1A-C4D6-627396314B09}"/>
              </a:ext>
            </a:extLst>
          </p:cNvPr>
          <p:cNvGraphicFramePr>
            <a:graphicFrameLocks noChangeAspect="1"/>
          </p:cNvGraphicFramePr>
          <p:nvPr>
            <p:extLst>
              <p:ext uri="{D42A27DB-BD31-4B8C-83A1-F6EECF244321}">
                <p14:modId xmlns:p14="http://schemas.microsoft.com/office/powerpoint/2010/main" val="3950456866"/>
              </p:ext>
            </p:extLst>
          </p:nvPr>
        </p:nvGraphicFramePr>
        <p:xfrm>
          <a:off x="8264855" y="781030"/>
          <a:ext cx="3684610" cy="1999292"/>
        </p:xfrm>
        <a:graphic>
          <a:graphicData uri="http://schemas.openxmlformats.org/presentationml/2006/ole">
            <mc:AlternateContent xmlns:mc="http://schemas.openxmlformats.org/markup-compatibility/2006">
              <mc:Choice xmlns:v="urn:schemas-microsoft-com:vml" Requires="v">
                <p:oleObj spid="_x0000_s4109" name="Visio" r:id="rId5" imgW="5009940" imgH="2666974" progId="Visio.Drawing.15">
                  <p:embed/>
                </p:oleObj>
              </mc:Choice>
              <mc:Fallback>
                <p:oleObj name="Visio" r:id="rId5" imgW="5009940" imgH="2666974" progId="Visio.Drawing.15">
                  <p:embed/>
                  <p:pic>
                    <p:nvPicPr>
                      <p:cNvPr id="6" name="物件 5">
                        <a:extLst>
                          <a:ext uri="{FF2B5EF4-FFF2-40B4-BE49-F238E27FC236}">
                            <a16:creationId xmlns:a16="http://schemas.microsoft.com/office/drawing/2014/main" id="{AEB24826-4D6E-49FB-B296-EF08DFD130F2}"/>
                          </a:ext>
                        </a:extLst>
                      </p:cNvPr>
                      <p:cNvPicPr/>
                      <p:nvPr/>
                    </p:nvPicPr>
                    <p:blipFill>
                      <a:blip r:embed="rId6"/>
                      <a:stretch>
                        <a:fillRect/>
                      </a:stretch>
                    </p:blipFill>
                    <p:spPr>
                      <a:xfrm>
                        <a:off x="8264855" y="781030"/>
                        <a:ext cx="3684610" cy="1999292"/>
                      </a:xfrm>
                      <a:prstGeom prst="rect">
                        <a:avLst/>
                      </a:prstGeom>
                    </p:spPr>
                  </p:pic>
                </p:oleObj>
              </mc:Fallback>
            </mc:AlternateContent>
          </a:graphicData>
        </a:graphic>
      </p:graphicFrame>
    </p:spTree>
    <p:extLst>
      <p:ext uri="{BB962C8B-B14F-4D97-AF65-F5344CB8AC3E}">
        <p14:creationId xmlns:p14="http://schemas.microsoft.com/office/powerpoint/2010/main" val="3555455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Related Work</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14</a:t>
            </a:fld>
            <a:endParaRPr lang="zh-CN" altLang="en-US"/>
          </a:p>
        </p:txBody>
      </p:sp>
      <p:sp>
        <p:nvSpPr>
          <p:cNvPr id="11" name="文字方塊 10">
            <a:extLst>
              <a:ext uri="{FF2B5EF4-FFF2-40B4-BE49-F238E27FC236}">
                <a16:creationId xmlns:a16="http://schemas.microsoft.com/office/drawing/2014/main" id="{81117B6D-0D73-929E-7E5A-7FFF7606BE85}"/>
              </a:ext>
            </a:extLst>
          </p:cNvPr>
          <p:cNvSpPr txBox="1"/>
          <p:nvPr/>
        </p:nvSpPr>
        <p:spPr>
          <a:xfrm>
            <a:off x="6287541" y="3638099"/>
            <a:ext cx="3638657" cy="1200329"/>
          </a:xfrm>
          <a:prstGeom prst="rect">
            <a:avLst/>
          </a:prstGeom>
          <a:noFill/>
        </p:spPr>
        <p:txBody>
          <a:bodyPr wrap="square" rtlCol="0">
            <a:spAutoFit/>
          </a:bodyPr>
          <a:lstStyle/>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AXI-4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SHA-3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Modular Reduction structure</a:t>
            </a:r>
          </a:p>
          <a:p>
            <a:pPr marL="285750" indent="-285750">
              <a:buClr>
                <a:schemeClr val="bg2">
                  <a:lumMod val="50000"/>
                </a:schemeClr>
              </a:buClr>
              <a:buSzPct val="75000"/>
              <a:buFont typeface="Wingdings" panose="05000000000000000000" pitchFamily="2" charset="2"/>
              <a:buChar char="l"/>
            </a:pPr>
            <a:r>
              <a:rPr lang="en-US" altLang="zh-TW" dirty="0">
                <a:solidFill>
                  <a:schemeClr val="bg2">
                    <a:lumMod val="50000"/>
                  </a:schemeClr>
                </a:solidFill>
                <a:latin typeface="Times New Roman" panose="02020603050405020304" pitchFamily="18" charset="0"/>
                <a:cs typeface="Times New Roman" panose="02020603050405020304" pitchFamily="18" charset="0"/>
              </a:rPr>
              <a:t>NTT</a:t>
            </a:r>
            <a:r>
              <a:rPr lang="zh-TW" altLang="en-US" dirty="0">
                <a:solidFill>
                  <a:schemeClr val="bg2">
                    <a:lumMod val="50000"/>
                  </a:schemeClr>
                </a:solidFill>
                <a:latin typeface="Times New Roman" panose="02020603050405020304" pitchFamily="18" charset="0"/>
                <a:cs typeface="Times New Roman" panose="02020603050405020304" pitchFamily="18" charset="0"/>
              </a:rPr>
              <a:t> </a:t>
            </a:r>
            <a:r>
              <a:rPr lang="en-US" altLang="zh-TW" dirty="0">
                <a:solidFill>
                  <a:schemeClr val="bg2">
                    <a:lumMod val="50000"/>
                  </a:schemeClr>
                </a:solidFill>
                <a:latin typeface="Times New Roman" panose="02020603050405020304" pitchFamily="18" charset="0"/>
                <a:cs typeface="Times New Roman" panose="02020603050405020304" pitchFamily="18" charset="0"/>
              </a:rPr>
              <a:t>structure</a:t>
            </a:r>
          </a:p>
        </p:txBody>
      </p:sp>
    </p:spTree>
    <p:extLst>
      <p:ext uri="{BB962C8B-B14F-4D97-AF65-F5344CB8AC3E}">
        <p14:creationId xmlns:p14="http://schemas.microsoft.com/office/powerpoint/2010/main" val="665183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AXI-4 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15</a:t>
            </a:fld>
            <a:endParaRPr lang="zh-CN" altLang="en-US"/>
          </a:p>
        </p:txBody>
      </p:sp>
    </p:spTree>
    <p:extLst>
      <p:ext uri="{BB962C8B-B14F-4D97-AF65-F5344CB8AC3E}">
        <p14:creationId xmlns:p14="http://schemas.microsoft.com/office/powerpoint/2010/main" val="1754113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178535" cy="461665"/>
            <a:chOff x="568442" y="319364"/>
            <a:chExt cx="2178535"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081019"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 Interface</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a:xfrm>
            <a:off x="9448800" y="6538912"/>
            <a:ext cx="2743200" cy="365125"/>
          </a:xfrm>
        </p:spPr>
        <p:txBody>
          <a:bodyPr/>
          <a:lstStyle/>
          <a:p>
            <a:fld id="{565CE74E-AB26-4998-AD42-012C4C1AD076}" type="slidenum">
              <a:rPr lang="zh-CN" altLang="en-US" smtClean="0"/>
              <a:t>16</a:t>
            </a:fld>
            <a:endParaRPr lang="zh-CN" altLang="en-US" dirty="0"/>
          </a:p>
        </p:txBody>
      </p:sp>
      <p:sp>
        <p:nvSpPr>
          <p:cNvPr id="3" name="矩形 2">
            <a:extLst>
              <a:ext uri="{FF2B5EF4-FFF2-40B4-BE49-F238E27FC236}">
                <a16:creationId xmlns:a16="http://schemas.microsoft.com/office/drawing/2014/main" id="{19A95ACD-6D48-4935-8C90-7437B6860350}"/>
              </a:ext>
            </a:extLst>
          </p:cNvPr>
          <p:cNvSpPr/>
          <p:nvPr/>
        </p:nvSpPr>
        <p:spPr>
          <a:xfrm>
            <a:off x="568442" y="1255702"/>
            <a:ext cx="5527558" cy="4191981"/>
          </a:xfrm>
          <a:prstGeom prst="rect">
            <a:avLst/>
          </a:prstGeom>
        </p:spPr>
        <p:txBody>
          <a:bodyPr wrap="squar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AXI4-Lite : Sends control commands</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 AXI4-Stream Input (Dual Channels)</a:t>
            </a:r>
          </a:p>
          <a:p>
            <a:pPr marL="800100" lvl="1" indent="-342900">
              <a:lnSpc>
                <a:spcPct val="150000"/>
              </a:lnSpc>
              <a:buFont typeface="Arial" panose="020B0604020202020204" pitchFamily="34" charset="0"/>
              <a:buChar char="•"/>
            </a:pPr>
            <a:r>
              <a:rPr lang="en-US" altLang="zh-TW" sz="2000" dirty="0" err="1">
                <a:latin typeface="Times New Roman" panose="02020603050405020304" pitchFamily="18" charset="0"/>
                <a:cs typeface="Times New Roman" panose="02020603050405020304" pitchFamily="18" charset="0"/>
              </a:rPr>
              <a:t>s_axis_a</a:t>
            </a:r>
            <a:r>
              <a:rPr lang="en-US" altLang="zh-TW" sz="2000" dirty="0">
                <a:latin typeface="Times New Roman" panose="02020603050405020304" pitchFamily="18" charset="0"/>
                <a:cs typeface="Times New Roman" panose="02020603050405020304" pitchFamily="18" charset="0"/>
              </a:rPr>
              <a:t> : Feeds data to Keccak core for hashing</a:t>
            </a:r>
          </a:p>
          <a:p>
            <a:pPr marL="800100" lvl="1" indent="-342900">
              <a:lnSpc>
                <a:spcPct val="150000"/>
              </a:lnSpc>
              <a:buFont typeface="Arial" panose="020B0604020202020204" pitchFamily="34" charset="0"/>
              <a:buChar char="•"/>
            </a:pPr>
            <a:r>
              <a:rPr lang="en-US" altLang="zh-TW" sz="2000" dirty="0" err="1">
                <a:latin typeface="Times New Roman" panose="02020603050405020304" pitchFamily="18" charset="0"/>
                <a:cs typeface="Times New Roman" panose="02020603050405020304" pitchFamily="18" charset="0"/>
              </a:rPr>
              <a:t>s_axis_b</a:t>
            </a:r>
            <a:r>
              <a:rPr lang="en-US" altLang="zh-TW" sz="2000" dirty="0">
                <a:latin typeface="Times New Roman" panose="02020603050405020304" pitchFamily="18" charset="0"/>
                <a:cs typeface="Times New Roman" panose="02020603050405020304" pitchFamily="18" charset="0"/>
              </a:rPr>
              <a:t> : Provides computation data</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AXI4-Stream Output : Streams out public keys, private keys, signatures, and verification results</a:t>
            </a:r>
          </a:p>
          <a:p>
            <a:pPr marL="342900" indent="-342900">
              <a:lnSpc>
                <a:spcPct val="15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150000"/>
              </a:lnSpc>
              <a:buFont typeface="Wingdings" panose="05000000000000000000" pitchFamily="2" charset="2"/>
              <a:buChar char="ü"/>
            </a:pPr>
            <a:endPar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7" name="圖片 6">
            <a:extLst>
              <a:ext uri="{FF2B5EF4-FFF2-40B4-BE49-F238E27FC236}">
                <a16:creationId xmlns:a16="http://schemas.microsoft.com/office/drawing/2014/main" id="{B97317FB-7DB2-4889-F544-11CB1ACDD6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0822" y="378978"/>
            <a:ext cx="5974575" cy="5984876"/>
          </a:xfrm>
          <a:prstGeom prst="rect">
            <a:avLst/>
          </a:prstGeom>
        </p:spPr>
      </p:pic>
    </p:spTree>
    <p:extLst>
      <p:ext uri="{BB962C8B-B14F-4D97-AF65-F5344CB8AC3E}">
        <p14:creationId xmlns:p14="http://schemas.microsoft.com/office/powerpoint/2010/main" val="2082606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SHA-3 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17</a:t>
            </a:fld>
            <a:endParaRPr lang="zh-CN" altLang="en-US"/>
          </a:p>
        </p:txBody>
      </p:sp>
    </p:spTree>
    <p:extLst>
      <p:ext uri="{BB962C8B-B14F-4D97-AF65-F5344CB8AC3E}">
        <p14:creationId xmlns:p14="http://schemas.microsoft.com/office/powerpoint/2010/main" val="1509164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A317C-7EC5-3577-15FD-64D5970A534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E6FA8FB-837E-EBB0-6190-E24A83111137}"/>
              </a:ext>
            </a:extLst>
          </p:cNvPr>
          <p:cNvGrpSpPr/>
          <p:nvPr/>
        </p:nvGrpSpPr>
        <p:grpSpPr>
          <a:xfrm>
            <a:off x="568443" y="319365"/>
            <a:ext cx="3555514" cy="461665"/>
            <a:chOff x="568442" y="319364"/>
            <a:chExt cx="3555514" cy="461666"/>
          </a:xfrm>
        </p:grpSpPr>
        <p:sp>
          <p:nvSpPr>
            <p:cNvPr id="55" name="文本框 23">
              <a:extLst>
                <a:ext uri="{FF2B5EF4-FFF2-40B4-BE49-F238E27FC236}">
                  <a16:creationId xmlns:a16="http://schemas.microsoft.com/office/drawing/2014/main" id="{940EBF07-F2AF-452B-30C0-9A6A414509F7}"/>
                </a:ext>
              </a:extLst>
            </p:cNvPr>
            <p:cNvSpPr txBox="1"/>
            <p:nvPr/>
          </p:nvSpPr>
          <p:spPr>
            <a:xfrm>
              <a:off x="665958" y="319364"/>
              <a:ext cx="3457998"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Security Strength</a:t>
              </a:r>
            </a:p>
          </p:txBody>
        </p:sp>
        <p:sp>
          <p:nvSpPr>
            <p:cNvPr id="56" name="等腰三角形 55">
              <a:extLst>
                <a:ext uri="{FF2B5EF4-FFF2-40B4-BE49-F238E27FC236}">
                  <a16:creationId xmlns:a16="http://schemas.microsoft.com/office/drawing/2014/main" id="{B325D01F-1A5C-4208-2C39-2F6EE71830B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4" name="表格 3">
            <a:extLst>
              <a:ext uri="{FF2B5EF4-FFF2-40B4-BE49-F238E27FC236}">
                <a16:creationId xmlns:a16="http://schemas.microsoft.com/office/drawing/2014/main" id="{479FAD56-86CA-1BA0-5A67-67210EBD68D0}"/>
              </a:ext>
            </a:extLst>
          </p:cNvPr>
          <p:cNvGraphicFramePr>
            <a:graphicFrameLocks noGrp="1"/>
          </p:cNvGraphicFramePr>
          <p:nvPr>
            <p:extLst>
              <p:ext uri="{D42A27DB-BD31-4B8C-83A1-F6EECF244321}">
                <p14:modId xmlns:p14="http://schemas.microsoft.com/office/powerpoint/2010/main" val="1597636182"/>
              </p:ext>
            </p:extLst>
          </p:nvPr>
        </p:nvGraphicFramePr>
        <p:xfrm>
          <a:off x="1421653" y="3070735"/>
          <a:ext cx="9348694" cy="3139440"/>
        </p:xfrm>
        <a:graphic>
          <a:graphicData uri="http://schemas.openxmlformats.org/drawingml/2006/table">
            <a:tbl>
              <a:tblPr firstRow="1" bandRow="1">
                <a:tableStyleId>{5C22544A-7EE6-4342-B048-85BDC9FD1C3A}</a:tableStyleId>
              </a:tblPr>
              <a:tblGrid>
                <a:gridCol w="1368699">
                  <a:extLst>
                    <a:ext uri="{9D8B030D-6E8A-4147-A177-3AD203B41FA5}">
                      <a16:colId xmlns:a16="http://schemas.microsoft.com/office/drawing/2014/main" val="119686947"/>
                    </a:ext>
                  </a:extLst>
                </a:gridCol>
                <a:gridCol w="1368699">
                  <a:extLst>
                    <a:ext uri="{9D8B030D-6E8A-4147-A177-3AD203B41FA5}">
                      <a16:colId xmlns:a16="http://schemas.microsoft.com/office/drawing/2014/main" val="2984835858"/>
                    </a:ext>
                  </a:extLst>
                </a:gridCol>
                <a:gridCol w="1652824">
                  <a:extLst>
                    <a:ext uri="{9D8B030D-6E8A-4147-A177-3AD203B41FA5}">
                      <a16:colId xmlns:a16="http://schemas.microsoft.com/office/drawing/2014/main" val="2851598383"/>
                    </a:ext>
                  </a:extLst>
                </a:gridCol>
                <a:gridCol w="1652824">
                  <a:extLst>
                    <a:ext uri="{9D8B030D-6E8A-4147-A177-3AD203B41FA5}">
                      <a16:colId xmlns:a16="http://schemas.microsoft.com/office/drawing/2014/main" val="2607440677"/>
                    </a:ext>
                  </a:extLst>
                </a:gridCol>
                <a:gridCol w="1652824">
                  <a:extLst>
                    <a:ext uri="{9D8B030D-6E8A-4147-A177-3AD203B41FA5}">
                      <a16:colId xmlns:a16="http://schemas.microsoft.com/office/drawing/2014/main" val="1786365981"/>
                    </a:ext>
                  </a:extLst>
                </a:gridCol>
                <a:gridCol w="1652824">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Function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Output</a:t>
                      </a:r>
                    </a:p>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Security Strengths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Collision</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2nd Preimage</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rowSpan="4">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Cryptographic Hash Function</a:t>
                      </a:r>
                    </a:p>
                    <a:p>
                      <a:pPr algn="ct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112</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224</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77539"/>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128 </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61497"/>
                  </a:ext>
                </a:extLst>
              </a:tr>
              <a:tr h="411480">
                <a:tc vMerge="1">
                  <a:txBody>
                    <a:bodyPr/>
                    <a:lstStyle/>
                    <a:p>
                      <a:pPr algn="ctr"/>
                      <a:endPar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192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384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316170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43677853"/>
                  </a:ext>
                </a:extLst>
              </a:tr>
              <a:tr h="411480">
                <a:tc rowSpan="2">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Extendable-Output Function</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128) </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vMerge="1">
                  <a:txBody>
                    <a:bodyPr/>
                    <a:lstStyle/>
                    <a:p>
                      <a:pPr algn="ct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min(d/2,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 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min(d, 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sp>
        <p:nvSpPr>
          <p:cNvPr id="154" name="文字方塊 153">
            <a:extLst>
              <a:ext uri="{FF2B5EF4-FFF2-40B4-BE49-F238E27FC236}">
                <a16:creationId xmlns:a16="http://schemas.microsoft.com/office/drawing/2014/main" id="{0A0EF9A5-67D3-C890-67C9-13FF61B498B1}"/>
              </a:ext>
            </a:extLst>
          </p:cNvPr>
          <p:cNvSpPr txBox="1"/>
          <p:nvPr/>
        </p:nvSpPr>
        <p:spPr>
          <a:xfrm>
            <a:off x="2298434" y="1823816"/>
            <a:ext cx="1004873" cy="584775"/>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Variable</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Size</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5" name="文字方塊 154">
            <a:extLst>
              <a:ext uri="{FF2B5EF4-FFF2-40B4-BE49-F238E27FC236}">
                <a16:creationId xmlns:a16="http://schemas.microsoft.com/office/drawing/2014/main" id="{EC37E50B-0E37-429C-0ADF-7A0C45FB13F0}"/>
              </a:ext>
            </a:extLst>
          </p:cNvPr>
          <p:cNvSpPr txBox="1"/>
          <p:nvPr/>
        </p:nvSpPr>
        <p:spPr>
          <a:xfrm>
            <a:off x="5461127" y="1832187"/>
            <a:ext cx="1037693"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6" name="文字方塊 155">
            <a:extLst>
              <a:ext uri="{FF2B5EF4-FFF2-40B4-BE49-F238E27FC236}">
                <a16:creationId xmlns:a16="http://schemas.microsoft.com/office/drawing/2014/main" id="{C01FEAC1-B158-6C61-6FB4-92602BF15990}"/>
              </a:ext>
            </a:extLst>
          </p:cNvPr>
          <p:cNvSpPr txBox="1"/>
          <p:nvPr/>
        </p:nvSpPr>
        <p:spPr>
          <a:xfrm>
            <a:off x="6867171" y="1707329"/>
            <a:ext cx="1349093" cy="830997"/>
          </a:xfrm>
          <a:prstGeom prst="rect">
            <a:avLst/>
          </a:prstGeom>
          <a:noFill/>
        </p:spPr>
        <p:txBody>
          <a:bodyPr wrap="square" rtlCol="0">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Second Preimage Resistant</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7" name="矩形 156">
            <a:extLst>
              <a:ext uri="{FF2B5EF4-FFF2-40B4-BE49-F238E27FC236}">
                <a16:creationId xmlns:a16="http://schemas.microsoft.com/office/drawing/2014/main" id="{BA332730-F009-14D2-6C24-871A0DAC7724}"/>
              </a:ext>
            </a:extLst>
          </p:cNvPr>
          <p:cNvSpPr/>
          <p:nvPr/>
        </p:nvSpPr>
        <p:spPr>
          <a:xfrm>
            <a:off x="8424706" y="1823816"/>
            <a:ext cx="1419951" cy="584775"/>
          </a:xfrm>
          <a:prstGeom prst="rect">
            <a:avLst/>
          </a:prstGeom>
        </p:spPr>
        <p:txBody>
          <a:bodyPr wrap="square">
            <a:spAutoFit/>
          </a:bodyPr>
          <a:lstStyle/>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Pseudo-</a:t>
            </a:r>
          </a:p>
          <a:p>
            <a:pPr algn="ct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Randomness</a:t>
            </a:r>
            <a:endParaRPr lang="zh-TW" altLang="en-US" sz="1600" b="1" dirty="0">
              <a:solidFill>
                <a:srgbClr val="E7E6E6">
                  <a:lumMod val="25000"/>
                </a:srgbClr>
              </a:solidFill>
              <a:latin typeface="Times New Roman" panose="02020603050405020304" pitchFamily="18" charset="0"/>
              <a:cs typeface="Times New Roman" panose="02020603050405020304" pitchFamily="18" charset="0"/>
            </a:endParaRPr>
          </a:p>
        </p:txBody>
      </p:sp>
      <p:sp>
        <p:nvSpPr>
          <p:cNvPr id="158" name="文字方塊 157">
            <a:extLst>
              <a:ext uri="{FF2B5EF4-FFF2-40B4-BE49-F238E27FC236}">
                <a16:creationId xmlns:a16="http://schemas.microsoft.com/office/drawing/2014/main" id="{39488BAC-DCB4-53C9-10DC-6EF65C3814C5}"/>
              </a:ext>
            </a:extLst>
          </p:cNvPr>
          <p:cNvSpPr txBox="1"/>
          <p:nvPr/>
        </p:nvSpPr>
        <p:spPr>
          <a:xfrm>
            <a:off x="3914126" y="1823816"/>
            <a:ext cx="1064711" cy="584775"/>
          </a:xfrm>
          <a:prstGeom prst="rect">
            <a:avLst/>
          </a:prstGeom>
          <a:noFill/>
        </p:spPr>
        <p:txBody>
          <a:bodyPr wrap="square" rtlCol="0">
            <a:spAutoFit/>
          </a:bodyPr>
          <a:lstStyle/>
          <a:p>
            <a:pPr defTabSz="685800"/>
            <a:r>
              <a:rPr lang="en-US" altLang="zh-TW" sz="1600" b="1" dirty="0">
                <a:solidFill>
                  <a:srgbClr val="E7E6E6">
                    <a:lumMod val="25000"/>
                  </a:srgbClr>
                </a:solidFill>
                <a:latin typeface="Times New Roman" panose="02020603050405020304" pitchFamily="18" charset="0"/>
                <a:cs typeface="Times New Roman" panose="02020603050405020304" pitchFamily="18" charset="0"/>
              </a:rPr>
              <a:t>Collision Resistant</a:t>
            </a:r>
          </a:p>
        </p:txBody>
      </p:sp>
      <p:sp>
        <p:nvSpPr>
          <p:cNvPr id="165" name="文字方塊 164">
            <a:extLst>
              <a:ext uri="{FF2B5EF4-FFF2-40B4-BE49-F238E27FC236}">
                <a16:creationId xmlns:a16="http://schemas.microsoft.com/office/drawing/2014/main" id="{6D0A75E3-5521-3579-9B56-0762C790693E}"/>
              </a:ext>
            </a:extLst>
          </p:cNvPr>
          <p:cNvSpPr txBox="1"/>
          <p:nvPr/>
        </p:nvSpPr>
        <p:spPr>
          <a:xfrm>
            <a:off x="939422" y="1173819"/>
            <a:ext cx="6144322"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Characteristics of the hash function:</a:t>
            </a:r>
          </a:p>
        </p:txBody>
      </p:sp>
      <p:sp>
        <p:nvSpPr>
          <p:cNvPr id="167" name="文字方塊 166">
            <a:extLst>
              <a:ext uri="{FF2B5EF4-FFF2-40B4-BE49-F238E27FC236}">
                <a16:creationId xmlns:a16="http://schemas.microsoft.com/office/drawing/2014/main" id="{8934B997-AEA5-9731-6275-5AFD1B89DCD4}"/>
              </a:ext>
            </a:extLst>
          </p:cNvPr>
          <p:cNvSpPr txBox="1"/>
          <p:nvPr/>
        </p:nvSpPr>
        <p:spPr>
          <a:xfrm>
            <a:off x="939422" y="2525965"/>
            <a:ext cx="6116444" cy="498663"/>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Security strengths of the hash function:</a:t>
            </a:r>
            <a:endParaRPr lang="zh-CN"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3E2669E0-F746-97E8-D0F4-CB68D4D6EA0B}"/>
              </a:ext>
            </a:extLst>
          </p:cNvPr>
          <p:cNvPicPr>
            <a:picLocks noChangeAspect="1"/>
          </p:cNvPicPr>
          <p:nvPr/>
        </p:nvPicPr>
        <p:blipFill>
          <a:blip r:embed="rId3"/>
          <a:stretch>
            <a:fillRect/>
          </a:stretch>
        </p:blipFill>
        <p:spPr>
          <a:xfrm>
            <a:off x="3425116" y="1994564"/>
            <a:ext cx="256526" cy="256526"/>
          </a:xfrm>
          <a:prstGeom prst="rect">
            <a:avLst/>
          </a:prstGeom>
        </p:spPr>
      </p:pic>
      <p:pic>
        <p:nvPicPr>
          <p:cNvPr id="8" name="圖片 7">
            <a:extLst>
              <a:ext uri="{FF2B5EF4-FFF2-40B4-BE49-F238E27FC236}">
                <a16:creationId xmlns:a16="http://schemas.microsoft.com/office/drawing/2014/main" id="{DE82508A-4E31-BEE8-29A9-6CC2E33CD62E}"/>
              </a:ext>
            </a:extLst>
          </p:cNvPr>
          <p:cNvPicPr>
            <a:picLocks noChangeAspect="1"/>
          </p:cNvPicPr>
          <p:nvPr/>
        </p:nvPicPr>
        <p:blipFill>
          <a:blip r:embed="rId3"/>
          <a:stretch>
            <a:fillRect/>
          </a:stretch>
        </p:blipFill>
        <p:spPr>
          <a:xfrm>
            <a:off x="5027721" y="1989829"/>
            <a:ext cx="256526" cy="256526"/>
          </a:xfrm>
          <a:prstGeom prst="rect">
            <a:avLst/>
          </a:prstGeom>
        </p:spPr>
      </p:pic>
      <p:pic>
        <p:nvPicPr>
          <p:cNvPr id="9" name="圖片 8">
            <a:extLst>
              <a:ext uri="{FF2B5EF4-FFF2-40B4-BE49-F238E27FC236}">
                <a16:creationId xmlns:a16="http://schemas.microsoft.com/office/drawing/2014/main" id="{1B9A20B0-2E5F-4D8F-D56A-9760305245BC}"/>
              </a:ext>
            </a:extLst>
          </p:cNvPr>
          <p:cNvPicPr>
            <a:picLocks noChangeAspect="1"/>
          </p:cNvPicPr>
          <p:nvPr/>
        </p:nvPicPr>
        <p:blipFill>
          <a:blip r:embed="rId3"/>
          <a:stretch>
            <a:fillRect/>
          </a:stretch>
        </p:blipFill>
        <p:spPr>
          <a:xfrm>
            <a:off x="6610645" y="1987940"/>
            <a:ext cx="256526" cy="256526"/>
          </a:xfrm>
          <a:prstGeom prst="rect">
            <a:avLst/>
          </a:prstGeom>
        </p:spPr>
      </p:pic>
      <p:pic>
        <p:nvPicPr>
          <p:cNvPr id="10" name="圖片 9">
            <a:extLst>
              <a:ext uri="{FF2B5EF4-FFF2-40B4-BE49-F238E27FC236}">
                <a16:creationId xmlns:a16="http://schemas.microsoft.com/office/drawing/2014/main" id="{4988CDEC-5C0F-FBA5-678F-B0450B2AB3D4}"/>
              </a:ext>
            </a:extLst>
          </p:cNvPr>
          <p:cNvPicPr>
            <a:picLocks noChangeAspect="1"/>
          </p:cNvPicPr>
          <p:nvPr/>
        </p:nvPicPr>
        <p:blipFill>
          <a:blip r:embed="rId3"/>
          <a:stretch>
            <a:fillRect/>
          </a:stretch>
        </p:blipFill>
        <p:spPr>
          <a:xfrm>
            <a:off x="8103375" y="1987940"/>
            <a:ext cx="256526" cy="256526"/>
          </a:xfrm>
          <a:prstGeom prst="rect">
            <a:avLst/>
          </a:prstGeom>
        </p:spPr>
      </p:pic>
      <p:sp>
        <p:nvSpPr>
          <p:cNvPr id="2" name="投影片編號版面配置區 1">
            <a:extLst>
              <a:ext uri="{FF2B5EF4-FFF2-40B4-BE49-F238E27FC236}">
                <a16:creationId xmlns:a16="http://schemas.microsoft.com/office/drawing/2014/main" id="{C119C269-A94A-F3AB-6C62-BF4F1A371589}"/>
              </a:ext>
            </a:extLst>
          </p:cNvPr>
          <p:cNvSpPr>
            <a:spLocks noGrp="1"/>
          </p:cNvSpPr>
          <p:nvPr>
            <p:ph type="sldNum" sz="quarter" idx="12"/>
          </p:nvPr>
        </p:nvSpPr>
        <p:spPr/>
        <p:txBody>
          <a:bodyPr/>
          <a:lstStyle/>
          <a:p>
            <a:fld id="{565CE74E-AB26-4998-AD42-012C4C1AD076}" type="slidenum">
              <a:rPr lang="zh-CN" altLang="en-US" smtClean="0"/>
              <a:t>18</a:t>
            </a:fld>
            <a:endParaRPr lang="zh-CN" altLang="en-US" dirty="0"/>
          </a:p>
        </p:txBody>
      </p:sp>
      <p:sp>
        <p:nvSpPr>
          <p:cNvPr id="18" name="矩形 17">
            <a:extLst>
              <a:ext uri="{FF2B5EF4-FFF2-40B4-BE49-F238E27FC236}">
                <a16:creationId xmlns:a16="http://schemas.microsoft.com/office/drawing/2014/main" id="{755D1574-3FFE-4314-AB34-0B2997EE69D5}"/>
              </a:ext>
            </a:extLst>
          </p:cNvPr>
          <p:cNvSpPr/>
          <p:nvPr/>
        </p:nvSpPr>
        <p:spPr>
          <a:xfrm>
            <a:off x="2789498" y="5382227"/>
            <a:ext cx="1365813" cy="827947"/>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extLst>
      <p:ext uri="{BB962C8B-B14F-4D97-AF65-F5344CB8AC3E}">
        <p14:creationId xmlns:p14="http://schemas.microsoft.com/office/powerpoint/2010/main" val="28666791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ED5F10-804D-AFCE-FEE9-5B643113FEF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0CCE29B-316B-2A9A-8A39-FF541A6FF806}"/>
              </a:ext>
            </a:extLst>
          </p:cNvPr>
          <p:cNvGrpSpPr/>
          <p:nvPr/>
        </p:nvGrpSpPr>
        <p:grpSpPr>
          <a:xfrm>
            <a:off x="568443" y="319365"/>
            <a:ext cx="2935152" cy="461665"/>
            <a:chOff x="568442" y="319364"/>
            <a:chExt cx="2935152" cy="461666"/>
          </a:xfrm>
        </p:grpSpPr>
        <p:sp>
          <p:nvSpPr>
            <p:cNvPr id="55" name="文本框 23">
              <a:extLst>
                <a:ext uri="{FF2B5EF4-FFF2-40B4-BE49-F238E27FC236}">
                  <a16:creationId xmlns:a16="http://schemas.microsoft.com/office/drawing/2014/main" id="{B847E2A1-00EA-F846-2E59-8919529AB787}"/>
                </a:ext>
              </a:extLst>
            </p:cNvPr>
            <p:cNvSpPr txBox="1"/>
            <p:nvPr/>
          </p:nvSpPr>
          <p:spPr>
            <a:xfrm>
              <a:off x="665958" y="319364"/>
              <a:ext cx="2837636"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KECCAK-p</a:t>
              </a:r>
            </a:p>
          </p:txBody>
        </p:sp>
        <p:sp>
          <p:nvSpPr>
            <p:cNvPr id="56" name="等腰三角形 55">
              <a:extLst>
                <a:ext uri="{FF2B5EF4-FFF2-40B4-BE49-F238E27FC236}">
                  <a16:creationId xmlns:a16="http://schemas.microsoft.com/office/drawing/2014/main" id="{B0E60CE5-7844-D545-0C29-651D6FE1BD5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11" name="群組 10">
            <a:extLst>
              <a:ext uri="{FF2B5EF4-FFF2-40B4-BE49-F238E27FC236}">
                <a16:creationId xmlns:a16="http://schemas.microsoft.com/office/drawing/2014/main" id="{9FDB8B48-666B-04C2-0233-92F58C951408}"/>
              </a:ext>
            </a:extLst>
          </p:cNvPr>
          <p:cNvGrpSpPr/>
          <p:nvPr/>
        </p:nvGrpSpPr>
        <p:grpSpPr>
          <a:xfrm>
            <a:off x="5451849" y="4276140"/>
            <a:ext cx="6740151" cy="2028332"/>
            <a:chOff x="1471961" y="2116209"/>
            <a:chExt cx="10129095" cy="2930014"/>
          </a:xfrm>
        </p:grpSpPr>
        <p:pic>
          <p:nvPicPr>
            <p:cNvPr id="8" name="圖片 7">
              <a:extLst>
                <a:ext uri="{FF2B5EF4-FFF2-40B4-BE49-F238E27FC236}">
                  <a16:creationId xmlns:a16="http://schemas.microsoft.com/office/drawing/2014/main" id="{0E476234-0143-B220-3EAF-84DAD0452992}"/>
                </a:ext>
              </a:extLst>
            </p:cNvPr>
            <p:cNvPicPr>
              <a:picLocks noChangeAspect="1"/>
            </p:cNvPicPr>
            <p:nvPr/>
          </p:nvPicPr>
          <p:blipFill>
            <a:blip r:embed="rId3"/>
            <a:stretch>
              <a:fillRect/>
            </a:stretch>
          </p:blipFill>
          <p:spPr>
            <a:xfrm>
              <a:off x="1471961" y="2116209"/>
              <a:ext cx="10129095" cy="2930014"/>
            </a:xfrm>
            <a:prstGeom prst="rect">
              <a:avLst/>
            </a:prstGeom>
          </p:spPr>
        </p:pic>
        <p:pic>
          <p:nvPicPr>
            <p:cNvPr id="10" name="圖片 9">
              <a:extLst>
                <a:ext uri="{FF2B5EF4-FFF2-40B4-BE49-F238E27FC236}">
                  <a16:creationId xmlns:a16="http://schemas.microsoft.com/office/drawing/2014/main" id="{4975B546-F467-83AC-7920-80706A3FF1DB}"/>
                </a:ext>
              </a:extLst>
            </p:cNvPr>
            <p:cNvPicPr>
              <a:picLocks noChangeAspect="1"/>
            </p:cNvPicPr>
            <p:nvPr/>
          </p:nvPicPr>
          <p:blipFill>
            <a:blip r:embed="rId4"/>
            <a:stretch>
              <a:fillRect/>
            </a:stretch>
          </p:blipFill>
          <p:spPr>
            <a:xfrm>
              <a:off x="1750720" y="2116209"/>
              <a:ext cx="591036" cy="591036"/>
            </a:xfrm>
            <a:prstGeom prst="rect">
              <a:avLst/>
            </a:prstGeom>
          </p:spPr>
        </p:pic>
      </p:grpSp>
      <p:graphicFrame>
        <p:nvGraphicFramePr>
          <p:cNvPr id="6" name="表格 5">
            <a:extLst>
              <a:ext uri="{FF2B5EF4-FFF2-40B4-BE49-F238E27FC236}">
                <a16:creationId xmlns:a16="http://schemas.microsoft.com/office/drawing/2014/main" id="{BE2F0829-806A-13BC-B638-30D0149E5A71}"/>
              </a:ext>
            </a:extLst>
          </p:cNvPr>
          <p:cNvGraphicFramePr>
            <a:graphicFrameLocks noGrp="1"/>
          </p:cNvGraphicFramePr>
          <p:nvPr>
            <p:extLst>
              <p:ext uri="{D42A27DB-BD31-4B8C-83A1-F6EECF244321}">
                <p14:modId xmlns:p14="http://schemas.microsoft.com/office/powerpoint/2010/main" val="4277365521"/>
              </p:ext>
            </p:extLst>
          </p:nvPr>
        </p:nvGraphicFramePr>
        <p:xfrm>
          <a:off x="6030632" y="3571240"/>
          <a:ext cx="4963160" cy="579120"/>
        </p:xfrm>
        <a:graphic>
          <a:graphicData uri="http://schemas.openxmlformats.org/drawingml/2006/table">
            <a:tbl>
              <a:tblPr firstRow="1" firstCol="1" bandRow="1">
                <a:tableStyleId>{616DA210-FB5B-4158-B5E0-FEB733F419BA}</a:tableStyleId>
              </a:tblPr>
              <a:tblGrid>
                <a:gridCol w="608330">
                  <a:extLst>
                    <a:ext uri="{9D8B030D-6E8A-4147-A177-3AD203B41FA5}">
                      <a16:colId xmlns:a16="http://schemas.microsoft.com/office/drawing/2014/main" val="2032106790"/>
                    </a:ext>
                  </a:extLst>
                </a:gridCol>
                <a:gridCol w="614045">
                  <a:extLst>
                    <a:ext uri="{9D8B030D-6E8A-4147-A177-3AD203B41FA5}">
                      <a16:colId xmlns:a16="http://schemas.microsoft.com/office/drawing/2014/main" val="2190156674"/>
                    </a:ext>
                  </a:extLst>
                </a:gridCol>
                <a:gridCol w="614045">
                  <a:extLst>
                    <a:ext uri="{9D8B030D-6E8A-4147-A177-3AD203B41FA5}">
                      <a16:colId xmlns:a16="http://schemas.microsoft.com/office/drawing/2014/main" val="3388627918"/>
                    </a:ext>
                  </a:extLst>
                </a:gridCol>
                <a:gridCol w="603578">
                  <a:extLst>
                    <a:ext uri="{9D8B030D-6E8A-4147-A177-3AD203B41FA5}">
                      <a16:colId xmlns:a16="http://schemas.microsoft.com/office/drawing/2014/main" val="328125927"/>
                    </a:ext>
                  </a:extLst>
                </a:gridCol>
                <a:gridCol w="643562">
                  <a:extLst>
                    <a:ext uri="{9D8B030D-6E8A-4147-A177-3AD203B41FA5}">
                      <a16:colId xmlns:a16="http://schemas.microsoft.com/office/drawing/2014/main" val="300587736"/>
                    </a:ext>
                  </a:extLst>
                </a:gridCol>
                <a:gridCol w="623570">
                  <a:extLst>
                    <a:ext uri="{9D8B030D-6E8A-4147-A177-3AD203B41FA5}">
                      <a16:colId xmlns:a16="http://schemas.microsoft.com/office/drawing/2014/main" val="2859237633"/>
                    </a:ext>
                  </a:extLst>
                </a:gridCol>
                <a:gridCol w="623570">
                  <a:extLst>
                    <a:ext uri="{9D8B030D-6E8A-4147-A177-3AD203B41FA5}">
                      <a16:colId xmlns:a16="http://schemas.microsoft.com/office/drawing/2014/main" val="2197068616"/>
                    </a:ext>
                  </a:extLst>
                </a:gridCol>
                <a:gridCol w="632460">
                  <a:extLst>
                    <a:ext uri="{9D8B030D-6E8A-4147-A177-3AD203B41FA5}">
                      <a16:colId xmlns:a16="http://schemas.microsoft.com/office/drawing/2014/main" val="1882400276"/>
                    </a:ext>
                  </a:extLst>
                </a:gridCol>
              </a:tblGrid>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b</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1600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40000"/>
                        <a:lumOff val="60000"/>
                      </a:schemeClr>
                    </a:solidFill>
                  </a:tcPr>
                </a:tc>
                <a:extLst>
                  <a:ext uri="{0D108BD9-81ED-4DB2-BD59-A6C34878D82A}">
                    <a16:rowId xmlns:a16="http://schemas.microsoft.com/office/drawing/2014/main" val="4165987581"/>
                  </a:ext>
                </a:extLst>
              </a:tr>
              <a:tr h="0">
                <a:tc>
                  <a:txBody>
                    <a:bodyPr/>
                    <a:lstStyle/>
                    <a:p>
                      <a:pPr algn="ctr">
                        <a:spcAft>
                          <a:spcPts val="0"/>
                        </a:spcAft>
                      </a:pPr>
                      <a:r>
                        <a:rPr lang="en-US" sz="1200" i="1" kern="100" dirty="0">
                          <a:effectLst/>
                          <a:latin typeface="Times New Roman" panose="02020603050405020304" pitchFamily="18" charset="0"/>
                          <a:cs typeface="Times New Roman" panose="02020603050405020304" pitchFamily="18" charset="0"/>
                        </a:rPr>
                        <a:t>w</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8</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bg1">
                        <a:alpha val="20000"/>
                      </a:schemeClr>
                    </a:solidFill>
                  </a:tcPr>
                </a:tc>
                <a:extLst>
                  <a:ext uri="{0D108BD9-81ED-4DB2-BD59-A6C34878D82A}">
                    <a16:rowId xmlns:a16="http://schemas.microsoft.com/office/drawing/2014/main" val="3065792689"/>
                  </a:ext>
                </a:extLst>
              </a:tr>
              <a:tr h="0">
                <a:tc>
                  <a:txBody>
                    <a:bodyPr/>
                    <a:lstStyle/>
                    <a:p>
                      <a:pPr algn="ctr">
                        <a:spcAft>
                          <a:spcPts val="0"/>
                        </a:spcAft>
                      </a:pPr>
                      <a:r>
                        <a:rPr lang="en-US" sz="1400" i="1" kern="100" dirty="0">
                          <a:effectLst/>
                          <a:latin typeface="Times New Roman" panose="02020603050405020304" pitchFamily="18" charset="0"/>
                          <a:cs typeface="Times New Roman" panose="02020603050405020304" pitchFamily="18" charset="0"/>
                        </a:rPr>
                        <a:t>l</a:t>
                      </a:r>
                      <a:endParaRPr lang="zh-TW" sz="1200" i="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0</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1</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2</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3</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4</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5</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spcAft>
                          <a:spcPts val="0"/>
                        </a:spcAft>
                      </a:pPr>
                      <a:r>
                        <a:rPr lang="en-US" sz="1200" kern="100" dirty="0">
                          <a:effectLst/>
                          <a:latin typeface="Times New Roman" panose="02020603050405020304" pitchFamily="18" charset="0"/>
                          <a:cs typeface="Times New Roman" panose="02020603050405020304" pitchFamily="18" charset="0"/>
                        </a:rPr>
                        <a:t>6</a:t>
                      </a:r>
                      <a:endParaRPr lang="zh-TW" sz="12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47990342"/>
                  </a:ext>
                </a:extLst>
              </a:tr>
            </a:tbl>
          </a:graphicData>
        </a:graphic>
      </p:graphicFrame>
      <p:sp>
        <p:nvSpPr>
          <p:cNvPr id="9" name="文字方塊 8">
            <a:extLst>
              <a:ext uri="{FF2B5EF4-FFF2-40B4-BE49-F238E27FC236}">
                <a16:creationId xmlns:a16="http://schemas.microsoft.com/office/drawing/2014/main" id="{EA773D20-238C-27CD-EA76-6B0B6E6AE088}"/>
              </a:ext>
            </a:extLst>
          </p:cNvPr>
          <p:cNvSpPr txBox="1"/>
          <p:nvPr/>
        </p:nvSpPr>
        <p:spPr>
          <a:xfrm>
            <a:off x="580949" y="717612"/>
            <a:ext cx="9660967" cy="2554545"/>
          </a:xfrm>
          <a:prstGeom prst="rect">
            <a:avLst/>
          </a:prstGeom>
          <a:noFill/>
        </p:spPr>
        <p:txBody>
          <a:bodyPr wrap="square">
            <a:spAutoFit/>
          </a:bodyPr>
          <a:lstStyle/>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Given an input bit string M and an output length d:</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	KECCAK[c](M,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d)=SPONGE[KECCAK−p[1600,</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24],</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pad10∗1,</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1600−c](M,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a:t>
            </a:r>
          </a:p>
          <a:p>
            <a:endParaRPr lang="en-US" altLang="zh-TW"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ü"/>
            </a:pPr>
            <a:r>
              <a:rPr lang="en-US" altLang="zh-TW" sz="2000" i="1" dirty="0">
                <a:latin typeface="Times New Roman" panose="02020603050405020304" pitchFamily="18" charset="0"/>
                <a:cs typeface="Times New Roman" panose="02020603050405020304" pitchFamily="18" charset="0"/>
              </a:rPr>
              <a:t>b </a:t>
            </a:r>
            <a:r>
              <a:rPr lang="en-US" altLang="zh-TW" sz="2000" dirty="0">
                <a:latin typeface="Times New Roman" panose="02020603050405020304" pitchFamily="18" charset="0"/>
                <a:cs typeface="Times New Roman" panose="02020603050405020304" pitchFamily="18" charset="0"/>
              </a:rPr>
              <a:t>: Total number of bits in the Keccak state  </a:t>
            </a:r>
          </a:p>
          <a:p>
            <a:pPr marL="342900" indent="-342900">
              <a:buFont typeface="Wingdings" panose="05000000000000000000" pitchFamily="2" charset="2"/>
              <a:buChar char="ü"/>
            </a:pPr>
            <a:r>
              <a:rPr lang="en-US" altLang="zh-TW" sz="2000" i="1" dirty="0">
                <a:latin typeface="Times New Roman" panose="02020603050405020304" pitchFamily="18" charset="0"/>
                <a:cs typeface="Times New Roman" panose="02020603050405020304" pitchFamily="18" charset="0"/>
              </a:rPr>
              <a:t>w</a:t>
            </a:r>
            <a:r>
              <a:rPr lang="en-US" altLang="zh-TW" sz="2000" dirty="0">
                <a:latin typeface="Times New Roman" panose="02020603050405020304" pitchFamily="18" charset="0"/>
                <a:cs typeface="Times New Roman" panose="02020603050405020304" pitchFamily="18" charset="0"/>
              </a:rPr>
              <a:t> : Lane width (bit-width of each lane)  </a:t>
            </a:r>
          </a:p>
          <a:p>
            <a:pPr marL="342900" indent="-342900">
              <a:buFont typeface="Wingdings" panose="05000000000000000000" pitchFamily="2" charset="2"/>
              <a:buChar char="ü"/>
            </a:pPr>
            <a:r>
              <a:rPr lang="en-US" altLang="zh-TW" sz="2000" i="1" dirty="0">
                <a:latin typeface="Times New Roman" panose="02020603050405020304" pitchFamily="18" charset="0"/>
                <a:cs typeface="Times New Roman" panose="02020603050405020304" pitchFamily="18" charset="0"/>
              </a:rPr>
              <a:t>l</a:t>
            </a:r>
            <a:r>
              <a:rPr lang="en-US" altLang="zh-TW" sz="2000" dirty="0">
                <a:latin typeface="Times New Roman" panose="02020603050405020304" pitchFamily="18" charset="0"/>
                <a:cs typeface="Times New Roman" panose="02020603050405020304" pitchFamily="18" charset="0"/>
              </a:rPr>
              <a:t>   : Determines the number of permutation rounds</a:t>
            </a:r>
          </a:p>
        </p:txBody>
      </p:sp>
      <p:sp>
        <p:nvSpPr>
          <p:cNvPr id="2" name="投影片編號版面配置區 1">
            <a:extLst>
              <a:ext uri="{FF2B5EF4-FFF2-40B4-BE49-F238E27FC236}">
                <a16:creationId xmlns:a16="http://schemas.microsoft.com/office/drawing/2014/main" id="{C3D31887-3C15-4CED-7EF6-DDA425A7AC88}"/>
              </a:ext>
            </a:extLst>
          </p:cNvPr>
          <p:cNvSpPr>
            <a:spLocks noGrp="1"/>
          </p:cNvSpPr>
          <p:nvPr>
            <p:ph type="sldNum" sz="quarter" idx="12"/>
          </p:nvPr>
        </p:nvSpPr>
        <p:spPr/>
        <p:txBody>
          <a:bodyPr/>
          <a:lstStyle/>
          <a:p>
            <a:fld id="{565CE74E-AB26-4998-AD42-012C4C1AD076}" type="slidenum">
              <a:rPr lang="zh-CN" altLang="en-US" smtClean="0"/>
              <a:t>19</a:t>
            </a:fld>
            <a:endParaRPr lang="zh-CN" altLang="en-US" dirty="0"/>
          </a:p>
        </p:txBody>
      </p:sp>
      <p:sp>
        <p:nvSpPr>
          <p:cNvPr id="25" name="矩形 24">
            <a:extLst>
              <a:ext uri="{FF2B5EF4-FFF2-40B4-BE49-F238E27FC236}">
                <a16:creationId xmlns:a16="http://schemas.microsoft.com/office/drawing/2014/main" id="{D9127062-4942-4608-B50E-6B1C0B271F07}"/>
              </a:ext>
            </a:extLst>
          </p:cNvPr>
          <p:cNvSpPr/>
          <p:nvPr/>
        </p:nvSpPr>
        <p:spPr>
          <a:xfrm>
            <a:off x="10357628" y="3566501"/>
            <a:ext cx="633403" cy="57912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2" name="矩形 21">
            <a:extLst>
              <a:ext uri="{FF2B5EF4-FFF2-40B4-BE49-F238E27FC236}">
                <a16:creationId xmlns:a16="http://schemas.microsoft.com/office/drawing/2014/main" id="{EFF3605B-3403-4BEF-86D2-62D1EE493D1B}"/>
              </a:ext>
            </a:extLst>
          </p:cNvPr>
          <p:cNvSpPr/>
          <p:nvPr/>
        </p:nvSpPr>
        <p:spPr>
          <a:xfrm>
            <a:off x="609344" y="3541846"/>
            <a:ext cx="5025237" cy="1938992"/>
          </a:xfrm>
          <a:prstGeom prst="rect">
            <a:avLst/>
          </a:prstGeom>
          <a:ln>
            <a:solidFill>
              <a:schemeClr val="tx1">
                <a:lumMod val="95000"/>
                <a:lumOff val="5000"/>
              </a:schemeClr>
            </a:solidFill>
          </a:ln>
        </p:spPr>
        <p:txBody>
          <a:bodyPr wrap="square">
            <a:spAutoFit/>
          </a:bodyPr>
          <a:lstStyle/>
          <a:p>
            <a:r>
              <a:rPr lang="en-US" altLang="zh-TW" sz="2000" dirty="0">
                <a:latin typeface="Times New Roman" panose="02020603050405020304" pitchFamily="18" charset="0"/>
                <a:cs typeface="Times New Roman" panose="02020603050405020304" pitchFamily="18" charset="0"/>
              </a:rPr>
              <a:t>SHA3-224(M) = Keccak[448](M || 01, 224)</a:t>
            </a:r>
          </a:p>
          <a:p>
            <a:r>
              <a:rPr lang="en-US" altLang="zh-TW" sz="2000" dirty="0">
                <a:latin typeface="Times New Roman" panose="02020603050405020304" pitchFamily="18" charset="0"/>
                <a:cs typeface="Times New Roman" panose="02020603050405020304" pitchFamily="18" charset="0"/>
              </a:rPr>
              <a:t>SHA3-256(M) = Keccak[512](M || 01, 256)</a:t>
            </a:r>
          </a:p>
          <a:p>
            <a:r>
              <a:rPr lang="en-US" altLang="zh-TW" sz="2000" dirty="0">
                <a:latin typeface="Times New Roman" panose="02020603050405020304" pitchFamily="18" charset="0"/>
                <a:cs typeface="Times New Roman" panose="02020603050405020304" pitchFamily="18" charset="0"/>
              </a:rPr>
              <a:t>SHA3-384(M) = Keccak[768](M || 01, 384)</a:t>
            </a:r>
          </a:p>
          <a:p>
            <a:r>
              <a:rPr lang="en-US" altLang="zh-TW" sz="2000" dirty="0">
                <a:latin typeface="Times New Roman" panose="02020603050405020304" pitchFamily="18" charset="0"/>
                <a:cs typeface="Times New Roman" panose="02020603050405020304" pitchFamily="18" charset="0"/>
              </a:rPr>
              <a:t>SHA3-512(M) = Keccak[1024](M || 01, 512)</a:t>
            </a:r>
          </a:p>
          <a:p>
            <a:r>
              <a:rPr lang="en-US" altLang="zh-TW" sz="2000" dirty="0">
                <a:latin typeface="Times New Roman" panose="02020603050405020304" pitchFamily="18" charset="0"/>
                <a:cs typeface="Times New Roman" panose="02020603050405020304" pitchFamily="18" charset="0"/>
              </a:rPr>
              <a:t>SHAKE128(M, d) = Keccak[256](M || 1111, d)</a:t>
            </a:r>
          </a:p>
          <a:p>
            <a:r>
              <a:rPr lang="en-US" altLang="zh-TW" sz="2000" dirty="0">
                <a:latin typeface="Times New Roman" panose="02020603050405020304" pitchFamily="18" charset="0"/>
                <a:cs typeface="Times New Roman" panose="02020603050405020304" pitchFamily="18" charset="0"/>
              </a:rPr>
              <a:t>SHAKE256(M, d) = Keccak[512](M || 1111, d)</a:t>
            </a:r>
          </a:p>
        </p:txBody>
      </p:sp>
    </p:spTree>
    <p:extLst>
      <p:ext uri="{BB962C8B-B14F-4D97-AF65-F5344CB8AC3E}">
        <p14:creationId xmlns:p14="http://schemas.microsoft.com/office/powerpoint/2010/main" val="3186317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1"/>
            </p:custDataLst>
          </p:nvPr>
        </p:nvGrpSpPr>
        <p:grpSpPr>
          <a:xfrm>
            <a:off x="6318175" y="1236180"/>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199749" y="1282495"/>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p>
        </p:txBody>
      </p:sp>
      <p:grpSp>
        <p:nvGrpSpPr>
          <p:cNvPr id="25" name="PA_组合 24"/>
          <p:cNvGrpSpPr/>
          <p:nvPr>
            <p:custDataLst>
              <p:tags r:id="rId2"/>
            </p:custDataLst>
          </p:nvPr>
        </p:nvGrpSpPr>
        <p:grpSpPr>
          <a:xfrm>
            <a:off x="6318175" y="2107408"/>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199749" y="2209712"/>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Related Work</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6" name="PA_组合 27">
            <a:extLst>
              <a:ext uri="{FF2B5EF4-FFF2-40B4-BE49-F238E27FC236}">
                <a16:creationId xmlns:a16="http://schemas.microsoft.com/office/drawing/2014/main" id="{B65C083C-6608-9940-F301-A80FA2D21E40}"/>
              </a:ext>
            </a:extLst>
          </p:cNvPr>
          <p:cNvGrpSpPr/>
          <p:nvPr>
            <p:custDataLst>
              <p:tags r:id="rId3"/>
            </p:custDataLst>
          </p:nvPr>
        </p:nvGrpSpPr>
        <p:grpSpPr>
          <a:xfrm>
            <a:off x="6318175" y="2978636"/>
            <a:ext cx="727831" cy="727831"/>
            <a:chOff x="7010404" y="3759173"/>
            <a:chExt cx="727831" cy="727831"/>
          </a:xfrm>
        </p:grpSpPr>
        <p:sp>
          <p:nvSpPr>
            <p:cNvPr id="27" name="椭圆 1">
              <a:extLst>
                <a:ext uri="{FF2B5EF4-FFF2-40B4-BE49-F238E27FC236}">
                  <a16:creationId xmlns:a16="http://schemas.microsoft.com/office/drawing/2014/main" id="{8A22D98F-2A32-8DC4-6485-13EF6BB4D4E1}"/>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2" name="TextBox 32">
              <a:extLst>
                <a:ext uri="{FF2B5EF4-FFF2-40B4-BE49-F238E27FC236}">
                  <a16:creationId xmlns:a16="http://schemas.microsoft.com/office/drawing/2014/main" id="{29C1B110-4CC7-0055-4263-B4CF625FB2D1}"/>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3" name="TextBox 76">
            <a:extLst>
              <a:ext uri="{FF2B5EF4-FFF2-40B4-BE49-F238E27FC236}">
                <a16:creationId xmlns:a16="http://schemas.microsoft.com/office/drawing/2014/main" id="{E3B508F4-345A-870D-5BE2-98BF35E621FB}"/>
              </a:ext>
            </a:extLst>
          </p:cNvPr>
          <p:cNvSpPr txBox="1"/>
          <p:nvPr/>
        </p:nvSpPr>
        <p:spPr>
          <a:xfrm>
            <a:off x="7199749" y="2999790"/>
            <a:ext cx="3922742"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Architecture</a:t>
            </a:r>
          </a:p>
        </p:txBody>
      </p:sp>
      <p:grpSp>
        <p:nvGrpSpPr>
          <p:cNvPr id="34" name="PA_组合 24">
            <a:extLst>
              <a:ext uri="{FF2B5EF4-FFF2-40B4-BE49-F238E27FC236}">
                <a16:creationId xmlns:a16="http://schemas.microsoft.com/office/drawing/2014/main" id="{637F7F5F-369C-E35F-9ED1-E45C3008E48E}"/>
              </a:ext>
            </a:extLst>
          </p:cNvPr>
          <p:cNvGrpSpPr/>
          <p:nvPr>
            <p:custDataLst>
              <p:tags r:id="rId4"/>
            </p:custDataLst>
          </p:nvPr>
        </p:nvGrpSpPr>
        <p:grpSpPr>
          <a:xfrm>
            <a:off x="6318175" y="3849864"/>
            <a:ext cx="727831" cy="727831"/>
            <a:chOff x="7010404" y="4992206"/>
            <a:chExt cx="727831" cy="727831"/>
          </a:xfrm>
        </p:grpSpPr>
        <p:sp>
          <p:nvSpPr>
            <p:cNvPr id="35" name="椭圆 1">
              <a:extLst>
                <a:ext uri="{FF2B5EF4-FFF2-40B4-BE49-F238E27FC236}">
                  <a16:creationId xmlns:a16="http://schemas.microsoft.com/office/drawing/2014/main" id="{85D7680A-99CC-ADE7-C459-8FCB64D8AFFC}"/>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36" name="TextBox 32">
              <a:extLst>
                <a:ext uri="{FF2B5EF4-FFF2-40B4-BE49-F238E27FC236}">
                  <a16:creationId xmlns:a16="http://schemas.microsoft.com/office/drawing/2014/main" id="{B696543C-030A-DB56-CE8D-134A92FFC071}"/>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05</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7" name="TextBox 76">
            <a:extLst>
              <a:ext uri="{FF2B5EF4-FFF2-40B4-BE49-F238E27FC236}">
                <a16:creationId xmlns:a16="http://schemas.microsoft.com/office/drawing/2014/main" id="{419CBBB5-61B2-BD8E-7C7B-B1FEA5FF78F3}"/>
              </a:ext>
            </a:extLst>
          </p:cNvPr>
          <p:cNvSpPr txBox="1"/>
          <p:nvPr/>
        </p:nvSpPr>
        <p:spPr>
          <a:xfrm>
            <a:off x="7199749" y="3937133"/>
            <a:ext cx="5087584"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Implementation &amp; Simulation</a:t>
            </a:r>
          </a:p>
          <a:p>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61F83FB-0B7F-9630-4838-4696DF043640}"/>
              </a:ext>
            </a:extLst>
          </p:cNvPr>
          <p:cNvSpPr>
            <a:spLocks noGrp="1"/>
          </p:cNvSpPr>
          <p:nvPr>
            <p:ph type="sldNum" sz="quarter" idx="12"/>
          </p:nvPr>
        </p:nvSpPr>
        <p:spPr/>
        <p:txBody>
          <a:bodyPr/>
          <a:lstStyle/>
          <a:p>
            <a:fld id="{565CE74E-AB26-4998-AD42-012C4C1AD076}" type="slidenum">
              <a:rPr lang="zh-CN" altLang="en-US" smtClean="0"/>
              <a:t>2</a:t>
            </a:fld>
            <a:endParaRPr lang="zh-CN" altLang="en-US" dirty="0"/>
          </a:p>
        </p:txBody>
      </p:sp>
      <p:grpSp>
        <p:nvGrpSpPr>
          <p:cNvPr id="38" name="PA_组合 27">
            <a:extLst>
              <a:ext uri="{FF2B5EF4-FFF2-40B4-BE49-F238E27FC236}">
                <a16:creationId xmlns:a16="http://schemas.microsoft.com/office/drawing/2014/main" id="{AD11401E-EF40-41B0-8F2D-B42B728BF51D}"/>
              </a:ext>
            </a:extLst>
          </p:cNvPr>
          <p:cNvGrpSpPr/>
          <p:nvPr>
            <p:custDataLst>
              <p:tags r:id="rId5"/>
            </p:custDataLst>
          </p:nvPr>
        </p:nvGrpSpPr>
        <p:grpSpPr>
          <a:xfrm>
            <a:off x="6318177" y="364952"/>
            <a:ext cx="727831" cy="727831"/>
            <a:chOff x="7010404" y="3759173"/>
            <a:chExt cx="727831" cy="727831"/>
          </a:xfrm>
        </p:grpSpPr>
        <p:sp>
          <p:nvSpPr>
            <p:cNvPr id="39" name="椭圆 1">
              <a:extLst>
                <a:ext uri="{FF2B5EF4-FFF2-40B4-BE49-F238E27FC236}">
                  <a16:creationId xmlns:a16="http://schemas.microsoft.com/office/drawing/2014/main" id="{F5225941-9CFC-44BD-B40C-15C6BCBFB2F8}"/>
                </a:ext>
              </a:extLst>
            </p:cNvPr>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40" name="TextBox 32">
              <a:extLst>
                <a:ext uri="{FF2B5EF4-FFF2-40B4-BE49-F238E27FC236}">
                  <a16:creationId xmlns:a16="http://schemas.microsoft.com/office/drawing/2014/main" id="{A89A5FD5-4C4C-4AC5-94C2-92905E161F60}"/>
                </a:ext>
              </a:extLst>
            </p:cNvPr>
            <p:cNvSpPr txBox="1">
              <a:spLocks noChangeArrowheads="1"/>
            </p:cNvSpPr>
            <p:nvPr/>
          </p:nvSpPr>
          <p:spPr bwMode="auto">
            <a:xfrm>
              <a:off x="7076800" y="3830700"/>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41" name="TextBox 76">
            <a:extLst>
              <a:ext uri="{FF2B5EF4-FFF2-40B4-BE49-F238E27FC236}">
                <a16:creationId xmlns:a16="http://schemas.microsoft.com/office/drawing/2014/main" id="{E48E2096-9481-4601-A405-FA519104DC7A}"/>
              </a:ext>
            </a:extLst>
          </p:cNvPr>
          <p:cNvSpPr txBox="1"/>
          <p:nvPr/>
        </p:nvSpPr>
        <p:spPr>
          <a:xfrm>
            <a:off x="7199749" y="436479"/>
            <a:ext cx="3922742"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p>
          <a:p>
            <a:endPar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4" name="PA_组合 24">
            <a:extLst>
              <a:ext uri="{FF2B5EF4-FFF2-40B4-BE49-F238E27FC236}">
                <a16:creationId xmlns:a16="http://schemas.microsoft.com/office/drawing/2014/main" id="{685CF479-CC56-C656-86BF-5FF6C478281F}"/>
              </a:ext>
            </a:extLst>
          </p:cNvPr>
          <p:cNvGrpSpPr/>
          <p:nvPr>
            <p:custDataLst>
              <p:tags r:id="rId6"/>
            </p:custDataLst>
          </p:nvPr>
        </p:nvGrpSpPr>
        <p:grpSpPr>
          <a:xfrm>
            <a:off x="6318173" y="4721092"/>
            <a:ext cx="727831" cy="727831"/>
            <a:chOff x="7010404" y="4992206"/>
            <a:chExt cx="727831" cy="727831"/>
          </a:xfrm>
        </p:grpSpPr>
        <p:sp>
          <p:nvSpPr>
            <p:cNvPr id="5" name="椭圆 1">
              <a:extLst>
                <a:ext uri="{FF2B5EF4-FFF2-40B4-BE49-F238E27FC236}">
                  <a16:creationId xmlns:a16="http://schemas.microsoft.com/office/drawing/2014/main" id="{4F2D6088-CCB4-D39A-A298-BAA7AF8023F6}"/>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6" name="TextBox 32">
              <a:extLst>
                <a:ext uri="{FF2B5EF4-FFF2-40B4-BE49-F238E27FC236}">
                  <a16:creationId xmlns:a16="http://schemas.microsoft.com/office/drawing/2014/main" id="{AD3F3789-3BD6-3227-9B38-1779FF2C7FB2}"/>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06</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7" name="PA_组合 24">
            <a:extLst>
              <a:ext uri="{FF2B5EF4-FFF2-40B4-BE49-F238E27FC236}">
                <a16:creationId xmlns:a16="http://schemas.microsoft.com/office/drawing/2014/main" id="{8079DDBC-9306-FB59-4D10-8D94C55DEA04}"/>
              </a:ext>
            </a:extLst>
          </p:cNvPr>
          <p:cNvGrpSpPr/>
          <p:nvPr>
            <p:custDataLst>
              <p:tags r:id="rId7"/>
            </p:custDataLst>
          </p:nvPr>
        </p:nvGrpSpPr>
        <p:grpSpPr>
          <a:xfrm>
            <a:off x="6318173" y="5592320"/>
            <a:ext cx="727831" cy="727831"/>
            <a:chOff x="7010404" y="4992206"/>
            <a:chExt cx="727831" cy="727831"/>
          </a:xfrm>
        </p:grpSpPr>
        <p:sp>
          <p:nvSpPr>
            <p:cNvPr id="8" name="椭圆 1">
              <a:extLst>
                <a:ext uri="{FF2B5EF4-FFF2-40B4-BE49-F238E27FC236}">
                  <a16:creationId xmlns:a16="http://schemas.microsoft.com/office/drawing/2014/main" id="{04751479-A888-1C98-FEE5-082741F88FB1}"/>
                </a:ext>
              </a:extLst>
            </p:cNvPr>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a:extLst>
                <a:ext uri="{FF2B5EF4-FFF2-40B4-BE49-F238E27FC236}">
                  <a16:creationId xmlns:a16="http://schemas.microsoft.com/office/drawing/2014/main" id="{25E80A3E-B15D-1010-5928-0949242A6D9D}"/>
                </a:ext>
              </a:extLst>
            </p:cNvPr>
            <p:cNvSpPr txBox="1">
              <a:spLocks noChangeArrowheads="1"/>
            </p:cNvSpPr>
            <p:nvPr/>
          </p:nvSpPr>
          <p:spPr bwMode="auto">
            <a:xfrm>
              <a:off x="7076800" y="5063733"/>
              <a:ext cx="5950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07</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0" name="TextBox 76">
            <a:extLst>
              <a:ext uri="{FF2B5EF4-FFF2-40B4-BE49-F238E27FC236}">
                <a16:creationId xmlns:a16="http://schemas.microsoft.com/office/drawing/2014/main" id="{D916FD63-A45B-DBE3-F68F-75EB0A7B3E64}"/>
              </a:ext>
            </a:extLst>
          </p:cNvPr>
          <p:cNvSpPr txBox="1"/>
          <p:nvPr/>
        </p:nvSpPr>
        <p:spPr>
          <a:xfrm>
            <a:off x="7199749" y="4790676"/>
            <a:ext cx="5554226" cy="954107"/>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Conclusion &amp; Future Work</a:t>
            </a:r>
          </a:p>
          <a:p>
            <a:endPar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TextBox 76">
            <a:extLst>
              <a:ext uri="{FF2B5EF4-FFF2-40B4-BE49-F238E27FC236}">
                <a16:creationId xmlns:a16="http://schemas.microsoft.com/office/drawing/2014/main" id="{8E615FC3-2ACC-D0B4-BFFE-8630893E7BD0}"/>
              </a:ext>
            </a:extLst>
          </p:cNvPr>
          <p:cNvSpPr txBox="1"/>
          <p:nvPr/>
        </p:nvSpPr>
        <p:spPr>
          <a:xfrm>
            <a:off x="7199749" y="5637607"/>
            <a:ext cx="5554226"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References</a:t>
            </a:r>
          </a:p>
        </p:txBody>
      </p:sp>
    </p:spTree>
    <p:extLst>
      <p:ext uri="{BB962C8B-B14F-4D97-AF65-F5344CB8AC3E}">
        <p14:creationId xmlns:p14="http://schemas.microsoft.com/office/powerpoint/2010/main" val="42327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F2D77-664D-AD22-079D-AB094810FDD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EC4D1E-0D34-CE20-0D29-C6766F325F34}"/>
              </a:ext>
            </a:extLst>
          </p:cNvPr>
          <p:cNvGrpSpPr/>
          <p:nvPr/>
        </p:nvGrpSpPr>
        <p:grpSpPr>
          <a:xfrm>
            <a:off x="568443" y="319365"/>
            <a:ext cx="2420588" cy="461665"/>
            <a:chOff x="568442" y="319364"/>
            <a:chExt cx="2420588" cy="461666"/>
          </a:xfrm>
        </p:grpSpPr>
        <p:sp>
          <p:nvSpPr>
            <p:cNvPr id="55" name="文本框 23">
              <a:extLst>
                <a:ext uri="{FF2B5EF4-FFF2-40B4-BE49-F238E27FC236}">
                  <a16:creationId xmlns:a16="http://schemas.microsoft.com/office/drawing/2014/main" id="{CF218617-9665-57EF-89C2-DA4B32DAD683}"/>
                </a:ext>
              </a:extLst>
            </p:cNvPr>
            <p:cNvSpPr txBox="1"/>
            <p:nvPr/>
          </p:nvSpPr>
          <p:spPr>
            <a:xfrm>
              <a:off x="665958" y="319364"/>
              <a:ext cx="2323072"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Padding</a:t>
              </a:r>
            </a:p>
          </p:txBody>
        </p:sp>
        <p:sp>
          <p:nvSpPr>
            <p:cNvPr id="56" name="等腰三角形 55">
              <a:extLst>
                <a:ext uri="{FF2B5EF4-FFF2-40B4-BE49-F238E27FC236}">
                  <a16:creationId xmlns:a16="http://schemas.microsoft.com/office/drawing/2014/main" id="{CBD27441-E01D-D1AF-47BF-314A4D452EA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DB8C98CB-0B50-9E02-0158-4B6C2077D359}"/>
              </a:ext>
            </a:extLst>
          </p:cNvPr>
          <p:cNvSpPr txBox="1"/>
          <p:nvPr/>
        </p:nvSpPr>
        <p:spPr>
          <a:xfrm>
            <a:off x="544520" y="620065"/>
            <a:ext cx="8990850" cy="3076291"/>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r>
              <a:rPr lang="zh-TW" altLang="en-US" sz="2000" b="1"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filling method is to pad10(0*)1</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padding rule for KECCAK uses </a:t>
            </a:r>
            <a:r>
              <a:rPr lang="en-US" altLang="zh-TW"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multi-rate padding</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 Capacity, determines the security level, typically twice the output length </a:t>
            </a:r>
            <a:r>
              <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𝑑</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r: Rate, equals the state size </a:t>
            </a:r>
            <a:r>
              <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𝑏</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minus the capacity </a:t>
            </a:r>
            <a:r>
              <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𝑐</a:t>
            </a: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defines input/output throughput</a:t>
            </a:r>
          </a:p>
          <a:p>
            <a:pPr marL="285750" indent="-285750">
              <a:lnSpc>
                <a:spcPct val="200000"/>
              </a:lnSpc>
              <a:buFont typeface="Wingdings" panose="05000000000000000000" pitchFamily="2" charset="2"/>
              <a:buChar char="ü"/>
            </a:pP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48B47330-6D1A-8A12-F4E7-920BA54B612B}"/>
                  </a:ext>
                </a:extLst>
              </p:cNvPr>
              <p:cNvSpPr txBox="1"/>
              <p:nvPr/>
            </p:nvSpPr>
            <p:spPr>
              <a:xfrm>
                <a:off x="9037183" y="3176988"/>
                <a:ext cx="2980303" cy="3785652"/>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br>
                  <a:rPr lang="en-US" altLang="zh-TW" sz="2000" dirty="0">
                    <a:solidFill>
                      <a:schemeClr val="bg2">
                        <a:lumMod val="25000"/>
                      </a:schemeClr>
                    </a:solidFill>
                    <a:latin typeface="Times New Roman" panose="02020603050405020304" pitchFamily="18" charset="0"/>
                    <a:cs typeface="Times New Roman" panose="02020603050405020304" pitchFamily="18" charset="0"/>
                  </a:rPr>
                </a:br>
                <a:r>
                  <a:rPr lang="en-US" altLang="zh-TW" sz="2000" dirty="0">
                    <a:solidFill>
                      <a:schemeClr val="bg2">
                        <a:lumMod val="25000"/>
                      </a:schemeClr>
                    </a:solidFill>
                    <a:latin typeface="Times New Roman" panose="02020603050405020304" pitchFamily="18" charset="0"/>
                    <a:cs typeface="Times New Roman" panose="02020603050405020304" pitchFamily="18" charset="0"/>
                  </a:rPr>
                  <a:t>r = 1088 bits</a:t>
                </a:r>
              </a:p>
              <a:p>
                <a:endParaRPr lang="en-US" altLang="zh-TW" sz="2000" dirty="0">
                  <a:solidFill>
                    <a:schemeClr val="bg2">
                      <a:lumMod val="25000"/>
                    </a:schemeClr>
                  </a:solidFill>
                  <a:latin typeface="Times New Roman" panose="02020603050405020304" pitchFamily="18" charset="0"/>
                  <a:cs typeface="Times New Roman" panose="02020603050405020304" pitchFamily="18" charset="0"/>
                </a:endParaRPr>
              </a:p>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n = </a:t>
                </a:r>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10496 bits</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k = </a:t>
                </a:r>
                <a14:m>
                  <m:oMath xmlns:m="http://schemas.openxmlformats.org/officeDocument/2006/math">
                    <m:d>
                      <m:dPr>
                        <m:begChr m:val="⌈"/>
                        <m:endChr m:val="⌉"/>
                        <m:ctrlPr>
                          <a:rPr lang="en-US" altLang="zh-TW" sz="2000" i="1" smtClean="0">
                            <a:solidFill>
                              <a:schemeClr val="accent6"/>
                            </a:solidFill>
                            <a:latin typeface="Cambria Math" panose="02040503050406030204" pitchFamily="18" charset="0"/>
                            <a:ea typeface="微軟正黑體" panose="020B0604030504040204" pitchFamily="34" charset="-120"/>
                            <a:cs typeface="Times New Roman" panose="02020603050405020304" pitchFamily="18" charset="0"/>
                          </a:rPr>
                        </m:ctrlPr>
                      </m:dPr>
                      <m:e>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 / 1088</m:t>
                        </m:r>
                      </m:e>
                    </m:d>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 10</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p = </a:t>
                </a:r>
                <a14:m>
                  <m:oMath xmlns:m="http://schemas.openxmlformats.org/officeDocument/2006/math">
                    <m:r>
                      <m:rPr>
                        <m:nor/>
                      </m:rP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m:t>10496</m:t>
                    </m:r>
                  </m:oMath>
                </a14:m>
                <a:r>
                  <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mod 1088 = 704</a:t>
                </a: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sz="200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48B47330-6D1A-8A12-F4E7-920BA54B612B}"/>
                  </a:ext>
                </a:extLst>
              </p:cNvPr>
              <p:cNvSpPr txBox="1">
                <a:spLocks noRot="1" noChangeAspect="1" noMove="1" noResize="1" noEditPoints="1" noAdjustHandles="1" noChangeArrowheads="1" noChangeShapeType="1" noTextEdit="1"/>
              </p:cNvSpPr>
              <p:nvPr/>
            </p:nvSpPr>
            <p:spPr>
              <a:xfrm>
                <a:off x="9037183" y="3176988"/>
                <a:ext cx="2980303" cy="3785652"/>
              </a:xfrm>
              <a:prstGeom prst="rect">
                <a:avLst/>
              </a:prstGeom>
              <a:blipFill>
                <a:blip r:embed="rId3"/>
                <a:stretch>
                  <a:fillRect l="-2045" t="-805" r="-1227"/>
                </a:stretch>
              </a:blipFill>
            </p:spPr>
            <p:txBody>
              <a:bodyPr/>
              <a:lstStyle/>
              <a:p>
                <a:r>
                  <a:rPr lang="zh-TW" altLang="en-US">
                    <a:noFill/>
                  </a:rPr>
                  <a:t> </a:t>
                </a:r>
              </a:p>
            </p:txBody>
          </p:sp>
        </mc:Fallback>
      </mc:AlternateContent>
      <p:sp>
        <p:nvSpPr>
          <p:cNvPr id="27" name="文字方塊 26">
            <a:extLst>
              <a:ext uri="{FF2B5EF4-FFF2-40B4-BE49-F238E27FC236}">
                <a16:creationId xmlns:a16="http://schemas.microsoft.com/office/drawing/2014/main" id="{83D6982E-B942-BB05-04E6-98CB3BF086CA}"/>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8" name="群組 27">
            <a:extLst>
              <a:ext uri="{FF2B5EF4-FFF2-40B4-BE49-F238E27FC236}">
                <a16:creationId xmlns:a16="http://schemas.microsoft.com/office/drawing/2014/main" id="{1775936E-9B9E-A98D-2753-E229CB5CEFA4}"/>
              </a:ext>
            </a:extLst>
          </p:cNvPr>
          <p:cNvGrpSpPr/>
          <p:nvPr/>
        </p:nvGrpSpPr>
        <p:grpSpPr>
          <a:xfrm>
            <a:off x="9037183" y="1153113"/>
            <a:ext cx="2722817" cy="1858059"/>
            <a:chOff x="9037183" y="759959"/>
            <a:chExt cx="2722817" cy="1858059"/>
          </a:xfrm>
        </p:grpSpPr>
        <p:grpSp>
          <p:nvGrpSpPr>
            <p:cNvPr id="29" name="群組 28">
              <a:extLst>
                <a:ext uri="{FF2B5EF4-FFF2-40B4-BE49-F238E27FC236}">
                  <a16:creationId xmlns:a16="http://schemas.microsoft.com/office/drawing/2014/main" id="{F0CBEF32-A83B-274E-2C12-2C23B3BAF263}"/>
                </a:ext>
              </a:extLst>
            </p:cNvPr>
            <p:cNvGrpSpPr/>
            <p:nvPr/>
          </p:nvGrpSpPr>
          <p:grpSpPr>
            <a:xfrm>
              <a:off x="9037183" y="759959"/>
              <a:ext cx="2722817" cy="1858059"/>
              <a:chOff x="5933899" y="2301899"/>
              <a:chExt cx="3079472" cy="1890413"/>
            </a:xfrm>
          </p:grpSpPr>
          <p:sp>
            <p:nvSpPr>
              <p:cNvPr id="32" name="矩形 31">
                <a:extLst>
                  <a:ext uri="{FF2B5EF4-FFF2-40B4-BE49-F238E27FC236}">
                    <a16:creationId xmlns:a16="http://schemas.microsoft.com/office/drawing/2014/main" id="{71F9CFD7-D526-C8E1-37F7-E7DECA528EFC}"/>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33" name="右大括弧 32">
                <a:extLst>
                  <a:ext uri="{FF2B5EF4-FFF2-40B4-BE49-F238E27FC236}">
                    <a16:creationId xmlns:a16="http://schemas.microsoft.com/office/drawing/2014/main" id="{8EDF0FCE-EBBE-DDA2-04A7-F660D00536AB}"/>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CDEEE20B-9CB1-D0E7-31D3-05A0FF4DC023}"/>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5" name="右大括弧 34">
                <a:extLst>
                  <a:ext uri="{FF2B5EF4-FFF2-40B4-BE49-F238E27FC236}">
                    <a16:creationId xmlns:a16="http://schemas.microsoft.com/office/drawing/2014/main" id="{3D264CDD-C254-84D5-275E-94C0D87C5E6B}"/>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36" name="右大括弧 35">
                <a:extLst>
                  <a:ext uri="{FF2B5EF4-FFF2-40B4-BE49-F238E27FC236}">
                    <a16:creationId xmlns:a16="http://schemas.microsoft.com/office/drawing/2014/main" id="{BBD1ED52-79AF-1240-730A-D24A753503DF}"/>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03518FFD-E116-54B8-4120-7AF4DD136E94}"/>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38" name="文字方塊 37">
                <a:extLst>
                  <a:ext uri="{FF2B5EF4-FFF2-40B4-BE49-F238E27FC236}">
                    <a16:creationId xmlns:a16="http://schemas.microsoft.com/office/drawing/2014/main" id="{1FBF908F-6F9E-E24F-4DE6-CBEB69AE51C8}"/>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31" name="矩形 30">
              <a:extLst>
                <a:ext uri="{FF2B5EF4-FFF2-40B4-BE49-F238E27FC236}">
                  <a16:creationId xmlns:a16="http://schemas.microsoft.com/office/drawing/2014/main" id="{83A40A5C-9F84-7FF9-E02D-2B803D37608C}"/>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pic>
        <p:nvPicPr>
          <p:cNvPr id="52" name="圖片 51">
            <a:extLst>
              <a:ext uri="{FF2B5EF4-FFF2-40B4-BE49-F238E27FC236}">
                <a16:creationId xmlns:a16="http://schemas.microsoft.com/office/drawing/2014/main" id="{FC77C1FB-1E41-2142-193C-E6E80B702ED6}"/>
              </a:ext>
            </a:extLst>
          </p:cNvPr>
          <p:cNvPicPr>
            <a:picLocks noChangeAspect="1"/>
          </p:cNvPicPr>
          <p:nvPr/>
        </p:nvPicPr>
        <p:blipFill>
          <a:blip r:embed="rId4"/>
          <a:stretch>
            <a:fillRect/>
          </a:stretch>
        </p:blipFill>
        <p:spPr>
          <a:xfrm>
            <a:off x="7747841" y="3402103"/>
            <a:ext cx="125781" cy="197656"/>
          </a:xfrm>
          <a:prstGeom prst="rect">
            <a:avLst/>
          </a:prstGeom>
        </p:spPr>
      </p:pic>
      <p:grpSp>
        <p:nvGrpSpPr>
          <p:cNvPr id="73" name="群組 72">
            <a:extLst>
              <a:ext uri="{FF2B5EF4-FFF2-40B4-BE49-F238E27FC236}">
                <a16:creationId xmlns:a16="http://schemas.microsoft.com/office/drawing/2014/main" id="{45AC1489-66F2-AAC5-BE4B-FD32CD9701DD}"/>
              </a:ext>
            </a:extLst>
          </p:cNvPr>
          <p:cNvGrpSpPr/>
          <p:nvPr/>
        </p:nvGrpSpPr>
        <p:grpSpPr>
          <a:xfrm>
            <a:off x="568442" y="3242328"/>
            <a:ext cx="8131309" cy="3296307"/>
            <a:chOff x="660861" y="3020956"/>
            <a:chExt cx="8131309" cy="3296307"/>
          </a:xfrm>
        </p:grpSpPr>
        <p:pic>
          <p:nvPicPr>
            <p:cNvPr id="15" name="圖片 14">
              <a:extLst>
                <a:ext uri="{FF2B5EF4-FFF2-40B4-BE49-F238E27FC236}">
                  <a16:creationId xmlns:a16="http://schemas.microsoft.com/office/drawing/2014/main" id="{AEFD0BD5-13DE-63E2-B752-91EE900B16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46" name="圖片 45">
              <a:extLst>
                <a:ext uri="{FF2B5EF4-FFF2-40B4-BE49-F238E27FC236}">
                  <a16:creationId xmlns:a16="http://schemas.microsoft.com/office/drawing/2014/main" id="{E9CDECBE-A2BF-F9B1-E7A9-76FE9FB842CE}"/>
                </a:ext>
              </a:extLst>
            </p:cNvPr>
            <p:cNvPicPr>
              <a:picLocks noChangeAspect="1"/>
            </p:cNvPicPr>
            <p:nvPr/>
          </p:nvPicPr>
          <p:blipFill>
            <a:blip r:embed="rId6"/>
            <a:stretch>
              <a:fillRect/>
            </a:stretch>
          </p:blipFill>
          <p:spPr>
            <a:xfrm flipV="1">
              <a:off x="7266013" y="3405612"/>
              <a:ext cx="582770" cy="110652"/>
            </a:xfrm>
            <a:prstGeom prst="rect">
              <a:avLst/>
            </a:prstGeom>
          </p:spPr>
        </p:pic>
        <p:pic>
          <p:nvPicPr>
            <p:cNvPr id="47" name="圖片 46">
              <a:extLst>
                <a:ext uri="{FF2B5EF4-FFF2-40B4-BE49-F238E27FC236}">
                  <a16:creationId xmlns:a16="http://schemas.microsoft.com/office/drawing/2014/main" id="{EE8531BA-F236-1F00-1915-FDDCA8BA74D5}"/>
                </a:ext>
              </a:extLst>
            </p:cNvPr>
            <p:cNvPicPr>
              <a:picLocks noChangeAspect="1"/>
            </p:cNvPicPr>
            <p:nvPr/>
          </p:nvPicPr>
          <p:blipFill>
            <a:blip r:embed="rId6"/>
            <a:stretch>
              <a:fillRect/>
            </a:stretch>
          </p:blipFill>
          <p:spPr>
            <a:xfrm rot="10800000" flipV="1">
              <a:off x="8104181" y="3405612"/>
              <a:ext cx="582770" cy="110652"/>
            </a:xfrm>
            <a:prstGeom prst="rect">
              <a:avLst/>
            </a:prstGeom>
          </p:spPr>
        </p:pic>
        <p:grpSp>
          <p:nvGrpSpPr>
            <p:cNvPr id="72" name="群組 71">
              <a:extLst>
                <a:ext uri="{FF2B5EF4-FFF2-40B4-BE49-F238E27FC236}">
                  <a16:creationId xmlns:a16="http://schemas.microsoft.com/office/drawing/2014/main" id="{2D04BBAE-88C3-8CDA-ABB6-E95337F50821}"/>
                </a:ext>
              </a:extLst>
            </p:cNvPr>
            <p:cNvGrpSpPr/>
            <p:nvPr/>
          </p:nvGrpSpPr>
          <p:grpSpPr>
            <a:xfrm>
              <a:off x="7726412" y="3373581"/>
              <a:ext cx="536578" cy="226178"/>
              <a:chOff x="7726412" y="3373581"/>
              <a:chExt cx="536578" cy="226178"/>
            </a:xfrm>
          </p:grpSpPr>
          <p:pic>
            <p:nvPicPr>
              <p:cNvPr id="50" name="圖片 49">
                <a:extLst>
                  <a:ext uri="{FF2B5EF4-FFF2-40B4-BE49-F238E27FC236}">
                    <a16:creationId xmlns:a16="http://schemas.microsoft.com/office/drawing/2014/main" id="{E4C75273-2B8E-996B-EAA1-498CE4FF5D40}"/>
                  </a:ext>
                </a:extLst>
              </p:cNvPr>
              <p:cNvPicPr>
                <a:picLocks noChangeAspect="1"/>
              </p:cNvPicPr>
              <p:nvPr/>
            </p:nvPicPr>
            <p:blipFill>
              <a:blip r:embed="rId7"/>
              <a:stretch>
                <a:fillRect/>
              </a:stretch>
            </p:blipFill>
            <p:spPr>
              <a:xfrm>
                <a:off x="7726412" y="3373581"/>
                <a:ext cx="536578" cy="154357"/>
              </a:xfrm>
              <a:prstGeom prst="rect">
                <a:avLst/>
              </a:prstGeom>
            </p:spPr>
          </p:pic>
          <p:pic>
            <p:nvPicPr>
              <p:cNvPr id="57" name="圖片 56">
                <a:extLst>
                  <a:ext uri="{FF2B5EF4-FFF2-40B4-BE49-F238E27FC236}">
                    <a16:creationId xmlns:a16="http://schemas.microsoft.com/office/drawing/2014/main" id="{0764B2A6-5763-9D7E-2A97-450883E8B2E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68" name="文字方塊 67">
            <a:extLst>
              <a:ext uri="{FF2B5EF4-FFF2-40B4-BE49-F238E27FC236}">
                <a16:creationId xmlns:a16="http://schemas.microsoft.com/office/drawing/2014/main" id="{5C1309FB-E559-99A6-C706-680E16C57453}"/>
              </a:ext>
            </a:extLst>
          </p:cNvPr>
          <p:cNvSpPr txBox="1"/>
          <p:nvPr/>
        </p:nvSpPr>
        <p:spPr>
          <a:xfrm>
            <a:off x="7261916" y="4214132"/>
            <a:ext cx="1223412"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1</a:t>
            </a:r>
            <a:r>
              <a:rPr lang="en-US" altLang="zh-TW" u="sng" dirty="0">
                <a:latin typeface="Times New Roman" panose="02020603050405020304" pitchFamily="18" charset="0"/>
                <a:cs typeface="Times New Roman" panose="02020603050405020304" pitchFamily="18" charset="0"/>
              </a:rPr>
              <a:t>00…000</a:t>
            </a:r>
            <a:r>
              <a:rPr lang="en-US" altLang="zh-TW" dirty="0">
                <a:latin typeface="Times New Roman" panose="02020603050405020304" pitchFamily="18" charset="0"/>
                <a:cs typeface="Times New Roman" panose="02020603050405020304" pitchFamily="18" charset="0"/>
              </a:rPr>
              <a:t>1</a:t>
            </a:r>
            <a:endParaRPr lang="zh-TW" altLang="en-US" dirty="0">
              <a:latin typeface="Times New Roman" panose="02020603050405020304" pitchFamily="18" charset="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94CDC097-BCC6-CCC8-4646-1A3AB4F4A2DC}"/>
              </a:ext>
            </a:extLst>
          </p:cNvPr>
          <p:cNvSpPr>
            <a:spLocks noGrp="1"/>
          </p:cNvSpPr>
          <p:nvPr>
            <p:ph type="sldNum" sz="quarter" idx="12"/>
          </p:nvPr>
        </p:nvSpPr>
        <p:spPr/>
        <p:txBody>
          <a:bodyPr/>
          <a:lstStyle/>
          <a:p>
            <a:fld id="{565CE74E-AB26-4998-AD42-012C4C1AD076}" type="slidenum">
              <a:rPr lang="zh-CN" altLang="en-US" smtClean="0"/>
              <a:t>20</a:t>
            </a:fld>
            <a:endParaRPr lang="zh-CN" altLang="en-US" dirty="0"/>
          </a:p>
        </p:txBody>
      </p:sp>
    </p:spTree>
    <p:extLst>
      <p:ext uri="{BB962C8B-B14F-4D97-AF65-F5344CB8AC3E}">
        <p14:creationId xmlns:p14="http://schemas.microsoft.com/office/powerpoint/2010/main" val="27982678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1CD293-6D54-6FAD-ED7E-96E3179FD095}"/>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971CA3A9-E5C4-25E5-A1DD-B164854366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1305" y="174264"/>
            <a:ext cx="7487495" cy="6509471"/>
          </a:xfrm>
          <a:prstGeom prst="rect">
            <a:avLst/>
          </a:prstGeom>
        </p:spPr>
      </p:pic>
      <p:grpSp>
        <p:nvGrpSpPr>
          <p:cNvPr id="54" name="组合 53">
            <a:extLst>
              <a:ext uri="{FF2B5EF4-FFF2-40B4-BE49-F238E27FC236}">
                <a16:creationId xmlns:a16="http://schemas.microsoft.com/office/drawing/2014/main" id="{61AB3E9A-DF0C-00A8-7994-5CEC149D9C68}"/>
              </a:ext>
            </a:extLst>
          </p:cNvPr>
          <p:cNvGrpSpPr/>
          <p:nvPr/>
        </p:nvGrpSpPr>
        <p:grpSpPr>
          <a:xfrm>
            <a:off x="568443" y="319365"/>
            <a:ext cx="3334300" cy="461665"/>
            <a:chOff x="568442" y="319364"/>
            <a:chExt cx="3334300" cy="461666"/>
          </a:xfrm>
        </p:grpSpPr>
        <p:sp>
          <p:nvSpPr>
            <p:cNvPr id="55" name="文本框 23">
              <a:extLst>
                <a:ext uri="{FF2B5EF4-FFF2-40B4-BE49-F238E27FC236}">
                  <a16:creationId xmlns:a16="http://schemas.microsoft.com/office/drawing/2014/main" id="{6819717A-5C69-CD82-57A0-7E92F0727E03}"/>
                </a:ext>
              </a:extLst>
            </p:cNvPr>
            <p:cNvSpPr txBox="1"/>
            <p:nvPr/>
          </p:nvSpPr>
          <p:spPr>
            <a:xfrm>
              <a:off x="665958" y="319364"/>
              <a:ext cx="32367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Round function</a:t>
              </a:r>
            </a:p>
          </p:txBody>
        </p:sp>
        <p:sp>
          <p:nvSpPr>
            <p:cNvPr id="56" name="等腰三角形 55">
              <a:extLst>
                <a:ext uri="{FF2B5EF4-FFF2-40B4-BE49-F238E27FC236}">
                  <a16:creationId xmlns:a16="http://schemas.microsoft.com/office/drawing/2014/main" id="{95A9A391-AFB3-7666-6FB7-F21337B1C39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8012E2D-9E3E-D59D-CEDA-19B96A65C5E1}"/>
              </a:ext>
            </a:extLst>
          </p:cNvPr>
          <p:cNvSpPr>
            <a:spLocks noGrp="1"/>
          </p:cNvSpPr>
          <p:nvPr>
            <p:ph type="sldNum" sz="quarter" idx="12"/>
          </p:nvPr>
        </p:nvSpPr>
        <p:spPr/>
        <p:txBody>
          <a:bodyPr/>
          <a:lstStyle/>
          <a:p>
            <a:fld id="{565CE74E-AB26-4998-AD42-012C4C1AD076}" type="slidenum">
              <a:rPr lang="zh-CN" altLang="en-US" smtClean="0"/>
              <a:t>21</a:t>
            </a:fld>
            <a:endParaRPr lang="zh-CN" altLang="en-US" dirty="0"/>
          </a:p>
        </p:txBody>
      </p:sp>
    </p:spTree>
    <p:extLst>
      <p:ext uri="{BB962C8B-B14F-4D97-AF65-F5344CB8AC3E}">
        <p14:creationId xmlns:p14="http://schemas.microsoft.com/office/powerpoint/2010/main" val="40138469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9B644-50D7-6486-31DC-A76B410D875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42F70C-AE11-01DA-E3A1-6034642EF361}"/>
              </a:ext>
            </a:extLst>
          </p:cNvPr>
          <p:cNvGrpSpPr/>
          <p:nvPr/>
        </p:nvGrpSpPr>
        <p:grpSpPr>
          <a:xfrm>
            <a:off x="568443" y="319365"/>
            <a:ext cx="2442260" cy="461665"/>
            <a:chOff x="568442" y="319364"/>
            <a:chExt cx="2442260" cy="461666"/>
          </a:xfrm>
        </p:grpSpPr>
        <p:sp>
          <p:nvSpPr>
            <p:cNvPr id="55" name="文本框 23">
              <a:extLst>
                <a:ext uri="{FF2B5EF4-FFF2-40B4-BE49-F238E27FC236}">
                  <a16:creationId xmlns:a16="http://schemas.microsoft.com/office/drawing/2014/main" id="{995D281F-1B11-D13F-1FCC-6635B1D3CEB9}"/>
                </a:ext>
              </a:extLst>
            </p:cNvPr>
            <p:cNvSpPr txBox="1"/>
            <p:nvPr/>
          </p:nvSpPr>
          <p:spPr>
            <a:xfrm>
              <a:off x="665958" y="319364"/>
              <a:ext cx="234474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Theta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𝛉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75F5F05-2FF8-96DD-9D91-CEA05FCDBCD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C9B2F984-9BBE-94E9-68AF-5B368B6E186E}"/>
              </a:ext>
            </a:extLst>
          </p:cNvPr>
          <p:cNvSpPr txBox="1"/>
          <p:nvPr/>
        </p:nvSpPr>
        <p:spPr>
          <a:xfrm>
            <a:off x="660861" y="998249"/>
            <a:ext cx="8026090" cy="1845826"/>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C[x] = A[x, 0] ⊕ A[x, 1] ⊕ A[x, 2] ⊕ A[x, 3] ⊕ A[x, 4]	∀ x in 0...4 </a:t>
            </a:r>
            <a:endParaRPr lang="en-US" altLang="zh-TW" sz="2000" b="1" dirty="0">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D[x] = C[x − 1] ⊕ ROT(C[x + 1], 1)	∀ x in 0...4 </a:t>
            </a:r>
            <a:endPar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A[x, y] ⊕ D[x]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6" name="圖片 5">
            <a:extLst>
              <a:ext uri="{FF2B5EF4-FFF2-40B4-BE49-F238E27FC236}">
                <a16:creationId xmlns:a16="http://schemas.microsoft.com/office/drawing/2014/main" id="{942050EE-D616-2CB5-FBFE-4DD520D8C64A}"/>
              </a:ext>
            </a:extLst>
          </p:cNvPr>
          <p:cNvPicPr>
            <a:picLocks noChangeAspect="1"/>
          </p:cNvPicPr>
          <p:nvPr/>
        </p:nvPicPr>
        <p:blipFill>
          <a:blip r:embed="rId3"/>
          <a:stretch>
            <a:fillRect/>
          </a:stretch>
        </p:blipFill>
        <p:spPr>
          <a:xfrm>
            <a:off x="237045" y="3142436"/>
            <a:ext cx="3500656" cy="3564112"/>
          </a:xfrm>
          <a:prstGeom prst="rect">
            <a:avLst/>
          </a:prstGeom>
        </p:spPr>
      </p:pic>
      <p:pic>
        <p:nvPicPr>
          <p:cNvPr id="65" name="圖片 64">
            <a:extLst>
              <a:ext uri="{FF2B5EF4-FFF2-40B4-BE49-F238E27FC236}">
                <a16:creationId xmlns:a16="http://schemas.microsoft.com/office/drawing/2014/main" id="{CB51CEBE-15AF-D15B-C0E1-61759EAD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1170" y="3488961"/>
            <a:ext cx="6649564" cy="2724152"/>
          </a:xfrm>
          <a:prstGeom prst="rect">
            <a:avLst/>
          </a:prstGeom>
        </p:spPr>
      </p:pic>
      <p:sp>
        <p:nvSpPr>
          <p:cNvPr id="70" name="箭號: 向右 69">
            <a:extLst>
              <a:ext uri="{FF2B5EF4-FFF2-40B4-BE49-F238E27FC236}">
                <a16:creationId xmlns:a16="http://schemas.microsoft.com/office/drawing/2014/main" id="{9A934F45-57D7-6F5A-6E92-B0F2DF6C8B6A}"/>
              </a:ext>
            </a:extLst>
          </p:cNvPr>
          <p:cNvSpPr/>
          <p:nvPr/>
        </p:nvSpPr>
        <p:spPr>
          <a:xfrm>
            <a:off x="3790929" y="4851037"/>
            <a:ext cx="716631" cy="152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BE493D96-23AF-C5A6-B363-66B61C0C229A}"/>
              </a:ext>
            </a:extLst>
          </p:cNvPr>
          <p:cNvPicPr>
            <a:picLocks noChangeAspect="1"/>
          </p:cNvPicPr>
          <p:nvPr/>
        </p:nvPicPr>
        <p:blipFill>
          <a:blip r:embed="rId3"/>
          <a:srcRect t="75522" r="77023"/>
          <a:stretch/>
        </p:blipFill>
        <p:spPr>
          <a:xfrm>
            <a:off x="4532188" y="5812077"/>
            <a:ext cx="804355" cy="872437"/>
          </a:xfrm>
          <a:prstGeom prst="rect">
            <a:avLst/>
          </a:prstGeom>
        </p:spPr>
      </p:pic>
      <p:sp>
        <p:nvSpPr>
          <p:cNvPr id="2" name="投影片編號版面配置區 1">
            <a:extLst>
              <a:ext uri="{FF2B5EF4-FFF2-40B4-BE49-F238E27FC236}">
                <a16:creationId xmlns:a16="http://schemas.microsoft.com/office/drawing/2014/main" id="{880AD201-3FAD-A7E2-BE20-E06A978AE0B3}"/>
              </a:ext>
            </a:extLst>
          </p:cNvPr>
          <p:cNvSpPr>
            <a:spLocks noGrp="1"/>
          </p:cNvSpPr>
          <p:nvPr>
            <p:ph type="sldNum" sz="quarter" idx="12"/>
          </p:nvPr>
        </p:nvSpPr>
        <p:spPr/>
        <p:txBody>
          <a:bodyPr/>
          <a:lstStyle/>
          <a:p>
            <a:fld id="{565CE74E-AB26-4998-AD42-012C4C1AD076}" type="slidenum">
              <a:rPr lang="zh-CN" altLang="en-US" smtClean="0"/>
              <a:t>22</a:t>
            </a:fld>
            <a:endParaRPr lang="zh-CN" altLang="en-US" dirty="0"/>
          </a:p>
        </p:txBody>
      </p:sp>
    </p:spTree>
    <p:extLst>
      <p:ext uri="{BB962C8B-B14F-4D97-AF65-F5344CB8AC3E}">
        <p14:creationId xmlns:p14="http://schemas.microsoft.com/office/powerpoint/2010/main" val="21104838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BDE4BD-F1BA-0634-574A-78C97BF6AE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5208042-5D3A-02D0-AAF2-13903B777E5E}"/>
              </a:ext>
            </a:extLst>
          </p:cNvPr>
          <p:cNvGrpSpPr/>
          <p:nvPr/>
        </p:nvGrpSpPr>
        <p:grpSpPr>
          <a:xfrm>
            <a:off x="568443" y="319365"/>
            <a:ext cx="3489791" cy="461665"/>
            <a:chOff x="568442" y="319364"/>
            <a:chExt cx="3489791" cy="461666"/>
          </a:xfrm>
        </p:grpSpPr>
        <p:sp>
          <p:nvSpPr>
            <p:cNvPr id="55" name="文本框 23">
              <a:extLst>
                <a:ext uri="{FF2B5EF4-FFF2-40B4-BE49-F238E27FC236}">
                  <a16:creationId xmlns:a16="http://schemas.microsoft.com/office/drawing/2014/main" id="{35FC6B78-F82B-F919-4680-E6789A101BBA}"/>
                </a:ext>
              </a:extLst>
            </p:cNvPr>
            <p:cNvSpPr txBox="1"/>
            <p:nvPr/>
          </p:nvSpPr>
          <p:spPr>
            <a:xfrm>
              <a:off x="665958" y="319364"/>
              <a:ext cx="339227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Rho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𝝆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and Pi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𝝅  </a:t>
              </a:r>
            </a:p>
          </p:txBody>
        </p:sp>
        <p:sp>
          <p:nvSpPr>
            <p:cNvPr id="56" name="等腰三角形 55">
              <a:extLst>
                <a:ext uri="{FF2B5EF4-FFF2-40B4-BE49-F238E27FC236}">
                  <a16:creationId xmlns:a16="http://schemas.microsoft.com/office/drawing/2014/main" id="{84E1DF0B-D4FC-C547-21F7-B3872CA09ED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9CAAB33C-9DDD-B5EB-D06A-ED796B701D5B}"/>
              </a:ext>
            </a:extLst>
          </p:cNvPr>
          <p:cNvSpPr txBox="1"/>
          <p:nvPr/>
        </p:nvSpPr>
        <p:spPr>
          <a:xfrm>
            <a:off x="660861" y="998249"/>
            <a:ext cx="8026090" cy="614079"/>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B[y, 2x + 3y] = ROT(A[x, y], r[x,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DB9E6265-D8C9-AEDE-BA8D-546441975712}"/>
              </a:ext>
            </a:extLst>
          </p:cNvPr>
          <p:cNvPicPr>
            <a:picLocks noChangeAspect="1"/>
          </p:cNvPicPr>
          <p:nvPr/>
        </p:nvPicPr>
        <p:blipFill rotWithShape="1">
          <a:blip r:embed="rId3"/>
          <a:srcRect l="3153" t="3930" b="20604"/>
          <a:stretch/>
        </p:blipFill>
        <p:spPr>
          <a:xfrm>
            <a:off x="707774" y="2247372"/>
            <a:ext cx="5374238" cy="1905585"/>
          </a:xfrm>
          <a:prstGeom prst="rect">
            <a:avLst/>
          </a:prstGeom>
        </p:spPr>
      </p:pic>
      <p:graphicFrame>
        <p:nvGraphicFramePr>
          <p:cNvPr id="6" name="表格 5">
            <a:extLst>
              <a:ext uri="{FF2B5EF4-FFF2-40B4-BE49-F238E27FC236}">
                <a16:creationId xmlns:a16="http://schemas.microsoft.com/office/drawing/2014/main" id="{DE9A77F0-E080-771A-4056-8E1CDB800791}"/>
              </a:ext>
            </a:extLst>
          </p:cNvPr>
          <p:cNvGraphicFramePr>
            <a:graphicFrameLocks noGrp="1"/>
          </p:cNvGraphicFramePr>
          <p:nvPr/>
        </p:nvGraphicFramePr>
        <p:xfrm>
          <a:off x="970039" y="4521817"/>
          <a:ext cx="3307806" cy="1615376"/>
        </p:xfrm>
        <a:graphic>
          <a:graphicData uri="http://schemas.openxmlformats.org/drawingml/2006/table">
            <a:tbl>
              <a:tblPr firstRow="1" bandRow="1">
                <a:tableStyleId>{616DA210-FB5B-4158-B5E0-FEB733F419BA}</a:tableStyleId>
              </a:tblPr>
              <a:tblGrid>
                <a:gridCol w="551301">
                  <a:extLst>
                    <a:ext uri="{9D8B030D-6E8A-4147-A177-3AD203B41FA5}">
                      <a16:colId xmlns:a16="http://schemas.microsoft.com/office/drawing/2014/main" val="3614025825"/>
                    </a:ext>
                  </a:extLst>
                </a:gridCol>
                <a:gridCol w="551301">
                  <a:extLst>
                    <a:ext uri="{9D8B030D-6E8A-4147-A177-3AD203B41FA5}">
                      <a16:colId xmlns:a16="http://schemas.microsoft.com/office/drawing/2014/main" val="2404859464"/>
                    </a:ext>
                  </a:extLst>
                </a:gridCol>
                <a:gridCol w="551301">
                  <a:extLst>
                    <a:ext uri="{9D8B030D-6E8A-4147-A177-3AD203B41FA5}">
                      <a16:colId xmlns:a16="http://schemas.microsoft.com/office/drawing/2014/main" val="3311957823"/>
                    </a:ext>
                  </a:extLst>
                </a:gridCol>
                <a:gridCol w="551301">
                  <a:extLst>
                    <a:ext uri="{9D8B030D-6E8A-4147-A177-3AD203B41FA5}">
                      <a16:colId xmlns:a16="http://schemas.microsoft.com/office/drawing/2014/main" val="4005269230"/>
                    </a:ext>
                  </a:extLst>
                </a:gridCol>
                <a:gridCol w="551301">
                  <a:extLst>
                    <a:ext uri="{9D8B030D-6E8A-4147-A177-3AD203B41FA5}">
                      <a16:colId xmlns:a16="http://schemas.microsoft.com/office/drawing/2014/main" val="1568460107"/>
                    </a:ext>
                  </a:extLst>
                </a:gridCol>
                <a:gridCol w="551301">
                  <a:extLst>
                    <a:ext uri="{9D8B030D-6E8A-4147-A177-3AD203B41FA5}">
                      <a16:colId xmlns:a16="http://schemas.microsoft.com/office/drawing/2014/main" val="2309047448"/>
                    </a:ext>
                  </a:extLst>
                </a:gridCol>
              </a:tblGrid>
              <a:tr h="266662">
                <a:tc>
                  <a:txBody>
                    <a:bodyPr/>
                    <a:lstStyle/>
                    <a:p>
                      <a:endParaRPr lang="zh-TW" altLang="en-US" sz="1100"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solidFill>
                      <a:schemeClr val="accent5">
                        <a:lumMod val="10000"/>
                        <a:lumOff val="90000"/>
                      </a:schemeClr>
                    </a:solidFill>
                  </a:tcPr>
                </a:tc>
                <a:tc>
                  <a:txBody>
                    <a:bodyPr/>
                    <a:lstStyle/>
                    <a:p>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3</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4</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a:t>
                      </a:r>
                      <a:r>
                        <a:rPr lang="en-US" altLang="zh-TW" sz="1100" baseline="0" dirty="0">
                          <a:latin typeface="Times New Roman" panose="02020603050405020304" pitchFamily="18" charset="0"/>
                          <a:cs typeface="Times New Roman" panose="02020603050405020304" pitchFamily="18" charset="0"/>
                        </a:rPr>
                        <a:t> 0</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1</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i="1" dirty="0">
                          <a:latin typeface="Times New Roman" panose="02020603050405020304" pitchFamily="18" charset="0"/>
                          <a:cs typeface="Times New Roman" panose="02020603050405020304" pitchFamily="18" charset="0"/>
                        </a:rPr>
                        <a:t>x</a:t>
                      </a:r>
                      <a:r>
                        <a:rPr lang="en-US" altLang="zh-TW" sz="1100" dirty="0">
                          <a:latin typeface="Times New Roman" panose="02020603050405020304" pitchFamily="18" charset="0"/>
                          <a:cs typeface="Times New Roman" panose="02020603050405020304" pitchFamily="18" charset="0"/>
                        </a:rPr>
                        <a:t> = 2</a:t>
                      </a:r>
                      <a:endParaRPr lang="zh-TW" altLang="en-US" sz="1100"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extLst>
                  <a:ext uri="{0D108BD9-81ED-4DB2-BD59-A6C34878D82A}">
                    <a16:rowId xmlns:a16="http://schemas.microsoft.com/office/drawing/2014/main" val="2980161464"/>
                  </a:ext>
                </a:extLst>
              </a:tr>
              <a:tr h="266662">
                <a:tc>
                  <a:txBody>
                    <a:bodyPr/>
                    <a:lstStyle/>
                    <a:p>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2</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39</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43</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1333451727"/>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1</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36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13278592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0</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27</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0</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407945109"/>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4</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56</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14</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2</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61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3011443800"/>
                  </a:ext>
                </a:extLst>
              </a:tr>
              <a:tr h="2705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100" b="1" i="1" dirty="0">
                          <a:latin typeface="Times New Roman" panose="02020603050405020304" pitchFamily="18" charset="0"/>
                          <a:cs typeface="Times New Roman" panose="02020603050405020304" pitchFamily="18" charset="0"/>
                        </a:rPr>
                        <a:t>y</a:t>
                      </a:r>
                      <a:r>
                        <a:rPr lang="en-US" altLang="zh-TW" sz="1100" b="1" dirty="0">
                          <a:latin typeface="Times New Roman" panose="02020603050405020304" pitchFamily="18" charset="0"/>
                          <a:cs typeface="Times New Roman" panose="02020603050405020304" pitchFamily="18" charset="0"/>
                        </a:rPr>
                        <a:t> = 3</a:t>
                      </a:r>
                      <a:endParaRPr lang="zh-TW" altLang="en-US" sz="1100" b="1" dirty="0">
                        <a:latin typeface="Times New Roman" panose="02020603050405020304" pitchFamily="18" charset="0"/>
                        <a:cs typeface="Times New Roman" panose="02020603050405020304" pitchFamily="18" charset="0"/>
                      </a:endParaRPr>
                    </a:p>
                  </a:txBody>
                  <a:tcPr>
                    <a:solidFill>
                      <a:schemeClr val="accent5">
                        <a:lumMod val="10000"/>
                        <a:lumOff val="90000"/>
                      </a:schemeClr>
                    </a:solidFill>
                  </a:tcPr>
                </a:tc>
                <a:tc>
                  <a:txBody>
                    <a:bodyPr/>
                    <a:lstStyle/>
                    <a:p>
                      <a:pPr algn="ctr"/>
                      <a:r>
                        <a:rPr lang="en-US" altLang="zh-TW" sz="1100" dirty="0">
                          <a:latin typeface="Times New Roman" panose="02020603050405020304" pitchFamily="18" charset="0"/>
                          <a:cs typeface="Times New Roman" panose="02020603050405020304" pitchFamily="18" charset="0"/>
                        </a:rPr>
                        <a:t>21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8</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41</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45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tc>
                  <a:txBody>
                    <a:bodyPr/>
                    <a:lstStyle/>
                    <a:p>
                      <a:pPr algn="ctr"/>
                      <a:r>
                        <a:rPr lang="en-US" altLang="zh-TW" sz="1100" dirty="0">
                          <a:latin typeface="Times New Roman" panose="02020603050405020304" pitchFamily="18" charset="0"/>
                          <a:cs typeface="Times New Roman" panose="02020603050405020304" pitchFamily="18" charset="0"/>
                        </a:rPr>
                        <a:t>15</a:t>
                      </a:r>
                      <a:endParaRPr lang="zh-TW" altLang="en-US" sz="1100" dirty="0">
                        <a:latin typeface="Times New Roman" panose="02020603050405020304" pitchFamily="18" charset="0"/>
                        <a:cs typeface="Times New Roman" panose="02020603050405020304" pitchFamily="18" charset="0"/>
                      </a:endParaRPr>
                    </a:p>
                  </a:txBody>
                  <a:tcPr>
                    <a:solidFill>
                      <a:schemeClr val="bg1"/>
                    </a:solidFill>
                  </a:tcPr>
                </a:tc>
                <a:extLst>
                  <a:ext uri="{0D108BD9-81ED-4DB2-BD59-A6C34878D82A}">
                    <a16:rowId xmlns:a16="http://schemas.microsoft.com/office/drawing/2014/main" val="4263992491"/>
                  </a:ext>
                </a:extLst>
              </a:tr>
            </a:tbl>
          </a:graphicData>
        </a:graphic>
      </p:graphicFrame>
      <p:grpSp>
        <p:nvGrpSpPr>
          <p:cNvPr id="12" name="群組 11">
            <a:extLst>
              <a:ext uri="{FF2B5EF4-FFF2-40B4-BE49-F238E27FC236}">
                <a16:creationId xmlns:a16="http://schemas.microsoft.com/office/drawing/2014/main" id="{E042A407-FE75-F1E7-7332-118CF3DEB6B5}"/>
              </a:ext>
            </a:extLst>
          </p:cNvPr>
          <p:cNvGrpSpPr/>
          <p:nvPr/>
        </p:nvGrpSpPr>
        <p:grpSpPr>
          <a:xfrm>
            <a:off x="6610874" y="1965752"/>
            <a:ext cx="3570051" cy="2252443"/>
            <a:chOff x="7037349" y="1982720"/>
            <a:chExt cx="3570051" cy="2252443"/>
          </a:xfrm>
        </p:grpSpPr>
        <p:pic>
          <p:nvPicPr>
            <p:cNvPr id="8" name="圖片 7">
              <a:extLst>
                <a:ext uri="{FF2B5EF4-FFF2-40B4-BE49-F238E27FC236}">
                  <a16:creationId xmlns:a16="http://schemas.microsoft.com/office/drawing/2014/main" id="{DFA572CE-A7A6-794A-BD08-AFA0236CEB0F}"/>
                </a:ext>
              </a:extLst>
            </p:cNvPr>
            <p:cNvPicPr>
              <a:picLocks noChangeAspect="1"/>
            </p:cNvPicPr>
            <p:nvPr/>
          </p:nvPicPr>
          <p:blipFill>
            <a:blip r:embed="rId4"/>
            <a:stretch>
              <a:fillRect/>
            </a:stretch>
          </p:blipFill>
          <p:spPr>
            <a:xfrm>
              <a:off x="7603507" y="1982720"/>
              <a:ext cx="3003893" cy="2187092"/>
            </a:xfrm>
            <a:prstGeom prst="rect">
              <a:avLst/>
            </a:prstGeom>
          </p:spPr>
        </p:pic>
        <p:pic>
          <p:nvPicPr>
            <p:cNvPr id="9" name="圖片 8">
              <a:extLst>
                <a:ext uri="{FF2B5EF4-FFF2-40B4-BE49-F238E27FC236}">
                  <a16:creationId xmlns:a16="http://schemas.microsoft.com/office/drawing/2014/main" id="{C2ADE487-71A5-1208-FA25-11FD122C0E88}"/>
                </a:ext>
              </a:extLst>
            </p:cNvPr>
            <p:cNvPicPr>
              <a:picLocks noChangeAspect="1"/>
            </p:cNvPicPr>
            <p:nvPr/>
          </p:nvPicPr>
          <p:blipFill>
            <a:blip r:embed="rId5"/>
            <a:srcRect t="75522" r="77023"/>
            <a:stretch/>
          </p:blipFill>
          <p:spPr>
            <a:xfrm>
              <a:off x="7037349" y="3621084"/>
              <a:ext cx="566158" cy="614079"/>
            </a:xfrm>
            <a:prstGeom prst="rect">
              <a:avLst/>
            </a:prstGeom>
          </p:spPr>
        </p:pic>
      </p:grpSp>
      <p:sp>
        <p:nvSpPr>
          <p:cNvPr id="2" name="投影片編號版面配置區 1">
            <a:extLst>
              <a:ext uri="{FF2B5EF4-FFF2-40B4-BE49-F238E27FC236}">
                <a16:creationId xmlns:a16="http://schemas.microsoft.com/office/drawing/2014/main" id="{617DD9CC-959E-B0E2-3425-55A3738467CD}"/>
              </a:ext>
            </a:extLst>
          </p:cNvPr>
          <p:cNvSpPr>
            <a:spLocks noGrp="1"/>
          </p:cNvSpPr>
          <p:nvPr>
            <p:ph type="sldNum" sz="quarter" idx="12"/>
          </p:nvPr>
        </p:nvSpPr>
        <p:spPr/>
        <p:txBody>
          <a:bodyPr/>
          <a:lstStyle/>
          <a:p>
            <a:fld id="{565CE74E-AB26-4998-AD42-012C4C1AD076}" type="slidenum">
              <a:rPr lang="zh-CN" altLang="en-US" smtClean="0"/>
              <a:t>23</a:t>
            </a:fld>
            <a:endParaRPr lang="zh-CN" altLang="en-US" dirty="0"/>
          </a:p>
        </p:txBody>
      </p:sp>
    </p:spTree>
    <p:extLst>
      <p:ext uri="{BB962C8B-B14F-4D97-AF65-F5344CB8AC3E}">
        <p14:creationId xmlns:p14="http://schemas.microsoft.com/office/powerpoint/2010/main" val="5194136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104DC-FA62-5BCC-1D11-149B5A0C42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B2FF678-FE3B-27BD-84E5-8358FB0336EC}"/>
              </a:ext>
            </a:extLst>
          </p:cNvPr>
          <p:cNvGrpSpPr/>
          <p:nvPr/>
        </p:nvGrpSpPr>
        <p:grpSpPr>
          <a:xfrm>
            <a:off x="568443" y="319365"/>
            <a:ext cx="2178535" cy="461665"/>
            <a:chOff x="568442" y="319364"/>
            <a:chExt cx="2178535" cy="461666"/>
          </a:xfrm>
        </p:grpSpPr>
        <p:sp>
          <p:nvSpPr>
            <p:cNvPr id="55" name="文本框 23">
              <a:extLst>
                <a:ext uri="{FF2B5EF4-FFF2-40B4-BE49-F238E27FC236}">
                  <a16:creationId xmlns:a16="http://schemas.microsoft.com/office/drawing/2014/main" id="{F392301F-754B-FF06-94FF-E8AC088BD333}"/>
                </a:ext>
              </a:extLst>
            </p:cNvPr>
            <p:cNvSpPr txBox="1"/>
            <p:nvPr/>
          </p:nvSpPr>
          <p:spPr>
            <a:xfrm>
              <a:off x="665958" y="319364"/>
              <a:ext cx="208101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Chi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𝛘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33D46F33-C4E8-29DB-5044-60C8F55CB9D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C7A9B81-4E32-BE3A-55E0-21EDB9258118}"/>
              </a:ext>
            </a:extLst>
          </p:cNvPr>
          <p:cNvSpPr txBox="1"/>
          <p:nvPr/>
        </p:nvSpPr>
        <p:spPr>
          <a:xfrm>
            <a:off x="660860" y="998249"/>
            <a:ext cx="9295939" cy="614720"/>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s-E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A[x, y] = B[x, y] ⊕ ((NOT B[x + 1, y]) AND B[x + 2, y]),   ∀ (x, y) in (0...4, 0...4) </a:t>
            </a:r>
            <a:endParaRPr lang="zh-TW" altLang="en-US" sz="2000" b="1"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3" name="圖片 2">
            <a:extLst>
              <a:ext uri="{FF2B5EF4-FFF2-40B4-BE49-F238E27FC236}">
                <a16:creationId xmlns:a16="http://schemas.microsoft.com/office/drawing/2014/main" id="{848071AA-003C-43A1-6514-C63CF24C7884}"/>
              </a:ext>
            </a:extLst>
          </p:cNvPr>
          <p:cNvPicPr>
            <a:picLocks noChangeAspect="1"/>
          </p:cNvPicPr>
          <p:nvPr/>
        </p:nvPicPr>
        <p:blipFill rotWithShape="1">
          <a:blip r:embed="rId3"/>
          <a:srcRect l="5430" r="10561"/>
          <a:stretch/>
        </p:blipFill>
        <p:spPr>
          <a:xfrm>
            <a:off x="4360246" y="1927917"/>
            <a:ext cx="2867576" cy="3707121"/>
          </a:xfrm>
          <a:prstGeom prst="rect">
            <a:avLst/>
          </a:prstGeom>
          <a:ln>
            <a:noFill/>
          </a:ln>
        </p:spPr>
      </p:pic>
      <p:pic>
        <p:nvPicPr>
          <p:cNvPr id="5" name="圖片 4">
            <a:extLst>
              <a:ext uri="{FF2B5EF4-FFF2-40B4-BE49-F238E27FC236}">
                <a16:creationId xmlns:a16="http://schemas.microsoft.com/office/drawing/2014/main" id="{4139CB1F-DF47-1235-2058-590A048702A5}"/>
              </a:ext>
            </a:extLst>
          </p:cNvPr>
          <p:cNvPicPr>
            <a:picLocks noChangeAspect="1"/>
          </p:cNvPicPr>
          <p:nvPr/>
        </p:nvPicPr>
        <p:blipFill>
          <a:blip r:embed="rId4"/>
          <a:srcRect t="75522" r="77023"/>
          <a:stretch/>
        </p:blipFill>
        <p:spPr>
          <a:xfrm>
            <a:off x="2978312" y="4723921"/>
            <a:ext cx="911631" cy="988793"/>
          </a:xfrm>
          <a:prstGeom prst="rect">
            <a:avLst/>
          </a:prstGeom>
        </p:spPr>
      </p:pic>
      <p:sp>
        <p:nvSpPr>
          <p:cNvPr id="2" name="投影片編號版面配置區 1">
            <a:extLst>
              <a:ext uri="{FF2B5EF4-FFF2-40B4-BE49-F238E27FC236}">
                <a16:creationId xmlns:a16="http://schemas.microsoft.com/office/drawing/2014/main" id="{6E5B9A42-D634-AAD9-F113-26727FAFDCBE}"/>
              </a:ext>
            </a:extLst>
          </p:cNvPr>
          <p:cNvSpPr>
            <a:spLocks noGrp="1"/>
          </p:cNvSpPr>
          <p:nvPr>
            <p:ph type="sldNum" sz="quarter" idx="12"/>
          </p:nvPr>
        </p:nvSpPr>
        <p:spPr/>
        <p:txBody>
          <a:bodyPr/>
          <a:lstStyle/>
          <a:p>
            <a:fld id="{565CE74E-AB26-4998-AD42-012C4C1AD076}" type="slidenum">
              <a:rPr lang="zh-CN" altLang="en-US" smtClean="0"/>
              <a:t>24</a:t>
            </a:fld>
            <a:endParaRPr lang="zh-CN" altLang="en-US" dirty="0"/>
          </a:p>
        </p:txBody>
      </p:sp>
    </p:spTree>
    <p:extLst>
      <p:ext uri="{BB962C8B-B14F-4D97-AF65-F5344CB8AC3E}">
        <p14:creationId xmlns:p14="http://schemas.microsoft.com/office/powerpoint/2010/main" val="12394322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1D97C-5972-14A0-1C3A-75D7C2DCEE9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2F3928-674B-2BB5-BB08-2E789D52A06E}"/>
              </a:ext>
            </a:extLst>
          </p:cNvPr>
          <p:cNvGrpSpPr/>
          <p:nvPr/>
        </p:nvGrpSpPr>
        <p:grpSpPr>
          <a:xfrm>
            <a:off x="568443" y="319365"/>
            <a:ext cx="2146475" cy="461665"/>
            <a:chOff x="568442" y="319364"/>
            <a:chExt cx="2146475" cy="461666"/>
          </a:xfrm>
        </p:grpSpPr>
        <p:sp>
          <p:nvSpPr>
            <p:cNvPr id="55" name="文本框 23">
              <a:extLst>
                <a:ext uri="{FF2B5EF4-FFF2-40B4-BE49-F238E27FC236}">
                  <a16:creationId xmlns:a16="http://schemas.microsoft.com/office/drawing/2014/main" id="{108FAEBA-9F9D-B2F1-665D-8291EC93315E}"/>
                </a:ext>
              </a:extLst>
            </p:cNvPr>
            <p:cNvSpPr txBox="1"/>
            <p:nvPr/>
          </p:nvSpPr>
          <p:spPr>
            <a:xfrm>
              <a:off x="665958" y="319364"/>
              <a:ext cx="204895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Iota </a:t>
              </a:r>
              <a:r>
                <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𝜾 </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0166BAE-7198-FEC1-B084-237AA142A0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4" name="文字方塊 3">
            <a:extLst>
              <a:ext uri="{FF2B5EF4-FFF2-40B4-BE49-F238E27FC236}">
                <a16:creationId xmlns:a16="http://schemas.microsoft.com/office/drawing/2014/main" id="{1F3863DD-3355-8FC7-EB9F-0E7A523A1EAA}"/>
              </a:ext>
            </a:extLst>
          </p:cNvPr>
          <p:cNvSpPr txBox="1"/>
          <p:nvPr/>
        </p:nvSpPr>
        <p:spPr>
          <a:xfrm>
            <a:off x="707051" y="742914"/>
            <a:ext cx="10416714" cy="1845185"/>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Segoe UI" panose="020B0502040204020203" pitchFamily="34" charset="0"/>
              </a:rPr>
              <a:t>The round constant for each round is generated by a linear feedback shift register (LFSR)</a:t>
            </a:r>
            <a:endPar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a:lnSpc>
                <a:spcPct val="200000"/>
              </a:lnSpc>
              <a:buFont typeface="Wingdings" panose="05000000000000000000" pitchFamily="2" charset="2"/>
              <a:buChar char="ü"/>
            </a:pPr>
            <a:r>
              <a:rPr lang="pt-BR"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A[0, 0] = A[0, 0] ⊕ RC </a:t>
            </a:r>
          </a:p>
          <a:p>
            <a:pPr marL="285750" indent="-285750">
              <a:lnSpc>
                <a:spcPct val="200000"/>
              </a:lnSpc>
              <a:buFont typeface="Wingdings" panose="05000000000000000000" pitchFamily="2" charset="2"/>
              <a:buChar char="ü"/>
            </a:pPr>
            <a:r>
              <a:rPr lang="en-US" altLang="zh-TW"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The bits corresponding to 63, 31, 15, 7, 3, 1, and 0 are extracted</a:t>
            </a:r>
            <a:endParaRPr lang="zh-TW" altLang="en-US" sz="2000" dirty="0">
              <a:solidFill>
                <a:schemeClr val="bg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FD03392-96F1-4FB2-3280-2A81DE6F4F3F}"/>
              </a:ext>
            </a:extLst>
          </p:cNvPr>
          <p:cNvGraphicFramePr>
            <a:graphicFrameLocks noGrp="1"/>
          </p:cNvGraphicFramePr>
          <p:nvPr/>
        </p:nvGraphicFramePr>
        <p:xfrm>
          <a:off x="813261" y="2910638"/>
          <a:ext cx="5282739" cy="3633370"/>
        </p:xfrm>
        <a:graphic>
          <a:graphicData uri="http://schemas.openxmlformats.org/drawingml/2006/table">
            <a:tbl>
              <a:tblPr firstRow="1" bandRow="1"/>
              <a:tblGrid>
                <a:gridCol w="712751">
                  <a:extLst>
                    <a:ext uri="{9D8B030D-6E8A-4147-A177-3AD203B41FA5}">
                      <a16:colId xmlns:a16="http://schemas.microsoft.com/office/drawing/2014/main" val="3048320585"/>
                    </a:ext>
                  </a:extLst>
                </a:gridCol>
                <a:gridCol w="1817636">
                  <a:extLst>
                    <a:ext uri="{9D8B030D-6E8A-4147-A177-3AD203B41FA5}">
                      <a16:colId xmlns:a16="http://schemas.microsoft.com/office/drawing/2014/main" val="467093248"/>
                    </a:ext>
                  </a:extLst>
                </a:gridCol>
                <a:gridCol w="710284">
                  <a:extLst>
                    <a:ext uri="{9D8B030D-6E8A-4147-A177-3AD203B41FA5}">
                      <a16:colId xmlns:a16="http://schemas.microsoft.com/office/drawing/2014/main" val="1287481547"/>
                    </a:ext>
                  </a:extLst>
                </a:gridCol>
                <a:gridCol w="2042068">
                  <a:extLst>
                    <a:ext uri="{9D8B030D-6E8A-4147-A177-3AD203B41FA5}">
                      <a16:colId xmlns:a16="http://schemas.microsoft.com/office/drawing/2014/main" val="910431227"/>
                    </a:ext>
                  </a:extLst>
                </a:gridCol>
              </a:tblGrid>
              <a:tr h="2794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Round</a:t>
                      </a:r>
                      <a:endParaRPr lang="zh-TW" altLang="en-US" sz="1200"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Constant</a:t>
                      </a:r>
                      <a:endParaRPr lang="zh-TW" altLang="en-US" sz="1200" dirty="0">
                        <a:latin typeface="Times New Roman" panose="02020603050405020304" pitchFamily="18" charset="0"/>
                        <a:cs typeface="Times New Roman" panose="02020603050405020304" pitchFamily="18" charset="0"/>
                      </a:endParaRPr>
                    </a:p>
                  </a:txBody>
                  <a:tcPr>
                    <a:solidFill>
                      <a:schemeClr val="tx2">
                        <a:lumMod val="40000"/>
                        <a:lumOff val="60000"/>
                      </a:schemeClr>
                    </a:solidFill>
                  </a:tcPr>
                </a:tc>
                <a:extLst>
                  <a:ext uri="{0D108BD9-81ED-4DB2-BD59-A6C34878D82A}">
                    <a16:rowId xmlns:a16="http://schemas.microsoft.com/office/drawing/2014/main" val="3877786195"/>
                  </a:ext>
                </a:extLst>
              </a:tr>
              <a:tr h="279490">
                <a:tc>
                  <a:txBody>
                    <a:bodyPr/>
                    <a:lstStyle/>
                    <a:p>
                      <a:pPr algn="ctr"/>
                      <a:r>
                        <a:rPr lang="en-US" altLang="zh-TW" sz="1200" dirty="0"/>
                        <a:t>0 </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algn="ctr"/>
                      <a:r>
                        <a:rPr lang="en-US" altLang="zh-TW" sz="1200" dirty="0"/>
                        <a:t>0000_0000_0000_0001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16979943"/>
                  </a:ext>
                </a:extLst>
              </a:tr>
              <a:tr h="279490">
                <a:tc>
                  <a:txBody>
                    <a:bodyPr/>
                    <a:lstStyle/>
                    <a:p>
                      <a:pPr algn="ctr"/>
                      <a:r>
                        <a:rPr lang="en-US" altLang="zh-TW" sz="1200" dirty="0"/>
                        <a:t>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0000_0000_0000_8082</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8000_0000_0000_008B</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91764457"/>
                  </a:ext>
                </a:extLst>
              </a:tr>
              <a:tr h="279490">
                <a:tc>
                  <a:txBody>
                    <a:bodyPr/>
                    <a:lstStyle/>
                    <a:p>
                      <a:pPr algn="ctr"/>
                      <a:r>
                        <a:rPr lang="en-US" altLang="zh-TW" sz="1200" dirty="0"/>
                        <a:t>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8000_0000_0000_8089</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2462527"/>
                  </a:ext>
                </a:extLst>
              </a:tr>
              <a:tr h="279490">
                <a:tc>
                  <a:txBody>
                    <a:bodyPr/>
                    <a:lstStyle/>
                    <a:p>
                      <a:pPr algn="ctr"/>
                      <a:r>
                        <a:rPr lang="en-US" altLang="zh-TW" sz="1200" dirty="0"/>
                        <a:t>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8000_0000_8000_0000</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8000_0000_0000_8003</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4619200"/>
                  </a:ext>
                </a:extLst>
              </a:tr>
              <a:tr h="279490">
                <a:tc>
                  <a:txBody>
                    <a:bodyPr/>
                    <a:lstStyle/>
                    <a:p>
                      <a:pPr algn="ctr"/>
                      <a:r>
                        <a:rPr lang="en-US" altLang="zh-TW" sz="1200" dirty="0"/>
                        <a:t>4</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0000_0000_0000_808B</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8000_0000_0000_8002</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639474"/>
                  </a:ext>
                </a:extLst>
              </a:tr>
              <a:tr h="279490">
                <a:tc>
                  <a:txBody>
                    <a:bodyPr/>
                    <a:lstStyle/>
                    <a:p>
                      <a:pPr algn="ctr"/>
                      <a:r>
                        <a:rPr lang="en-US" altLang="zh-TW" sz="1200" dirty="0"/>
                        <a:t>5</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8000_0000_0000_0080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1065462"/>
                  </a:ext>
                </a:extLst>
              </a:tr>
              <a:tr h="279490">
                <a:tc>
                  <a:txBody>
                    <a:bodyPr/>
                    <a:lstStyle/>
                    <a:p>
                      <a:pPr algn="ctr"/>
                      <a:r>
                        <a:rPr lang="en-US" altLang="zh-TW" sz="1200" dirty="0"/>
                        <a:t>6</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0000_0000_0000_800A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901429"/>
                  </a:ext>
                </a:extLst>
              </a:tr>
              <a:tr h="279490">
                <a:tc>
                  <a:txBody>
                    <a:bodyPr/>
                    <a:lstStyle/>
                    <a:p>
                      <a:pPr algn="ctr"/>
                      <a:r>
                        <a:rPr lang="en-US" altLang="zh-TW" sz="1200" dirty="0"/>
                        <a:t>7</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19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8000_0000_8000_000A</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49030999"/>
                  </a:ext>
                </a:extLst>
              </a:tr>
              <a:tr h="279490">
                <a:tc>
                  <a:txBody>
                    <a:bodyPr/>
                    <a:lstStyle/>
                    <a:p>
                      <a:pPr algn="ctr"/>
                      <a:r>
                        <a:rPr lang="en-US" altLang="zh-TW" sz="1200" dirty="0"/>
                        <a:t>8</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8000_0000_8000_8081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9423578"/>
                  </a:ext>
                </a:extLst>
              </a:tr>
              <a:tr h="279490">
                <a:tc>
                  <a:txBody>
                    <a:bodyPr/>
                    <a:lstStyle/>
                    <a:p>
                      <a:pPr algn="ctr"/>
                      <a:r>
                        <a:rPr lang="en-US" altLang="zh-TW" sz="1200" dirty="0"/>
                        <a:t>9</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0000_0000_0000_0088</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8000_0000_0000_8080</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12634"/>
                  </a:ext>
                </a:extLst>
              </a:tr>
              <a:tr h="279490">
                <a:tc>
                  <a:txBody>
                    <a:bodyPr/>
                    <a:lstStyle/>
                    <a:p>
                      <a:pPr algn="ctr"/>
                      <a:r>
                        <a:rPr lang="en-US" altLang="zh-TW" sz="1200" dirty="0"/>
                        <a:t>10</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0000_0000_8000_8009</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22</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0000_0000_8000_0001</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2251855"/>
                  </a:ext>
                </a:extLst>
              </a:tr>
              <a:tr h="279490">
                <a:tc>
                  <a:txBody>
                    <a:bodyPr/>
                    <a:lstStyle/>
                    <a:p>
                      <a:pPr algn="ctr"/>
                      <a:r>
                        <a:rPr lang="en-US" altLang="zh-TW" sz="1200" dirty="0"/>
                        <a:t>11</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0000_0000_8000_000A</a:t>
                      </a:r>
                      <a:endParaRPr lang="zh-TW" altLang="en-US" sz="1200" dirty="0">
                        <a:latin typeface="Times New Roman" panose="02020603050405020304" pitchFamily="18" charset="0"/>
                        <a:cs typeface="Times New Roman" panose="02020603050405020304" pitchFamily="18" charset="0"/>
                      </a:endParaRPr>
                    </a:p>
                  </a:txBody>
                  <a:tcPr/>
                </a:tc>
                <a:tc>
                  <a:txBody>
                    <a:bodyPr/>
                    <a:lstStyle/>
                    <a:p>
                      <a:pPr algn="ctr"/>
                      <a:r>
                        <a:rPr lang="en-US" altLang="zh-TW" sz="1200" dirty="0"/>
                        <a:t>23</a:t>
                      </a:r>
                      <a:endParaRPr lang="zh-TW" altLang="en-US" sz="1200" b="1" dirty="0">
                        <a:latin typeface="Times New Roman" panose="02020603050405020304" pitchFamily="18" charset="0"/>
                        <a:cs typeface="Times New Roman" panose="02020603050405020304" pitchFamily="18" charset="0"/>
                      </a:endParaRPr>
                    </a:p>
                  </a:txBody>
                  <a:tcPr>
                    <a:solidFill>
                      <a:schemeClr val="accent6">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1200" dirty="0"/>
                        <a:t>8000_0000_8000_8008</a:t>
                      </a:r>
                      <a:endParaRPr lang="zh-TW" alt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74408085"/>
                  </a:ext>
                </a:extLst>
              </a:tr>
            </a:tbl>
          </a:graphicData>
        </a:graphic>
      </p:graphicFrame>
      <p:grpSp>
        <p:nvGrpSpPr>
          <p:cNvPr id="14" name="群組 13">
            <a:extLst>
              <a:ext uri="{FF2B5EF4-FFF2-40B4-BE49-F238E27FC236}">
                <a16:creationId xmlns:a16="http://schemas.microsoft.com/office/drawing/2014/main" id="{242B9B5B-F91B-B189-D9B8-F874D3B9BCC3}"/>
              </a:ext>
            </a:extLst>
          </p:cNvPr>
          <p:cNvGrpSpPr/>
          <p:nvPr/>
        </p:nvGrpSpPr>
        <p:grpSpPr>
          <a:xfrm>
            <a:off x="8391645" y="4021830"/>
            <a:ext cx="2592729" cy="2633126"/>
            <a:chOff x="10271530" y="897152"/>
            <a:chExt cx="1704470" cy="1796267"/>
          </a:xfrm>
        </p:grpSpPr>
        <p:pic>
          <p:nvPicPr>
            <p:cNvPr id="9" name="圖片 8">
              <a:extLst>
                <a:ext uri="{FF2B5EF4-FFF2-40B4-BE49-F238E27FC236}">
                  <a16:creationId xmlns:a16="http://schemas.microsoft.com/office/drawing/2014/main" id="{0872E71F-62F5-BAAB-5815-9312DDA9C42A}"/>
                </a:ext>
              </a:extLst>
            </p:cNvPr>
            <p:cNvPicPr>
              <a:picLocks noChangeAspect="1"/>
            </p:cNvPicPr>
            <p:nvPr/>
          </p:nvPicPr>
          <p:blipFill>
            <a:blip r:embed="rId3"/>
            <a:srcRect l="9377" t="-350" r="65764" b="10338"/>
            <a:stretch/>
          </p:blipFill>
          <p:spPr>
            <a:xfrm>
              <a:off x="10271530" y="897152"/>
              <a:ext cx="1704470" cy="1796267"/>
            </a:xfrm>
            <a:prstGeom prst="rect">
              <a:avLst/>
            </a:prstGeom>
          </p:spPr>
        </p:pic>
        <p:sp>
          <p:nvSpPr>
            <p:cNvPr id="11" name="矩形 10">
              <a:extLst>
                <a:ext uri="{FF2B5EF4-FFF2-40B4-BE49-F238E27FC236}">
                  <a16:creationId xmlns:a16="http://schemas.microsoft.com/office/drawing/2014/main" id="{ED07C601-2867-18B1-003C-490F8ABAE5E4}"/>
                </a:ext>
              </a:extLst>
            </p:cNvPr>
            <p:cNvSpPr/>
            <p:nvPr/>
          </p:nvSpPr>
          <p:spPr>
            <a:xfrm>
              <a:off x="10806112" y="1995488"/>
              <a:ext cx="171451" cy="176212"/>
            </a:xfrm>
            <a:prstGeom prst="rect">
              <a:avLst/>
            </a:prstGeom>
            <a:solidFill>
              <a:schemeClr val="accent5">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投影片編號版面配置區 1">
            <a:extLst>
              <a:ext uri="{FF2B5EF4-FFF2-40B4-BE49-F238E27FC236}">
                <a16:creationId xmlns:a16="http://schemas.microsoft.com/office/drawing/2014/main" id="{49EB061C-2E58-A3E4-3BDC-D45826D35DE7}"/>
              </a:ext>
            </a:extLst>
          </p:cNvPr>
          <p:cNvSpPr>
            <a:spLocks noGrp="1"/>
          </p:cNvSpPr>
          <p:nvPr>
            <p:ph type="sldNum" sz="quarter" idx="12"/>
          </p:nvPr>
        </p:nvSpPr>
        <p:spPr/>
        <p:txBody>
          <a:bodyPr/>
          <a:lstStyle/>
          <a:p>
            <a:fld id="{565CE74E-AB26-4998-AD42-012C4C1AD076}" type="slidenum">
              <a:rPr lang="zh-CN" altLang="en-US" smtClean="0"/>
              <a:t>25</a:t>
            </a:fld>
            <a:endParaRPr lang="zh-CN" altLang="en-US" dirty="0"/>
          </a:p>
        </p:txBody>
      </p:sp>
      <p:sp>
        <p:nvSpPr>
          <p:cNvPr id="12" name="文字方塊 11">
            <a:extLst>
              <a:ext uri="{FF2B5EF4-FFF2-40B4-BE49-F238E27FC236}">
                <a16:creationId xmlns:a16="http://schemas.microsoft.com/office/drawing/2014/main" id="{C4C211AE-7DD9-C08D-10FC-BDCAD8409811}"/>
              </a:ext>
            </a:extLst>
          </p:cNvPr>
          <p:cNvSpPr txBox="1"/>
          <p:nvPr/>
        </p:nvSpPr>
        <p:spPr>
          <a:xfrm>
            <a:off x="6880180" y="2836170"/>
            <a:ext cx="4649272" cy="1200329"/>
          </a:xfrm>
          <a:prstGeom prst="rect">
            <a:avLst/>
          </a:prstGeom>
          <a:noFill/>
        </p:spPr>
        <p:txBody>
          <a:bodyPr wrap="square">
            <a:spAutoFit/>
          </a:bodyPr>
          <a:lstStyle/>
          <a:p>
            <a:r>
              <a:rPr lang="nn-NO" altLang="zh-TW" dirty="0">
                <a:latin typeface="Times New Roman" panose="02020603050405020304" pitchFamily="18" charset="0"/>
                <a:cs typeface="Times New Roman" panose="02020603050405020304" pitchFamily="18" charset="0"/>
              </a:rPr>
              <a:t>Ex.</a:t>
            </a:r>
          </a:p>
          <a:p>
            <a:br>
              <a:rPr lang="nn-NO" altLang="zh-TW" dirty="0">
                <a:latin typeface="Times New Roman" panose="02020603050405020304" pitchFamily="18" charset="0"/>
                <a:cs typeface="Times New Roman" panose="02020603050405020304" pitchFamily="18" charset="0"/>
              </a:rPr>
            </a:br>
            <a:r>
              <a:rPr lang="nn-NO" altLang="zh-TW" dirty="0">
                <a:latin typeface="Times New Roman" panose="02020603050405020304" pitchFamily="18" charset="0"/>
                <a:cs typeface="Times New Roman" panose="02020603050405020304" pitchFamily="18" charset="0"/>
              </a:rPr>
              <a:t>rc[0] = i[0] | i[4] | i[5] | i[6] | i[7] | i[10] | </a:t>
            </a:r>
          </a:p>
          <a:p>
            <a:r>
              <a:rPr lang="zh-TW" altLang="en-US" dirty="0">
                <a:latin typeface="Times New Roman" panose="02020603050405020304" pitchFamily="18" charset="0"/>
                <a:cs typeface="Times New Roman" panose="02020603050405020304" pitchFamily="18" charset="0"/>
              </a:rPr>
              <a:t>            </a:t>
            </a:r>
            <a:r>
              <a:rPr lang="nn-NO" altLang="zh-TW" dirty="0">
                <a:latin typeface="Times New Roman" panose="02020603050405020304" pitchFamily="18" charset="0"/>
                <a:cs typeface="Times New Roman" panose="02020603050405020304" pitchFamily="18" charset="0"/>
              </a:rPr>
              <a:t>i[12] | i[13] | i[14] | i[15] | i[20] | i[22];</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0F8E45B5-420D-BB1B-5E25-574539C7C5C8}"/>
              </a:ext>
            </a:extLst>
          </p:cNvPr>
          <p:cNvPicPr>
            <a:picLocks noChangeAspect="1"/>
          </p:cNvPicPr>
          <p:nvPr/>
        </p:nvPicPr>
        <p:blipFill>
          <a:blip r:embed="rId4"/>
          <a:srcRect t="75522" r="77023"/>
          <a:stretch/>
        </p:blipFill>
        <p:spPr>
          <a:xfrm>
            <a:off x="7541374" y="5839952"/>
            <a:ext cx="911631" cy="988793"/>
          </a:xfrm>
          <a:prstGeom prst="rect">
            <a:avLst/>
          </a:prstGeom>
        </p:spPr>
      </p:pic>
    </p:spTree>
    <p:extLst>
      <p:ext uri="{BB962C8B-B14F-4D97-AF65-F5344CB8AC3E}">
        <p14:creationId xmlns:p14="http://schemas.microsoft.com/office/powerpoint/2010/main" val="23455094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4FD676-0F4D-6246-3967-BFA056773D1C}"/>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4DF2146-2AD5-BFB0-B3B7-69791EB5EF2F}"/>
              </a:ext>
            </a:extLst>
          </p:cNvPr>
          <p:cNvGrpSpPr/>
          <p:nvPr/>
        </p:nvGrpSpPr>
        <p:grpSpPr>
          <a:xfrm>
            <a:off x="568443" y="319365"/>
            <a:ext cx="4078093" cy="461665"/>
            <a:chOff x="568442" y="319364"/>
            <a:chExt cx="4078093" cy="461666"/>
          </a:xfrm>
        </p:grpSpPr>
        <p:sp>
          <p:nvSpPr>
            <p:cNvPr id="55" name="文本框 23">
              <a:extLst>
                <a:ext uri="{FF2B5EF4-FFF2-40B4-BE49-F238E27FC236}">
                  <a16:creationId xmlns:a16="http://schemas.microsoft.com/office/drawing/2014/main" id="{08D2951D-DF93-8022-D51B-B02062D1FDC3}"/>
                </a:ext>
              </a:extLst>
            </p:cNvPr>
            <p:cNvSpPr txBox="1"/>
            <p:nvPr/>
          </p:nvSpPr>
          <p:spPr>
            <a:xfrm>
              <a:off x="665958" y="319364"/>
              <a:ext cx="3980577"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SHA-3 - Sponge Construction</a:t>
              </a:r>
            </a:p>
          </p:txBody>
        </p:sp>
        <p:sp>
          <p:nvSpPr>
            <p:cNvPr id="56" name="等腰三角形 55">
              <a:extLst>
                <a:ext uri="{FF2B5EF4-FFF2-40B4-BE49-F238E27FC236}">
                  <a16:creationId xmlns:a16="http://schemas.microsoft.com/office/drawing/2014/main" id="{0D4203B0-9A24-47A5-AB0C-F946D8C6A6F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3" name="圖片 12">
            <a:extLst>
              <a:ext uri="{FF2B5EF4-FFF2-40B4-BE49-F238E27FC236}">
                <a16:creationId xmlns:a16="http://schemas.microsoft.com/office/drawing/2014/main" id="{C9643622-3F5F-1788-F5EB-22CB3E119EBA}"/>
              </a:ext>
            </a:extLst>
          </p:cNvPr>
          <p:cNvPicPr>
            <a:picLocks noChangeAspect="1"/>
          </p:cNvPicPr>
          <p:nvPr/>
        </p:nvPicPr>
        <p:blipFill>
          <a:blip r:embed="rId3"/>
          <a:srcRect b="2007"/>
          <a:stretch/>
        </p:blipFill>
        <p:spPr>
          <a:xfrm>
            <a:off x="720898" y="2993143"/>
            <a:ext cx="11175541" cy="3832921"/>
          </a:xfrm>
          <a:prstGeom prst="rect">
            <a:avLst/>
          </a:prstGeom>
        </p:spPr>
      </p:pic>
      <p:sp>
        <p:nvSpPr>
          <p:cNvPr id="15" name="文字方塊 14">
            <a:extLst>
              <a:ext uri="{FF2B5EF4-FFF2-40B4-BE49-F238E27FC236}">
                <a16:creationId xmlns:a16="http://schemas.microsoft.com/office/drawing/2014/main" id="{1A8F2DAB-6209-ABBE-BD4A-87B723EFE902}"/>
              </a:ext>
            </a:extLst>
          </p:cNvPr>
          <p:cNvSpPr txBox="1"/>
          <p:nvPr/>
        </p:nvSpPr>
        <p:spPr>
          <a:xfrm>
            <a:off x="720894" y="801849"/>
            <a:ext cx="7414129" cy="2806987"/>
          </a:xfrm>
          <a:prstGeom prst="rect">
            <a:avLst/>
          </a:prstGeom>
          <a:noFill/>
        </p:spPr>
        <p:txBody>
          <a:bodyPr wrap="square">
            <a:spAutoFit/>
          </a:bodyPr>
          <a:lstStyle/>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Sponge Construction: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This structure is composed of absorbing phases and squeezing phases</a:t>
            </a:r>
          </a:p>
          <a:p>
            <a:pPr marL="285750" indent="-285750" fontAlgn="base">
              <a:lnSpc>
                <a:spcPct val="150000"/>
              </a:lnSpc>
              <a:spcBef>
                <a:spcPct val="0"/>
              </a:spcBef>
              <a:spcAft>
                <a:spcPct val="0"/>
              </a:spcAft>
              <a:buFont typeface="Wingdings" panose="05000000000000000000" pitchFamily="2" charset="2"/>
              <a:buChar char="ü"/>
            </a:pP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Padding: The padding algorithm (pad10*1)</a:t>
            </a:r>
          </a:p>
          <a:p>
            <a:pPr marL="285750" indent="-285750" fontAlgn="base">
              <a:lnSpc>
                <a:spcPct val="150000"/>
              </a:lnSpc>
              <a:spcBef>
                <a:spcPct val="0"/>
              </a:spcBef>
              <a:spcAft>
                <a:spcPct val="0"/>
              </a:spcAft>
              <a:buFont typeface="Wingdings" panose="05000000000000000000" pitchFamily="2" charset="2"/>
              <a:buChar char="ü"/>
            </a:pP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Round </a:t>
            </a:r>
            <a:r>
              <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Function: The internal function used to process each input block</a:t>
            </a:r>
            <a:r>
              <a:rPr lang="zh-TW" altLang="en-US"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TW"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rPr>
              <a:t>include </a:t>
            </a:r>
            <a:r>
              <a:rPr lang="en-US" altLang="zh-TW" sz="2000" dirty="0">
                <a:latin typeface="Times New Roman" panose="02020603050405020304" pitchFamily="18" charset="0"/>
                <a:cs typeface="Segoe UI" panose="020B0502040204020203" pitchFamily="34" charset="0"/>
              </a:rPr>
              <a:t>θ, ρ, π, χ, and ι</a:t>
            </a: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a:p>
            <a:pPr marL="285750" indent="-285750" fontAlgn="base">
              <a:lnSpc>
                <a:spcPct val="150000"/>
              </a:lnSpc>
              <a:spcBef>
                <a:spcPct val="0"/>
              </a:spcBef>
              <a:spcAft>
                <a:spcPct val="0"/>
              </a:spcAft>
              <a:buFont typeface="Wingdings" panose="05000000000000000000" pitchFamily="2" charset="2"/>
              <a:buChar char="ü"/>
            </a:pPr>
            <a:endParaRPr lang="en-US" altLang="zh-CN" sz="20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4" name="文字方塊 23">
            <a:extLst>
              <a:ext uri="{FF2B5EF4-FFF2-40B4-BE49-F238E27FC236}">
                <a16:creationId xmlns:a16="http://schemas.microsoft.com/office/drawing/2014/main" id="{57941DAD-98AE-C220-2A70-53C7966A0E0C}"/>
              </a:ext>
            </a:extLst>
          </p:cNvPr>
          <p:cNvSpPr txBox="1"/>
          <p:nvPr/>
        </p:nvSpPr>
        <p:spPr>
          <a:xfrm>
            <a:off x="7891879" y="698670"/>
            <a:ext cx="1931939" cy="400110"/>
          </a:xfrm>
          <a:prstGeom prst="rect">
            <a:avLst/>
          </a:prstGeom>
          <a:noFill/>
        </p:spPr>
        <p:txBody>
          <a:bodyPr wrap="none" rtlCol="0">
            <a:spAutoFit/>
          </a:bodyPr>
          <a:lstStyle/>
          <a:p>
            <a:r>
              <a:rPr lang="en-US" altLang="zh-TW" sz="2000" dirty="0">
                <a:solidFill>
                  <a:schemeClr val="bg2">
                    <a:lumMod val="25000"/>
                  </a:schemeClr>
                </a:solidFill>
                <a:latin typeface="Times New Roman" panose="02020603050405020304" pitchFamily="18" charset="0"/>
                <a:cs typeface="Times New Roman" panose="02020603050405020304" pitchFamily="18" charset="0"/>
              </a:rPr>
              <a:t>Ex: SHAKE-256</a:t>
            </a:r>
            <a:endParaRPr lang="zh-TW" altLang="en-US" sz="2000" dirty="0">
              <a:solidFill>
                <a:schemeClr val="bg2">
                  <a:lumMod val="25000"/>
                </a:schemeClr>
              </a:solidFill>
              <a:latin typeface="Times New Roman" panose="02020603050405020304" pitchFamily="18" charset="0"/>
              <a:cs typeface="Times New Roman" panose="02020603050405020304" pitchFamily="18" charset="0"/>
            </a:endParaRPr>
          </a:p>
        </p:txBody>
      </p:sp>
      <p:grpSp>
        <p:nvGrpSpPr>
          <p:cNvPr id="26" name="群組 25">
            <a:extLst>
              <a:ext uri="{FF2B5EF4-FFF2-40B4-BE49-F238E27FC236}">
                <a16:creationId xmlns:a16="http://schemas.microsoft.com/office/drawing/2014/main" id="{A95ACD38-9474-3637-CE50-CBE38B695CB5}"/>
              </a:ext>
            </a:extLst>
          </p:cNvPr>
          <p:cNvGrpSpPr/>
          <p:nvPr/>
        </p:nvGrpSpPr>
        <p:grpSpPr>
          <a:xfrm>
            <a:off x="9037183" y="1153113"/>
            <a:ext cx="2722817" cy="1858059"/>
            <a:chOff x="9037183" y="759959"/>
            <a:chExt cx="2722817" cy="1858059"/>
          </a:xfrm>
        </p:grpSpPr>
        <p:grpSp>
          <p:nvGrpSpPr>
            <p:cNvPr id="16" name="群組 15">
              <a:extLst>
                <a:ext uri="{FF2B5EF4-FFF2-40B4-BE49-F238E27FC236}">
                  <a16:creationId xmlns:a16="http://schemas.microsoft.com/office/drawing/2014/main" id="{D55E07BC-0925-62C1-FD26-8EEC7B7A8077}"/>
                </a:ext>
              </a:extLst>
            </p:cNvPr>
            <p:cNvGrpSpPr/>
            <p:nvPr/>
          </p:nvGrpSpPr>
          <p:grpSpPr>
            <a:xfrm>
              <a:off x="9037183" y="759959"/>
              <a:ext cx="2722817" cy="1858059"/>
              <a:chOff x="5933899" y="2301899"/>
              <a:chExt cx="3079472" cy="1890413"/>
            </a:xfrm>
          </p:grpSpPr>
          <p:sp>
            <p:nvSpPr>
              <p:cNvPr id="17" name="矩形 16">
                <a:extLst>
                  <a:ext uri="{FF2B5EF4-FFF2-40B4-BE49-F238E27FC236}">
                    <a16:creationId xmlns:a16="http://schemas.microsoft.com/office/drawing/2014/main" id="{5F88BC7F-742C-FE9C-1591-70013B62B263}"/>
                  </a:ext>
                </a:extLst>
              </p:cNvPr>
              <p:cNvSpPr/>
              <p:nvPr/>
            </p:nvSpPr>
            <p:spPr>
              <a:xfrm>
                <a:off x="5933902" y="2979963"/>
                <a:ext cx="3079469" cy="449036"/>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r </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( 1088 bits )       </a:t>
                </a:r>
                <a:r>
                  <a:rPr lang="en-US" altLang="zh-TW" sz="1600" dirty="0">
                    <a:latin typeface="Times New Roman" panose="02020603050405020304" pitchFamily="18" charset="0"/>
                    <a:cs typeface="Times New Roman" panose="02020603050405020304" pitchFamily="18" charset="0"/>
                  </a:rPr>
                  <a:t>c ( 768 bits )</a:t>
                </a:r>
                <a:endParaRPr lang="zh-TW" altLang="en-US" sz="1600" dirty="0">
                  <a:latin typeface="Times New Roman" panose="02020603050405020304" pitchFamily="18" charset="0"/>
                  <a:cs typeface="Times New Roman" panose="02020603050405020304" pitchFamily="18" charset="0"/>
                </a:endParaRPr>
              </a:p>
            </p:txBody>
          </p:sp>
          <p:sp>
            <p:nvSpPr>
              <p:cNvPr id="18" name="右大括弧 17">
                <a:extLst>
                  <a:ext uri="{FF2B5EF4-FFF2-40B4-BE49-F238E27FC236}">
                    <a16:creationId xmlns:a16="http://schemas.microsoft.com/office/drawing/2014/main" id="{4F3993F5-F9A5-2AA0-490F-0BCDB3566F0E}"/>
                  </a:ext>
                </a:extLst>
              </p:cNvPr>
              <p:cNvSpPr/>
              <p:nvPr/>
            </p:nvSpPr>
            <p:spPr>
              <a:xfrm rot="16200000" flipV="1">
                <a:off x="7384620" y="1230497"/>
                <a:ext cx="178032" cy="3079470"/>
              </a:xfrm>
              <a:prstGeom prst="rightBrace">
                <a:avLst>
                  <a:gd name="adj1" fmla="val 37304"/>
                  <a:gd name="adj2" fmla="val 49861"/>
                </a:avLst>
              </a:prstGeom>
              <a:ln w="19050">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B5FCCA0E-59EE-5FE9-964B-9675915FECD8}"/>
                  </a:ext>
                </a:extLst>
              </p:cNvPr>
              <p:cNvSpPr txBox="1"/>
              <p:nvPr/>
            </p:nvSpPr>
            <p:spPr>
              <a:xfrm>
                <a:off x="6805380" y="2301899"/>
                <a:ext cx="1514198" cy="344449"/>
              </a:xfrm>
              <a:prstGeom prst="rect">
                <a:avLst/>
              </a:prstGeom>
              <a:noFill/>
              <a:ln>
                <a:solidFill>
                  <a:schemeClr val="accent1"/>
                </a:solidFill>
              </a:ln>
            </p:spPr>
            <p:txBody>
              <a:bodyPr wrap="none" rtlCol="0">
                <a:spAutoFit/>
              </a:bodyPr>
              <a:lstStyle/>
              <a:p>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b</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( 1600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0" name="右大括弧 19">
                <a:extLst>
                  <a:ext uri="{FF2B5EF4-FFF2-40B4-BE49-F238E27FC236}">
                    <a16:creationId xmlns:a16="http://schemas.microsoft.com/office/drawing/2014/main" id="{61674B0A-D8BB-64D1-7115-B30D83A07910}"/>
                  </a:ext>
                </a:extLst>
              </p:cNvPr>
              <p:cNvSpPr/>
              <p:nvPr/>
            </p:nvSpPr>
            <p:spPr>
              <a:xfrm rot="5400000">
                <a:off x="6680698" y="2739719"/>
                <a:ext cx="285752" cy="1779349"/>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dirty="0">
                  <a:latin typeface="Times New Roman" panose="02020603050405020304" pitchFamily="18" charset="0"/>
                  <a:cs typeface="Times New Roman" panose="02020603050405020304" pitchFamily="18" charset="0"/>
                </a:endParaRPr>
              </a:p>
            </p:txBody>
          </p:sp>
          <p:sp>
            <p:nvSpPr>
              <p:cNvPr id="21" name="右大括弧 20">
                <a:extLst>
                  <a:ext uri="{FF2B5EF4-FFF2-40B4-BE49-F238E27FC236}">
                    <a16:creationId xmlns:a16="http://schemas.microsoft.com/office/drawing/2014/main" id="{B7344F18-21F1-BD17-0A9E-ED7685C991E1}"/>
                  </a:ext>
                </a:extLst>
              </p:cNvPr>
              <p:cNvSpPr/>
              <p:nvPr/>
            </p:nvSpPr>
            <p:spPr>
              <a:xfrm rot="5400000">
                <a:off x="8220434" y="2971325"/>
                <a:ext cx="285752" cy="1300118"/>
              </a:xfrm>
              <a:prstGeom prst="rightBrace">
                <a:avLst>
                  <a:gd name="adj1" fmla="val 45476"/>
                  <a:gd name="adj2" fmla="val 50000"/>
                </a:avLst>
              </a:prstGeom>
              <a:ln w="19050">
                <a:solidFill>
                  <a:srgbClr val="182B4C"/>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TW" altLang="en-US" sz="120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1DEBEBF5-19D1-8591-87A5-07941E5C5099}"/>
                  </a:ext>
                </a:extLst>
              </p:cNvPr>
              <p:cNvSpPr txBox="1"/>
              <p:nvPr/>
            </p:nvSpPr>
            <p:spPr>
              <a:xfrm>
                <a:off x="6694715" y="3791029"/>
                <a:ext cx="527045" cy="344449"/>
              </a:xfrm>
              <a:prstGeom prst="rect">
                <a:avLst/>
              </a:prstGeom>
              <a:noFill/>
            </p:spPr>
            <p:txBody>
              <a:bodyPr wrap="squar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P</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23" name="文字方塊 22">
                <a:extLst>
                  <a:ext uri="{FF2B5EF4-FFF2-40B4-BE49-F238E27FC236}">
                    <a16:creationId xmlns:a16="http://schemas.microsoft.com/office/drawing/2014/main" id="{C106845C-40CD-E16E-A02D-DA8255443FB3}"/>
                  </a:ext>
                </a:extLst>
              </p:cNvPr>
              <p:cNvSpPr txBox="1"/>
              <p:nvPr/>
            </p:nvSpPr>
            <p:spPr>
              <a:xfrm>
                <a:off x="7713253" y="3816549"/>
                <a:ext cx="1300117" cy="375763"/>
              </a:xfrm>
              <a:prstGeom prst="rect">
                <a:avLst/>
              </a:prstGeom>
              <a:noFill/>
            </p:spPr>
            <p:txBody>
              <a:bodyPr wrap="square" rtlCol="0">
                <a:spAutoFit/>
              </a:bodyPr>
              <a:lstStyle/>
              <a:p>
                <a:r>
                  <a:rPr lang="en-US" altLang="zh-TW" sz="1800" dirty="0">
                    <a:solidFill>
                      <a:schemeClr val="bg2">
                        <a:lumMod val="25000"/>
                      </a:schemeClr>
                    </a:solidFill>
                    <a:latin typeface="Times New Roman" panose="02020603050405020304" pitchFamily="18" charset="0"/>
                    <a:cs typeface="Times New Roman" panose="02020603050405020304" pitchFamily="18" charset="0"/>
                  </a:rPr>
                  <a:t>000 …00</a:t>
                </a:r>
                <a:endParaRPr lang="zh-TW" altLang="en-US" sz="18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5" name="矩形 24">
              <a:extLst>
                <a:ext uri="{FF2B5EF4-FFF2-40B4-BE49-F238E27FC236}">
                  <a16:creationId xmlns:a16="http://schemas.microsoft.com/office/drawing/2014/main" id="{7426250D-F569-B4D1-D172-049AB059FDDB}"/>
                </a:ext>
              </a:extLst>
            </p:cNvPr>
            <p:cNvSpPr/>
            <p:nvPr/>
          </p:nvSpPr>
          <p:spPr>
            <a:xfrm>
              <a:off x="10610457" y="1426417"/>
              <a:ext cx="1149539" cy="435593"/>
            </a:xfrm>
            <a:prstGeom prst="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TW" sz="1600" b="1" i="1" dirty="0">
                  <a:solidFill>
                    <a:schemeClr val="bg2">
                      <a:lumMod val="25000"/>
                    </a:schemeClr>
                  </a:solidFill>
                  <a:latin typeface="Times New Roman" panose="02020603050405020304" pitchFamily="18" charset="0"/>
                  <a:cs typeface="Times New Roman" panose="02020603050405020304" pitchFamily="18" charset="0"/>
                </a:rPr>
                <a:t>c</a:t>
              </a:r>
              <a:r>
                <a:rPr lang="en-US" altLang="zh-TW" sz="1600" dirty="0">
                  <a:solidFill>
                    <a:schemeClr val="bg2">
                      <a:lumMod val="25000"/>
                    </a:schemeClr>
                  </a:solidFill>
                  <a:latin typeface="Times New Roman" panose="02020603050405020304" pitchFamily="18" charset="0"/>
                  <a:cs typeface="Times New Roman" panose="02020603050405020304" pitchFamily="18" charset="0"/>
                </a:rPr>
                <a:t> ( 512 bits )</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grpSp>
      <p:sp>
        <p:nvSpPr>
          <p:cNvPr id="2" name="投影片編號版面配置區 1">
            <a:extLst>
              <a:ext uri="{FF2B5EF4-FFF2-40B4-BE49-F238E27FC236}">
                <a16:creationId xmlns:a16="http://schemas.microsoft.com/office/drawing/2014/main" id="{B5AFAC3C-2346-F4EF-C70F-8B020F1AE065}"/>
              </a:ext>
            </a:extLst>
          </p:cNvPr>
          <p:cNvSpPr>
            <a:spLocks noGrp="1"/>
          </p:cNvSpPr>
          <p:nvPr>
            <p:ph type="sldNum" sz="quarter" idx="12"/>
          </p:nvPr>
        </p:nvSpPr>
        <p:spPr/>
        <p:txBody>
          <a:bodyPr/>
          <a:lstStyle/>
          <a:p>
            <a:fld id="{565CE74E-AB26-4998-AD42-012C4C1AD076}" type="slidenum">
              <a:rPr lang="zh-CN" altLang="en-US" smtClean="0"/>
              <a:t>26</a:t>
            </a:fld>
            <a:endParaRPr lang="zh-CN" altLang="en-US" dirty="0"/>
          </a:p>
        </p:txBody>
      </p:sp>
    </p:spTree>
    <p:extLst>
      <p:ext uri="{BB962C8B-B14F-4D97-AF65-F5344CB8AC3E}">
        <p14:creationId xmlns:p14="http://schemas.microsoft.com/office/powerpoint/2010/main" val="10077139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D5ECC-FBA8-8B44-5B45-ACE9F08C011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82E715-013F-B51E-7F94-6E7B18B50EE8}"/>
              </a:ext>
            </a:extLst>
          </p:cNvPr>
          <p:cNvGrpSpPr/>
          <p:nvPr/>
        </p:nvGrpSpPr>
        <p:grpSpPr>
          <a:xfrm>
            <a:off x="568443" y="319365"/>
            <a:ext cx="2491120" cy="461665"/>
            <a:chOff x="568442" y="319364"/>
            <a:chExt cx="2491120" cy="461666"/>
          </a:xfrm>
        </p:grpSpPr>
        <p:sp>
          <p:nvSpPr>
            <p:cNvPr id="55" name="文本框 23">
              <a:extLst>
                <a:ext uri="{FF2B5EF4-FFF2-40B4-BE49-F238E27FC236}">
                  <a16:creationId xmlns:a16="http://schemas.microsoft.com/office/drawing/2014/main" id="{2C0DF777-1B21-F30C-0784-6936F51F50A1}"/>
                </a:ext>
              </a:extLst>
            </p:cNvPr>
            <p:cNvSpPr txBox="1"/>
            <p:nvPr/>
          </p:nvSpPr>
          <p:spPr>
            <a:xfrm>
              <a:off x="665958" y="319364"/>
              <a:ext cx="239360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35106E7-4B65-C352-0323-E7EA187105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aphicFrame>
        <p:nvGraphicFramePr>
          <p:cNvPr id="3" name="表格 2">
            <a:extLst>
              <a:ext uri="{FF2B5EF4-FFF2-40B4-BE49-F238E27FC236}">
                <a16:creationId xmlns:a16="http://schemas.microsoft.com/office/drawing/2014/main" id="{BC8B0CF6-1BA0-CD71-1339-B1DF0641E5AC}"/>
              </a:ext>
            </a:extLst>
          </p:cNvPr>
          <p:cNvGraphicFramePr>
            <a:graphicFrameLocks noGrp="1"/>
          </p:cNvGraphicFramePr>
          <p:nvPr/>
        </p:nvGraphicFramePr>
        <p:xfrm>
          <a:off x="720898" y="1100395"/>
          <a:ext cx="10304896" cy="1737360"/>
        </p:xfrm>
        <a:graphic>
          <a:graphicData uri="http://schemas.openxmlformats.org/drawingml/2006/table">
            <a:tbl>
              <a:tblPr firstRow="1" bandRow="1">
                <a:tableStyleId>{5C22544A-7EE6-4342-B048-85BDC9FD1C3A}</a:tableStyleId>
              </a:tblPr>
              <a:tblGrid>
                <a:gridCol w="1508692">
                  <a:extLst>
                    <a:ext uri="{9D8B030D-6E8A-4147-A177-3AD203B41FA5}">
                      <a16:colId xmlns:a16="http://schemas.microsoft.com/office/drawing/2014/main" val="3792585614"/>
                    </a:ext>
                  </a:extLst>
                </a:gridCol>
                <a:gridCol w="1508692">
                  <a:extLst>
                    <a:ext uri="{9D8B030D-6E8A-4147-A177-3AD203B41FA5}">
                      <a16:colId xmlns:a16="http://schemas.microsoft.com/office/drawing/2014/main" val="2984835858"/>
                    </a:ext>
                  </a:extLst>
                </a:gridCol>
                <a:gridCol w="3435476">
                  <a:extLst>
                    <a:ext uri="{9D8B030D-6E8A-4147-A177-3AD203B41FA5}">
                      <a16:colId xmlns:a16="http://schemas.microsoft.com/office/drawing/2014/main" val="2851598383"/>
                    </a:ext>
                  </a:extLst>
                </a:gridCol>
                <a:gridCol w="1284012">
                  <a:extLst>
                    <a:ext uri="{9D8B030D-6E8A-4147-A177-3AD203B41FA5}">
                      <a16:colId xmlns:a16="http://schemas.microsoft.com/office/drawing/2014/main" val="2607440677"/>
                    </a:ext>
                  </a:extLst>
                </a:gridCol>
                <a:gridCol w="1284012">
                  <a:extLst>
                    <a:ext uri="{9D8B030D-6E8A-4147-A177-3AD203B41FA5}">
                      <a16:colId xmlns:a16="http://schemas.microsoft.com/office/drawing/2014/main" val="1786365981"/>
                    </a:ext>
                  </a:extLst>
                </a:gridCol>
                <a:gridCol w="1284012">
                  <a:extLst>
                    <a:ext uri="{9D8B030D-6E8A-4147-A177-3AD203B41FA5}">
                      <a16:colId xmlns:a16="http://schemas.microsoft.com/office/drawing/2014/main" val="1066215537"/>
                    </a:ext>
                  </a:extLst>
                </a:gridCol>
              </a:tblGrid>
              <a:tr h="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SHA3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MLDSA primitives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rowSpan="2">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Padding</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gridSpan="3">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Size in bits</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h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8677840"/>
                  </a:ext>
                </a:extLst>
              </a:tr>
              <a:tr h="204547">
                <a:tc vMerge="1">
                  <a:txBody>
                    <a:bodyPr/>
                    <a:lstStyle/>
                    <a:p>
                      <a:endParaRPr lang="zh-TW" altLang="en-US"/>
                    </a:p>
                  </a:txBody>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vMerge="1">
                  <a:txBody>
                    <a:bodyPr/>
                    <a:lstStyle/>
                    <a:p>
                      <a:pPr algn="ctr"/>
                      <a:endParaRPr lang="zh-TW" altLang="en-US" sz="1600" b="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r</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c</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 output length</a:t>
                      </a:r>
                      <a:endParaRPr lang="zh-TW" altLang="en-US" sz="1600" b="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468704"/>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SHAKE128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G</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1344</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256</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7846193"/>
                  </a:ext>
                </a:extLst>
              </a:tr>
              <a:tr h="411480">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SHAKE256</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rPr>
                        <a:t>H</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altLang="zh-TW" sz="1600" baseline="0" dirty="0">
                          <a:latin typeface="Times New Roman" panose="02020603050405020304" pitchFamily="18" charset="0"/>
                        </a:rPr>
                        <a:t>M || 0x1f || 0x00 … || 0x80</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1088</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512</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latin typeface="Times New Roman" panose="02020603050405020304" pitchFamily="18" charset="0"/>
                        </a:rPr>
                        <a:t>unlimited</a:t>
                      </a:r>
                      <a:endParaRPr lang="zh-TW" altLang="en-US" sz="1600" baseline="0" dirty="0">
                        <a:solidFill>
                          <a:schemeClr val="accent6"/>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5222163"/>
                  </a:ext>
                </a:extLst>
              </a:tr>
            </a:tbl>
          </a:graphicData>
        </a:graphic>
      </p:graphicFrame>
      <p:grpSp>
        <p:nvGrpSpPr>
          <p:cNvPr id="4" name="群組 3">
            <a:extLst>
              <a:ext uri="{FF2B5EF4-FFF2-40B4-BE49-F238E27FC236}">
                <a16:creationId xmlns:a16="http://schemas.microsoft.com/office/drawing/2014/main" id="{7030E6AD-D2C7-30A1-0D46-4203B833C620}"/>
              </a:ext>
            </a:extLst>
          </p:cNvPr>
          <p:cNvGrpSpPr/>
          <p:nvPr/>
        </p:nvGrpSpPr>
        <p:grpSpPr>
          <a:xfrm>
            <a:off x="2030345" y="3157120"/>
            <a:ext cx="8131309" cy="3296307"/>
            <a:chOff x="660861" y="3020956"/>
            <a:chExt cx="8131309" cy="3296307"/>
          </a:xfrm>
        </p:grpSpPr>
        <p:pic>
          <p:nvPicPr>
            <p:cNvPr id="5" name="圖片 4">
              <a:extLst>
                <a:ext uri="{FF2B5EF4-FFF2-40B4-BE49-F238E27FC236}">
                  <a16:creationId xmlns:a16="http://schemas.microsoft.com/office/drawing/2014/main" id="{A19E052D-55E0-BD6F-C92F-421915C5B7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0861" y="3020956"/>
              <a:ext cx="8131309" cy="3296307"/>
            </a:xfrm>
            <a:prstGeom prst="rect">
              <a:avLst/>
            </a:prstGeom>
          </p:spPr>
        </p:pic>
        <p:pic>
          <p:nvPicPr>
            <p:cNvPr id="6" name="圖片 5">
              <a:extLst>
                <a:ext uri="{FF2B5EF4-FFF2-40B4-BE49-F238E27FC236}">
                  <a16:creationId xmlns:a16="http://schemas.microsoft.com/office/drawing/2014/main" id="{49C52C1E-1415-FFAD-82D7-3F51F9E28DE0}"/>
                </a:ext>
              </a:extLst>
            </p:cNvPr>
            <p:cNvPicPr>
              <a:picLocks noChangeAspect="1"/>
            </p:cNvPicPr>
            <p:nvPr/>
          </p:nvPicPr>
          <p:blipFill>
            <a:blip r:embed="rId4"/>
            <a:stretch>
              <a:fillRect/>
            </a:stretch>
          </p:blipFill>
          <p:spPr>
            <a:xfrm flipV="1">
              <a:off x="7266013" y="3405612"/>
              <a:ext cx="582770" cy="110652"/>
            </a:xfrm>
            <a:prstGeom prst="rect">
              <a:avLst/>
            </a:prstGeom>
          </p:spPr>
        </p:pic>
        <p:pic>
          <p:nvPicPr>
            <p:cNvPr id="7" name="圖片 6">
              <a:extLst>
                <a:ext uri="{FF2B5EF4-FFF2-40B4-BE49-F238E27FC236}">
                  <a16:creationId xmlns:a16="http://schemas.microsoft.com/office/drawing/2014/main" id="{5EAFBB53-7608-C400-7C0B-AA5098E2506B}"/>
                </a:ext>
              </a:extLst>
            </p:cNvPr>
            <p:cNvPicPr>
              <a:picLocks noChangeAspect="1"/>
            </p:cNvPicPr>
            <p:nvPr/>
          </p:nvPicPr>
          <p:blipFill>
            <a:blip r:embed="rId4"/>
            <a:stretch>
              <a:fillRect/>
            </a:stretch>
          </p:blipFill>
          <p:spPr>
            <a:xfrm rot="10800000" flipV="1">
              <a:off x="8104181" y="3405612"/>
              <a:ext cx="582770" cy="110652"/>
            </a:xfrm>
            <a:prstGeom prst="rect">
              <a:avLst/>
            </a:prstGeom>
          </p:spPr>
        </p:pic>
        <p:grpSp>
          <p:nvGrpSpPr>
            <p:cNvPr id="9" name="群組 8">
              <a:extLst>
                <a:ext uri="{FF2B5EF4-FFF2-40B4-BE49-F238E27FC236}">
                  <a16:creationId xmlns:a16="http://schemas.microsoft.com/office/drawing/2014/main" id="{B96E1923-7ECE-D777-92C5-5DAB2103743B}"/>
                </a:ext>
              </a:extLst>
            </p:cNvPr>
            <p:cNvGrpSpPr/>
            <p:nvPr/>
          </p:nvGrpSpPr>
          <p:grpSpPr>
            <a:xfrm>
              <a:off x="7726412" y="3373581"/>
              <a:ext cx="536578" cy="226178"/>
              <a:chOff x="7726412" y="3373581"/>
              <a:chExt cx="536578" cy="226178"/>
            </a:xfrm>
          </p:grpSpPr>
          <p:pic>
            <p:nvPicPr>
              <p:cNvPr id="12" name="圖片 11">
                <a:extLst>
                  <a:ext uri="{FF2B5EF4-FFF2-40B4-BE49-F238E27FC236}">
                    <a16:creationId xmlns:a16="http://schemas.microsoft.com/office/drawing/2014/main" id="{85975118-AD9D-1871-3DDB-181FD56D5EA6}"/>
                  </a:ext>
                </a:extLst>
              </p:cNvPr>
              <p:cNvPicPr>
                <a:picLocks noChangeAspect="1"/>
              </p:cNvPicPr>
              <p:nvPr/>
            </p:nvPicPr>
            <p:blipFill>
              <a:blip r:embed="rId5"/>
              <a:stretch>
                <a:fillRect/>
              </a:stretch>
            </p:blipFill>
            <p:spPr>
              <a:xfrm>
                <a:off x="7726412" y="3373581"/>
                <a:ext cx="536578" cy="154357"/>
              </a:xfrm>
              <a:prstGeom prst="rect">
                <a:avLst/>
              </a:prstGeom>
            </p:spPr>
          </p:pic>
          <p:pic>
            <p:nvPicPr>
              <p:cNvPr id="13" name="圖片 12">
                <a:extLst>
                  <a:ext uri="{FF2B5EF4-FFF2-40B4-BE49-F238E27FC236}">
                    <a16:creationId xmlns:a16="http://schemas.microsoft.com/office/drawing/2014/main" id="{1D9365E8-A213-D78B-0F5A-0B899909838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47841" y="3402103"/>
                <a:ext cx="125781" cy="197656"/>
              </a:xfrm>
              <a:prstGeom prst="rect">
                <a:avLst/>
              </a:prstGeom>
            </p:spPr>
          </p:pic>
        </p:grpSp>
      </p:grpSp>
      <p:sp>
        <p:nvSpPr>
          <p:cNvPr id="2" name="投影片編號版面配置區 1">
            <a:extLst>
              <a:ext uri="{FF2B5EF4-FFF2-40B4-BE49-F238E27FC236}">
                <a16:creationId xmlns:a16="http://schemas.microsoft.com/office/drawing/2014/main" id="{C6B92E85-8FE9-E683-31C3-A95B2AED7540}"/>
              </a:ext>
            </a:extLst>
          </p:cNvPr>
          <p:cNvSpPr>
            <a:spLocks noGrp="1"/>
          </p:cNvSpPr>
          <p:nvPr>
            <p:ph type="sldNum" sz="quarter" idx="12"/>
          </p:nvPr>
        </p:nvSpPr>
        <p:spPr/>
        <p:txBody>
          <a:bodyPr/>
          <a:lstStyle/>
          <a:p>
            <a:fld id="{565CE74E-AB26-4998-AD42-012C4C1AD076}" type="slidenum">
              <a:rPr lang="zh-CN" altLang="en-US" smtClean="0"/>
              <a:t>27</a:t>
            </a:fld>
            <a:endParaRPr lang="zh-CN" altLang="en-US" dirty="0"/>
          </a:p>
        </p:txBody>
      </p:sp>
    </p:spTree>
    <p:extLst>
      <p:ext uri="{BB962C8B-B14F-4D97-AF65-F5344CB8AC3E}">
        <p14:creationId xmlns:p14="http://schemas.microsoft.com/office/powerpoint/2010/main" val="19356400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266B29-8838-26D3-E31F-19D8B261461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82165619-333E-6759-29DB-5665BBC93B07}"/>
              </a:ext>
            </a:extLst>
          </p:cNvPr>
          <p:cNvGrpSpPr/>
          <p:nvPr/>
        </p:nvGrpSpPr>
        <p:grpSpPr>
          <a:xfrm>
            <a:off x="568443" y="319365"/>
            <a:ext cx="2164107" cy="461665"/>
            <a:chOff x="568442" y="319364"/>
            <a:chExt cx="2164107" cy="461666"/>
          </a:xfrm>
        </p:grpSpPr>
        <p:sp>
          <p:nvSpPr>
            <p:cNvPr id="55" name="文本框 23">
              <a:extLst>
                <a:ext uri="{FF2B5EF4-FFF2-40B4-BE49-F238E27FC236}">
                  <a16:creationId xmlns:a16="http://schemas.microsoft.com/office/drawing/2014/main" id="{58309089-2104-8CA3-BB9B-E6D6C5420A3D}"/>
                </a:ext>
              </a:extLst>
            </p:cNvPr>
            <p:cNvSpPr txBox="1"/>
            <p:nvPr/>
          </p:nvSpPr>
          <p:spPr>
            <a:xfrm>
              <a:off x="665958" y="319364"/>
              <a:ext cx="2066591"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Padder</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E8ABD5F2-B03A-BB2E-342C-9D21848578E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CDAB05C1-B1B6-F41A-2066-8262E591C618}"/>
              </a:ext>
            </a:extLst>
          </p:cNvPr>
          <p:cNvSpPr>
            <a:spLocks noGrp="1"/>
          </p:cNvSpPr>
          <p:nvPr>
            <p:ph type="sldNum" sz="quarter" idx="12"/>
          </p:nvPr>
        </p:nvSpPr>
        <p:spPr/>
        <p:txBody>
          <a:bodyPr/>
          <a:lstStyle/>
          <a:p>
            <a:fld id="{565CE74E-AB26-4998-AD42-012C4C1AD076}" type="slidenum">
              <a:rPr lang="zh-CN" altLang="en-US" smtClean="0"/>
              <a:t>28</a:t>
            </a:fld>
            <a:endParaRPr lang="zh-CN" altLang="en-US" dirty="0"/>
          </a:p>
        </p:txBody>
      </p:sp>
      <p:pic>
        <p:nvPicPr>
          <p:cNvPr id="4" name="圖片 3">
            <a:extLst>
              <a:ext uri="{FF2B5EF4-FFF2-40B4-BE49-F238E27FC236}">
                <a16:creationId xmlns:a16="http://schemas.microsoft.com/office/drawing/2014/main" id="{C94F8AE8-F462-1F73-C19E-455B32B2EE4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238" y="1386391"/>
            <a:ext cx="10800000" cy="4085218"/>
          </a:xfrm>
          <a:prstGeom prst="rect">
            <a:avLst/>
          </a:prstGeom>
        </p:spPr>
      </p:pic>
    </p:spTree>
    <p:extLst>
      <p:ext uri="{BB962C8B-B14F-4D97-AF65-F5344CB8AC3E}">
        <p14:creationId xmlns:p14="http://schemas.microsoft.com/office/powerpoint/2010/main" val="13835651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434DBF-2621-3BFC-7C69-DD656D4EDA33}"/>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A9CF62D-ED9D-FE2D-DC8B-70D706916CC0}"/>
              </a:ext>
            </a:extLst>
          </p:cNvPr>
          <p:cNvGrpSpPr/>
          <p:nvPr/>
        </p:nvGrpSpPr>
        <p:grpSpPr>
          <a:xfrm>
            <a:off x="568443" y="319365"/>
            <a:ext cx="3137131" cy="461665"/>
            <a:chOff x="568442" y="319364"/>
            <a:chExt cx="3137131" cy="461666"/>
          </a:xfrm>
        </p:grpSpPr>
        <p:sp>
          <p:nvSpPr>
            <p:cNvPr id="55" name="文本框 23">
              <a:extLst>
                <a:ext uri="{FF2B5EF4-FFF2-40B4-BE49-F238E27FC236}">
                  <a16:creationId xmlns:a16="http://schemas.microsoft.com/office/drawing/2014/main" id="{C073B17C-DAD9-B307-D7F6-D5D61639F8DC}"/>
                </a:ext>
              </a:extLst>
            </p:cNvPr>
            <p:cNvSpPr txBox="1"/>
            <p:nvPr/>
          </p:nvSpPr>
          <p:spPr>
            <a:xfrm>
              <a:off x="665958" y="319364"/>
              <a:ext cx="3039615"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 </a:t>
              </a:r>
              <a:r>
                <a:rPr lang="en-US" altLang="zh-CN"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F_Permutation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97AF02CE-93FA-5C59-B2B9-9B92FFD743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D7E496C-8A58-C4FF-94DE-75CEDBBB821E}"/>
              </a:ext>
            </a:extLst>
          </p:cNvPr>
          <p:cNvSpPr>
            <a:spLocks noGrp="1"/>
          </p:cNvSpPr>
          <p:nvPr>
            <p:ph type="sldNum" sz="quarter" idx="12"/>
          </p:nvPr>
        </p:nvSpPr>
        <p:spPr/>
        <p:txBody>
          <a:bodyPr/>
          <a:lstStyle/>
          <a:p>
            <a:fld id="{565CE74E-AB26-4998-AD42-012C4C1AD076}" type="slidenum">
              <a:rPr lang="zh-CN" altLang="en-US" smtClean="0"/>
              <a:t>29</a:t>
            </a:fld>
            <a:endParaRPr lang="zh-CN" altLang="en-US" dirty="0"/>
          </a:p>
        </p:txBody>
      </p:sp>
      <p:pic>
        <p:nvPicPr>
          <p:cNvPr id="7" name="圖片 6">
            <a:extLst>
              <a:ext uri="{FF2B5EF4-FFF2-40B4-BE49-F238E27FC236}">
                <a16:creationId xmlns:a16="http://schemas.microsoft.com/office/drawing/2014/main" id="{AAF16D9D-81E9-0072-D74B-997A005289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000" y="917235"/>
            <a:ext cx="9000000" cy="5023530"/>
          </a:xfrm>
          <a:prstGeom prst="rect">
            <a:avLst/>
          </a:prstGeom>
        </p:spPr>
      </p:pic>
    </p:spTree>
    <p:extLst>
      <p:ext uri="{BB962C8B-B14F-4D97-AF65-F5344CB8AC3E}">
        <p14:creationId xmlns:p14="http://schemas.microsoft.com/office/powerpoint/2010/main" val="3982000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E9DB9-BF17-075B-6CF3-F86F2454F09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E994412C-C26B-5921-5B52-5C1786AAB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6CBDCE64-22B4-E3F7-99E1-79249B68ED15}"/>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6B0C15F8-9BD6-42D4-648E-52774AB7C80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7CA1C33F-70DD-AB92-144A-A72B8B6F97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DC4DA0B7-942D-77B6-C58C-E8B53E64908A}"/>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2631376-B1E8-5561-D57C-5DCF4DCF0758}"/>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DE50B672-227A-FAC6-5D8F-4FA70BCCB810}"/>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581F073-3AAB-B802-C6BA-F43D97281983}"/>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CAF6849-85BF-6297-6367-E0B953982CF3}"/>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Tree>
    <p:extLst>
      <p:ext uri="{BB962C8B-B14F-4D97-AF65-F5344CB8AC3E}">
        <p14:creationId xmlns:p14="http://schemas.microsoft.com/office/powerpoint/2010/main" val="2568193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813775" y="2767280"/>
            <a:ext cx="7937513" cy="1323439"/>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Modular Reduction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30</a:t>
            </a:fld>
            <a:endParaRPr lang="zh-CN" altLang="en-US"/>
          </a:p>
        </p:txBody>
      </p:sp>
    </p:spTree>
    <p:extLst>
      <p:ext uri="{BB962C8B-B14F-4D97-AF65-F5344CB8AC3E}">
        <p14:creationId xmlns:p14="http://schemas.microsoft.com/office/powerpoint/2010/main" val="2119209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2681878" cy="461665"/>
            <a:chOff x="568442" y="319364"/>
            <a:chExt cx="2681878"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258436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Reduction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31</a:t>
            </a:fld>
            <a:endParaRPr lang="zh-CN" altLang="en-US" dirty="0"/>
          </a:p>
        </p:txBody>
      </p:sp>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374F2C65-5BD7-11A7-E25E-49273E32F2C9}"/>
                  </a:ext>
                </a:extLst>
              </p:cNvPr>
              <p:cNvSpPr txBox="1"/>
              <p:nvPr/>
            </p:nvSpPr>
            <p:spPr>
              <a:xfrm>
                <a:off x="486380" y="1166351"/>
                <a:ext cx="6508189"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Utilizes relation :</a:t>
                </a:r>
                <a14:m>
                  <m:oMath xmlns:m="http://schemas.openxmlformats.org/officeDocument/2006/math">
                    <m:sSup>
                      <m:sSupPr>
                        <m:ctrlPr>
                          <a:rPr lang="en-US" altLang="zh-TW" sz="2000" i="1">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cs typeface="Times New Roman" panose="02020603050405020304" pitchFamily="18" charset="0"/>
                          </a:rPr>
                          <m:t>2</m:t>
                        </m:r>
                      </m:e>
                      <m:sup>
                        <m:r>
                          <a:rPr lang="en-US" altLang="zh-TW" sz="2000" i="1">
                            <a:latin typeface="Cambria Math" panose="02040503050406030204" pitchFamily="18" charset="0"/>
                            <a:cs typeface="Times New Roman" panose="02020603050405020304" pitchFamily="18" charset="0"/>
                          </a:rPr>
                          <m:t>23</m:t>
                        </m:r>
                      </m:sup>
                    </m:s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2</m:t>
                        </m:r>
                      </m:e>
                      <m: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13</m:t>
                        </m:r>
                      </m:sup>
                    </m:s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−1 </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𝑚𝑜𝑑</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𝑞</m:t>
                    </m:r>
                  </m:oMath>
                </a14:m>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Reduces 46-bit value recursively using above identity</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Result guaranteed in range (−</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2</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Adjust the result to ensure it falls within [0, 2</a:t>
                </a:r>
                <a:r>
                  <a:rPr lang="zh-TW" altLang="en-US" sz="2000" dirty="0">
                    <a:latin typeface="Times New Roman" panose="02020603050405020304" pitchFamily="18" charset="0"/>
                    <a:cs typeface="Times New Roman" panose="02020603050405020304" pitchFamily="18" charset="0"/>
                  </a:rPr>
                  <a:t>𝑞</a:t>
                </a:r>
                <a:r>
                  <a:rPr lang="en-US" altLang="zh-TW" sz="2000" dirty="0">
                    <a:latin typeface="Times New Roman" panose="02020603050405020304" pitchFamily="18" charset="0"/>
                    <a:cs typeface="Times New Roman" panose="02020603050405020304" pitchFamily="18" charset="0"/>
                  </a:rPr>
                  <a:t>) </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cs typeface="Times New Roman" panose="02020603050405020304" pitchFamily="18" charset="0"/>
                  </a:rPr>
                  <a:t>If result &lt; 0 : add q</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cs typeface="Times New Roman" panose="02020603050405020304" pitchFamily="18" charset="0"/>
                  </a:rPr>
                  <a:t>If result &gt;= 0</a:t>
                </a:r>
                <a:r>
                  <a:rPr lang="en-US" altLang="zh-TW" sz="2000" dirty="0">
                    <a:latin typeface="Times New Roman" panose="02020603050405020304" pitchFamily="18" charset="0"/>
                    <a:cs typeface="Times New Roman" panose="02020603050405020304" pitchFamily="18" charset="0"/>
                    <a:sym typeface="Wingdings" panose="05000000000000000000" pitchFamily="2" charset="2"/>
                  </a:rPr>
                  <a:t> :  </a:t>
                </a:r>
                <a:r>
                  <a:rPr lang="en-US" altLang="zh-TW" sz="2000" dirty="0" err="1">
                    <a:latin typeface="Times New Roman" panose="02020603050405020304" pitchFamily="18" charset="0"/>
                    <a:cs typeface="Times New Roman" panose="02020603050405020304" pitchFamily="18" charset="0"/>
                  </a:rPr>
                  <a:t>subtrac</a:t>
                </a:r>
                <a:r>
                  <a:rPr lang="en-US" altLang="zh-TW" sz="2000" dirty="0">
                    <a:latin typeface="Times New Roman" panose="02020603050405020304" pitchFamily="18" charset="0"/>
                    <a:cs typeface="Times New Roman" panose="02020603050405020304" pitchFamily="18" charset="0"/>
                  </a:rPr>
                  <a:t> q</a:t>
                </a:r>
              </a:p>
            </p:txBody>
          </p:sp>
        </mc:Choice>
        <mc:Fallback xmlns="">
          <p:sp>
            <p:nvSpPr>
              <p:cNvPr id="8" name="文字方塊 7">
                <a:extLst>
                  <a:ext uri="{FF2B5EF4-FFF2-40B4-BE49-F238E27FC236}">
                    <a16:creationId xmlns:a16="http://schemas.microsoft.com/office/drawing/2014/main" id="{374F2C65-5BD7-11A7-E25E-49273E32F2C9}"/>
                  </a:ext>
                </a:extLst>
              </p:cNvPr>
              <p:cNvSpPr txBox="1">
                <a:spLocks noRot="1" noChangeAspect="1" noMove="1" noResize="1" noEditPoints="1" noAdjustHandles="1" noChangeArrowheads="1" noChangeShapeType="1" noTextEdit="1"/>
              </p:cNvSpPr>
              <p:nvPr/>
            </p:nvSpPr>
            <p:spPr>
              <a:xfrm>
                <a:off x="486380" y="1166351"/>
                <a:ext cx="6508189" cy="3691844"/>
              </a:xfrm>
              <a:prstGeom prst="rect">
                <a:avLst/>
              </a:prstGeom>
              <a:blipFill>
                <a:blip r:embed="rId3"/>
                <a:stretch>
                  <a:fillRect l="-843" b="-1980"/>
                </a:stretch>
              </a:blipFill>
            </p:spPr>
            <p:txBody>
              <a:bodyPr/>
              <a:lstStyle/>
              <a:p>
                <a:r>
                  <a:rPr lang="zh-TW" altLang="en-US">
                    <a:noFill/>
                  </a:rPr>
                  <a:t> </a:t>
                </a:r>
              </a:p>
            </p:txBody>
          </p:sp>
        </mc:Fallback>
      </mc:AlternateContent>
      <p:sp>
        <p:nvSpPr>
          <p:cNvPr id="4" name="文字方塊 3">
            <a:extLst>
              <a:ext uri="{FF2B5EF4-FFF2-40B4-BE49-F238E27FC236}">
                <a16:creationId xmlns:a16="http://schemas.microsoft.com/office/drawing/2014/main" id="{306FD4DF-5B6C-F02F-C1F8-93E5C3720773}"/>
              </a:ext>
            </a:extLst>
          </p:cNvPr>
          <p:cNvSpPr txBox="1"/>
          <p:nvPr/>
        </p:nvSpPr>
        <p:spPr>
          <a:xfrm>
            <a:off x="6562762" y="1166351"/>
            <a:ext cx="5772076" cy="3904723"/>
          </a:xfrm>
          <a:prstGeom prst="rect">
            <a:avLst/>
          </a:prstGeom>
          <a:noFill/>
        </p:spPr>
        <p:txBody>
          <a:bodyPr wrap="square">
            <a:spAutoFit/>
          </a:bodyPr>
          <a:lstStyle/>
          <a:p>
            <a:pPr>
              <a:lnSpc>
                <a:spcPct val="200000"/>
              </a:lnSpc>
            </a:pPr>
            <a:r>
              <a:rPr lang="pl-PL" altLang="zh-TW" sz="1400" dirty="0">
                <a:latin typeface="Times New Roman" panose="02020603050405020304" pitchFamily="18" charset="0"/>
                <a:cs typeface="Times New Roman" panose="02020603050405020304" pitchFamily="18" charset="0"/>
              </a:rPr>
              <a:t>s[45 : 0] </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23] + s[22 : 0] ≡ 2¹³s[45 : 23] − s[45 : 23] + s[22 : 0]</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33] + 2¹³s[32 : 23]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(s[45 : 33] + s[32 : 23])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2²³s[45 : 43] + 2¹³ (s[42 : 33] + s[32 : 23])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(s[45 : 43] + s[42 : 33] + s[32 : 23]) </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en-US" altLang="zh-TW" sz="1400" dirty="0">
                <a:latin typeface="Times New Roman" panose="02020603050405020304" pitchFamily="18" charset="0"/>
                <a:cs typeface="Times New Roman" panose="02020603050405020304" pitchFamily="18" charset="0"/>
              </a:rPr>
              <a:t>    </a:t>
            </a:r>
            <a:r>
              <a:rPr lang="pl-PL" altLang="zh-TW" sz="1400" dirty="0">
                <a:latin typeface="Times New Roman" panose="02020603050405020304" pitchFamily="18" charset="0"/>
                <a:cs typeface="Times New Roman" panose="02020603050405020304" pitchFamily="18" charset="0"/>
              </a:rPr>
              <a:t>− (s[45 : 43] + s[45 : 33] + s[45 : 23])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2¹³x − y + z ≡ 2²³x[11 : 10] + 2¹³x[9 : 0] − y + z</a:t>
            </a:r>
            <a:endParaRPr lang="en-US" altLang="zh-TW" sz="1400" dirty="0">
              <a:latin typeface="Times New Roman" panose="02020603050405020304" pitchFamily="18" charset="0"/>
              <a:cs typeface="Times New Roman" panose="02020603050405020304" pitchFamily="18" charset="0"/>
            </a:endParaRPr>
          </a:p>
          <a:p>
            <a:pPr>
              <a:lnSpc>
                <a:spcPct val="200000"/>
              </a:lnSpc>
            </a:pPr>
            <a:r>
              <a:rPr lang="pl-PL" altLang="zh-TW" sz="1400" dirty="0">
                <a:latin typeface="Times New Roman" panose="02020603050405020304" pitchFamily="18" charset="0"/>
                <a:cs typeface="Times New Roman" panose="02020603050405020304" pitchFamily="18" charset="0"/>
              </a:rPr>
              <a:t>≡ 2¹³ (x[11 : 10] + x[9 : 0]) − (y + x[11 : 10]) + z </a:t>
            </a:r>
            <a:r>
              <a:rPr lang="en-US" altLang="zh-TW" sz="1400" dirty="0">
                <a:latin typeface="Times New Roman" panose="02020603050405020304" pitchFamily="18" charset="0"/>
                <a:cs typeface="Times New Roman" panose="02020603050405020304" pitchFamily="18" charset="0"/>
              </a:rPr>
              <a:t>(</a:t>
            </a:r>
            <a:r>
              <a:rPr lang="pl-PL" altLang="zh-TW" sz="1400" dirty="0">
                <a:latin typeface="Times New Roman" panose="02020603050405020304" pitchFamily="18" charset="0"/>
                <a:cs typeface="Times New Roman" panose="02020603050405020304" pitchFamily="18" charset="0"/>
              </a:rPr>
              <a:t>mod q</a:t>
            </a:r>
            <a:r>
              <a:rPr lang="en-US" altLang="zh-TW" sz="1400" dirty="0">
                <a:latin typeface="Times New Roman" panose="02020603050405020304" pitchFamily="18" charset="0"/>
                <a:cs typeface="Times New Roman" panose="02020603050405020304" pitchFamily="18" charset="0"/>
              </a:rPr>
              <a:t>)</a:t>
            </a:r>
            <a:endParaRPr lang="pl-PL" altLang="zh-TW" sz="1400" dirty="0">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3C897BC9-0ED0-FA0F-EE22-E385C5B3517E}"/>
              </a:ext>
            </a:extLst>
          </p:cNvPr>
          <p:cNvSpPr/>
          <p:nvPr/>
        </p:nvSpPr>
        <p:spPr>
          <a:xfrm>
            <a:off x="6533765" y="1166351"/>
            <a:ext cx="5452587" cy="452529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5260103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4740134" cy="461665"/>
            <a:chOff x="568442" y="319364"/>
            <a:chExt cx="4740134"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464261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Modular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Rduction</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32</a:t>
            </a:fld>
            <a:endParaRPr lang="zh-CN" altLang="en-US" dirty="0"/>
          </a:p>
        </p:txBody>
      </p:sp>
      <p:pic>
        <p:nvPicPr>
          <p:cNvPr id="5" name="圖片 4">
            <a:extLst>
              <a:ext uri="{FF2B5EF4-FFF2-40B4-BE49-F238E27FC236}">
                <a16:creationId xmlns:a16="http://schemas.microsoft.com/office/drawing/2014/main" id="{11924408-3213-43BC-9609-FF49811A24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683966"/>
            <a:ext cx="11520000" cy="3895855"/>
          </a:xfrm>
          <a:prstGeom prst="rect">
            <a:avLst/>
          </a:prstGeom>
        </p:spPr>
      </p:pic>
    </p:spTree>
    <p:extLst>
      <p:ext uri="{BB962C8B-B14F-4D97-AF65-F5344CB8AC3E}">
        <p14:creationId xmlns:p14="http://schemas.microsoft.com/office/powerpoint/2010/main" val="29620022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EEBA-98CD-5C11-6A51-ABA8BCA40FFB}"/>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6D2EC07F-7C5B-2931-7C1D-9C1FD6CF0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4EB6989A-7F83-7500-004A-42FC5CCF1660}"/>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 structure</a:t>
            </a:r>
          </a:p>
        </p:txBody>
      </p:sp>
      <p:grpSp>
        <p:nvGrpSpPr>
          <p:cNvPr id="6" name="组合 5">
            <a:extLst>
              <a:ext uri="{FF2B5EF4-FFF2-40B4-BE49-F238E27FC236}">
                <a16:creationId xmlns:a16="http://schemas.microsoft.com/office/drawing/2014/main" id="{C47B4EDC-E055-B4E4-26B6-7AFAC7538953}"/>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C91AEB2-232D-63FF-C32A-0517AE8090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2F73A35C-F183-6FAF-2980-9B0417DB7B3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03</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0C967D9B-85C1-2525-29FE-0772CC337B1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23A89860-81CE-1929-02AA-B0EAF0A71E4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1D5FBC4B-0369-4B25-3197-421B160488B2}"/>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CF3575A5-FB96-CDAF-319A-CE90F507AF2B}"/>
              </a:ext>
            </a:extLst>
          </p:cNvPr>
          <p:cNvSpPr>
            <a:spLocks noGrp="1"/>
          </p:cNvSpPr>
          <p:nvPr>
            <p:ph type="sldNum" sz="quarter" idx="12"/>
          </p:nvPr>
        </p:nvSpPr>
        <p:spPr/>
        <p:txBody>
          <a:bodyPr/>
          <a:lstStyle/>
          <a:p>
            <a:fld id="{565CE74E-AB26-4998-AD42-012C4C1AD076}" type="slidenum">
              <a:rPr lang="zh-CN" altLang="en-US" smtClean="0"/>
              <a:t>33</a:t>
            </a:fld>
            <a:endParaRPr lang="zh-CN" altLang="en-US"/>
          </a:p>
        </p:txBody>
      </p:sp>
    </p:spTree>
    <p:extLst>
      <p:ext uri="{BB962C8B-B14F-4D97-AF65-F5344CB8AC3E}">
        <p14:creationId xmlns:p14="http://schemas.microsoft.com/office/powerpoint/2010/main" val="13275255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880103" cy="461665"/>
            <a:chOff x="568442" y="319364"/>
            <a:chExt cx="880103"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782587"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34</a:t>
            </a:fld>
            <a:endParaRPr lang="zh-CN" altLang="en-US" dirty="0"/>
          </a:p>
        </p:txBody>
      </p:sp>
      <p:sp>
        <p:nvSpPr>
          <p:cNvPr id="6" name="文字方塊 5">
            <a:extLst>
              <a:ext uri="{FF2B5EF4-FFF2-40B4-BE49-F238E27FC236}">
                <a16:creationId xmlns:a16="http://schemas.microsoft.com/office/drawing/2014/main" id="{B07329E8-421E-AC7C-F56E-9E0E21B17232}"/>
              </a:ext>
            </a:extLst>
          </p:cNvPr>
          <p:cNvSpPr txBox="1"/>
          <p:nvPr/>
        </p:nvSpPr>
        <p:spPr>
          <a:xfrm>
            <a:off x="1201542" y="1015875"/>
            <a:ext cx="9788915" cy="3691844"/>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NTT is a variant of the Fast Fourier Transform (FFT) based on a finite field.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Transforms polynomial multiplication into efficient pointwise multiplication</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Cooley-Tukey decomposition is used for NTT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Gentleman-Sande decomposition for INTT </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Implements Radix-2 MDC NTT structure with 8 Butterfly Units</a:t>
            </a:r>
          </a:p>
          <a:p>
            <a:pPr marL="285750" indent="-285750">
              <a:lnSpc>
                <a:spcPct val="200000"/>
              </a:lnSpc>
              <a:buFont typeface="Wingdings" panose="05000000000000000000" pitchFamily="2" charset="2"/>
              <a:buChar char="ü"/>
            </a:pPr>
            <a:r>
              <a:rPr lang="fr-FR" altLang="zh-TW" sz="2000" dirty="0">
                <a:latin typeface="Times New Roman" panose="02020603050405020304" pitchFamily="18" charset="0"/>
                <a:cs typeface="Times New Roman" panose="02020603050405020304" pitchFamily="18" charset="0"/>
              </a:rPr>
              <a:t>Supports n =256 point transformations</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40316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4A3747-015C-6F0A-4AAF-30A3DFD97DD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EEFD325-1FE0-08BE-7249-0AFE48C04600}"/>
              </a:ext>
            </a:extLst>
          </p:cNvPr>
          <p:cNvGrpSpPr/>
          <p:nvPr/>
        </p:nvGrpSpPr>
        <p:grpSpPr>
          <a:xfrm>
            <a:off x="568443" y="319365"/>
            <a:ext cx="3301214" cy="461665"/>
            <a:chOff x="568442" y="319364"/>
            <a:chExt cx="3301214" cy="461666"/>
          </a:xfrm>
        </p:grpSpPr>
        <p:sp>
          <p:nvSpPr>
            <p:cNvPr id="55" name="文本框 23">
              <a:extLst>
                <a:ext uri="{FF2B5EF4-FFF2-40B4-BE49-F238E27FC236}">
                  <a16:creationId xmlns:a16="http://schemas.microsoft.com/office/drawing/2014/main" id="{A4653719-B142-F802-E26A-252B847F686C}"/>
                </a:ext>
              </a:extLst>
            </p:cNvPr>
            <p:cNvSpPr txBox="1"/>
            <p:nvPr/>
          </p:nvSpPr>
          <p:spPr>
            <a:xfrm>
              <a:off x="665958" y="319364"/>
              <a:ext cx="3203698"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Butterfly diagram</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F4599EA-E3FC-BB31-921F-C01F1735B75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96B417F-18D8-0E0D-31AD-97E90F800278}"/>
              </a:ext>
            </a:extLst>
          </p:cNvPr>
          <p:cNvSpPr>
            <a:spLocks noGrp="1"/>
          </p:cNvSpPr>
          <p:nvPr>
            <p:ph type="sldNum" sz="quarter" idx="12"/>
          </p:nvPr>
        </p:nvSpPr>
        <p:spPr/>
        <p:txBody>
          <a:bodyPr/>
          <a:lstStyle/>
          <a:p>
            <a:fld id="{565CE74E-AB26-4998-AD42-012C4C1AD076}" type="slidenum">
              <a:rPr lang="zh-CN" altLang="en-US" smtClean="0"/>
              <a:t>35</a:t>
            </a:fld>
            <a:endParaRPr lang="zh-CN" altLang="en-US" dirty="0"/>
          </a:p>
        </p:txBody>
      </p:sp>
      <p:pic>
        <p:nvPicPr>
          <p:cNvPr id="3" name="圖片 2">
            <a:extLst>
              <a:ext uri="{FF2B5EF4-FFF2-40B4-BE49-F238E27FC236}">
                <a16:creationId xmlns:a16="http://schemas.microsoft.com/office/drawing/2014/main" id="{F06E341B-FD04-F00A-5A4E-D8C7DC9CF43D}"/>
              </a:ext>
            </a:extLst>
          </p:cNvPr>
          <p:cNvPicPr>
            <a:picLocks noChangeAspect="1"/>
          </p:cNvPicPr>
          <p:nvPr/>
        </p:nvPicPr>
        <p:blipFill>
          <a:blip r:embed="rId3"/>
          <a:stretch>
            <a:fillRect/>
          </a:stretch>
        </p:blipFill>
        <p:spPr>
          <a:xfrm>
            <a:off x="7373644" y="1280966"/>
            <a:ext cx="4637723" cy="1470575"/>
          </a:xfrm>
          <a:prstGeom prst="rect">
            <a:avLst/>
          </a:prstGeom>
        </p:spPr>
      </p:pic>
      <p:pic>
        <p:nvPicPr>
          <p:cNvPr id="4" name="圖片 3">
            <a:extLst>
              <a:ext uri="{FF2B5EF4-FFF2-40B4-BE49-F238E27FC236}">
                <a16:creationId xmlns:a16="http://schemas.microsoft.com/office/drawing/2014/main" id="{85EBF108-A806-0F42-05F5-A6AF8C2C0C6A}"/>
              </a:ext>
            </a:extLst>
          </p:cNvPr>
          <p:cNvPicPr>
            <a:picLocks noChangeAspect="1"/>
          </p:cNvPicPr>
          <p:nvPr/>
        </p:nvPicPr>
        <p:blipFill>
          <a:blip r:embed="rId4"/>
          <a:stretch>
            <a:fillRect/>
          </a:stretch>
        </p:blipFill>
        <p:spPr>
          <a:xfrm>
            <a:off x="7373644" y="3783496"/>
            <a:ext cx="4708061" cy="1497365"/>
          </a:xfrm>
          <a:prstGeom prst="rect">
            <a:avLst/>
          </a:prstGeom>
        </p:spPr>
      </p:pic>
      <p:pic>
        <p:nvPicPr>
          <p:cNvPr id="8" name="圖片 7">
            <a:extLst>
              <a:ext uri="{FF2B5EF4-FFF2-40B4-BE49-F238E27FC236}">
                <a16:creationId xmlns:a16="http://schemas.microsoft.com/office/drawing/2014/main" id="{5A24B9FF-04BF-D669-5465-666990CE6230}"/>
              </a:ext>
            </a:extLst>
          </p:cNvPr>
          <p:cNvPicPr>
            <a:picLocks noChangeAspect="1"/>
          </p:cNvPicPr>
          <p:nvPr/>
        </p:nvPicPr>
        <p:blipFill>
          <a:blip r:embed="rId5"/>
          <a:srcRect l="1559" r="-1559"/>
          <a:stretch/>
        </p:blipFill>
        <p:spPr>
          <a:xfrm>
            <a:off x="5181900" y="4631223"/>
            <a:ext cx="1932182" cy="726922"/>
          </a:xfrm>
          <a:prstGeom prst="rect">
            <a:avLst/>
          </a:prstGeom>
        </p:spPr>
      </p:pic>
      <p:pic>
        <p:nvPicPr>
          <p:cNvPr id="10" name="圖片 9">
            <a:extLst>
              <a:ext uri="{FF2B5EF4-FFF2-40B4-BE49-F238E27FC236}">
                <a16:creationId xmlns:a16="http://schemas.microsoft.com/office/drawing/2014/main" id="{7362114E-BE11-8A32-B1B2-19196433E3BD}"/>
              </a:ext>
            </a:extLst>
          </p:cNvPr>
          <p:cNvPicPr>
            <a:picLocks noChangeAspect="1"/>
          </p:cNvPicPr>
          <p:nvPr/>
        </p:nvPicPr>
        <p:blipFill>
          <a:blip r:embed="rId6"/>
          <a:srcRect l="1668" t="-1579"/>
          <a:stretch/>
        </p:blipFill>
        <p:spPr>
          <a:xfrm>
            <a:off x="5181900" y="2106184"/>
            <a:ext cx="1445590" cy="670764"/>
          </a:xfrm>
          <a:prstGeom prst="rect">
            <a:avLst/>
          </a:prstGeom>
        </p:spPr>
      </p:pic>
      <p:sp>
        <p:nvSpPr>
          <p:cNvPr id="11" name="文字方塊 10">
            <a:extLst>
              <a:ext uri="{FF2B5EF4-FFF2-40B4-BE49-F238E27FC236}">
                <a16:creationId xmlns:a16="http://schemas.microsoft.com/office/drawing/2014/main" id="{101BD4D7-817B-9FBD-61F0-D0E28D7CFB34}"/>
              </a:ext>
            </a:extLst>
          </p:cNvPr>
          <p:cNvSpPr txBox="1"/>
          <p:nvPr/>
        </p:nvSpPr>
        <p:spPr>
          <a:xfrm>
            <a:off x="901493" y="1198587"/>
            <a:ext cx="5910785" cy="400110"/>
          </a:xfrm>
          <a:prstGeom prst="rect">
            <a:avLst/>
          </a:prstGeom>
          <a:noFill/>
        </p:spPr>
        <p:txBody>
          <a:bodyPr wrap="none" rtlCol="0">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Fundamental in FFT/NTT computations, is given by:</a:t>
            </a:r>
            <a:endParaRPr lang="zh-TW" altLang="en-US" sz="2000" dirty="0">
              <a:latin typeface="Times New Roman" panose="02020603050405020304" pitchFamily="18" charset="0"/>
              <a:cs typeface="Times New Roman" panose="02020603050405020304" pitchFamily="18" charset="0"/>
            </a:endParaRPr>
          </a:p>
        </p:txBody>
      </p:sp>
      <p:sp>
        <p:nvSpPr>
          <p:cNvPr id="12" name="文字方塊 11">
            <a:extLst>
              <a:ext uri="{FF2B5EF4-FFF2-40B4-BE49-F238E27FC236}">
                <a16:creationId xmlns:a16="http://schemas.microsoft.com/office/drawing/2014/main" id="{78C35074-651A-28D0-0738-67C04C44CDAD}"/>
              </a:ext>
            </a:extLst>
          </p:cNvPr>
          <p:cNvSpPr txBox="1"/>
          <p:nvPr/>
        </p:nvSpPr>
        <p:spPr>
          <a:xfrm>
            <a:off x="901493" y="3606411"/>
            <a:ext cx="5995744" cy="400110"/>
          </a:xfrm>
          <a:prstGeom prst="rect">
            <a:avLst/>
          </a:prstGeom>
          <a:noFill/>
        </p:spPr>
        <p:txBody>
          <a:bodyPr wrap="none" rtlCol="0">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Fundamental in FFT/INTT computations, is given by:</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4312A1D0-AD72-4C5A-6BAA-9B4DC946EF26}"/>
              </a:ext>
            </a:extLst>
          </p:cNvPr>
          <p:cNvPicPr>
            <a:picLocks noChangeAspect="1"/>
          </p:cNvPicPr>
          <p:nvPr/>
        </p:nvPicPr>
        <p:blipFill>
          <a:blip r:embed="rId7"/>
          <a:stretch>
            <a:fillRect/>
          </a:stretch>
        </p:blipFill>
        <p:spPr>
          <a:xfrm>
            <a:off x="1395411" y="2016254"/>
            <a:ext cx="2766601" cy="806600"/>
          </a:xfrm>
          <a:prstGeom prst="rect">
            <a:avLst/>
          </a:prstGeom>
        </p:spPr>
      </p:pic>
      <p:pic>
        <p:nvPicPr>
          <p:cNvPr id="6" name="圖片 5">
            <a:extLst>
              <a:ext uri="{FF2B5EF4-FFF2-40B4-BE49-F238E27FC236}">
                <a16:creationId xmlns:a16="http://schemas.microsoft.com/office/drawing/2014/main" id="{239018F0-7AC7-BFC2-B2DE-37F8959A6808}"/>
              </a:ext>
            </a:extLst>
          </p:cNvPr>
          <p:cNvPicPr>
            <a:picLocks noChangeAspect="1"/>
          </p:cNvPicPr>
          <p:nvPr/>
        </p:nvPicPr>
        <p:blipFill>
          <a:blip r:embed="rId8"/>
          <a:stretch>
            <a:fillRect/>
          </a:stretch>
        </p:blipFill>
        <p:spPr>
          <a:xfrm>
            <a:off x="1090284" y="4532179"/>
            <a:ext cx="3376857" cy="825966"/>
          </a:xfrm>
          <a:prstGeom prst="rect">
            <a:avLst/>
          </a:prstGeom>
        </p:spPr>
      </p:pic>
      <p:sp>
        <p:nvSpPr>
          <p:cNvPr id="7" name="箭號: 向右 6">
            <a:extLst>
              <a:ext uri="{FF2B5EF4-FFF2-40B4-BE49-F238E27FC236}">
                <a16:creationId xmlns:a16="http://schemas.microsoft.com/office/drawing/2014/main" id="{B89616AF-5BBF-BB30-B050-AB9DE2E7CD4D}"/>
              </a:ext>
            </a:extLst>
          </p:cNvPr>
          <p:cNvSpPr/>
          <p:nvPr/>
        </p:nvSpPr>
        <p:spPr>
          <a:xfrm>
            <a:off x="4488650" y="2273875"/>
            <a:ext cx="433689" cy="33538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箭號: 向右 8">
            <a:extLst>
              <a:ext uri="{FF2B5EF4-FFF2-40B4-BE49-F238E27FC236}">
                <a16:creationId xmlns:a16="http://schemas.microsoft.com/office/drawing/2014/main" id="{F14FFB5E-A249-7527-AE95-1BB93277777A}"/>
              </a:ext>
            </a:extLst>
          </p:cNvPr>
          <p:cNvSpPr/>
          <p:nvPr/>
        </p:nvSpPr>
        <p:spPr>
          <a:xfrm>
            <a:off x="4488649" y="4759075"/>
            <a:ext cx="433689" cy="33538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1352975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13050" cy="461665"/>
            <a:chOff x="568442" y="319364"/>
            <a:chExt cx="1813050"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15534"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MDC</a:t>
              </a:r>
              <a:endPar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36</a:t>
            </a:fld>
            <a:endParaRPr lang="zh-CN" altLang="en-US" dirty="0"/>
          </a:p>
        </p:txBody>
      </p:sp>
      <p:sp>
        <p:nvSpPr>
          <p:cNvPr id="3" name="矩形 2">
            <a:extLst>
              <a:ext uri="{FF2B5EF4-FFF2-40B4-BE49-F238E27FC236}">
                <a16:creationId xmlns:a16="http://schemas.microsoft.com/office/drawing/2014/main" id="{4E07E811-8CD1-45F6-8166-901A9D0E681B}"/>
              </a:ext>
            </a:extLst>
          </p:cNvPr>
          <p:cNvSpPr/>
          <p:nvPr/>
        </p:nvSpPr>
        <p:spPr>
          <a:xfrm>
            <a:off x="1024484" y="1546698"/>
            <a:ext cx="2448290" cy="4027251"/>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Data Mem</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03881E63-B174-4906-BBB5-1330B4630307}"/>
              </a:ext>
            </a:extLst>
          </p:cNvPr>
          <p:cNvSpPr/>
          <p:nvPr/>
        </p:nvSpPr>
        <p:spPr>
          <a:xfrm>
            <a:off x="2811816" y="2180021"/>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F7E553E-B030-49D4-99E6-E7CD100B1683}"/>
              </a:ext>
            </a:extLst>
          </p:cNvPr>
          <p:cNvSpPr/>
          <p:nvPr/>
        </p:nvSpPr>
        <p:spPr>
          <a:xfrm>
            <a:off x="2811816" y="2928764"/>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3A9E1EC6-7662-4803-9CE5-F57A67A14530}"/>
              </a:ext>
            </a:extLst>
          </p:cNvPr>
          <p:cNvSpPr/>
          <p:nvPr/>
        </p:nvSpPr>
        <p:spPr>
          <a:xfrm>
            <a:off x="2811816" y="3711357"/>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64EC8945-74ED-47C8-94B9-6C12A1209F1B}"/>
              </a:ext>
            </a:extLst>
          </p:cNvPr>
          <p:cNvSpPr/>
          <p:nvPr/>
        </p:nvSpPr>
        <p:spPr>
          <a:xfrm>
            <a:off x="2811816" y="4460100"/>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3</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BE309CDE-4F28-413A-B5C3-E050360F3C17}"/>
              </a:ext>
            </a:extLst>
          </p:cNvPr>
          <p:cNvSpPr/>
          <p:nvPr/>
        </p:nvSpPr>
        <p:spPr>
          <a:xfrm>
            <a:off x="4809163" y="2342973"/>
            <a:ext cx="1556588" cy="238712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BU</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7A2EFED7-32C6-4664-8855-D2745348BF23}"/>
              </a:ext>
            </a:extLst>
          </p:cNvPr>
          <p:cNvSpPr/>
          <p:nvPr/>
        </p:nvSpPr>
        <p:spPr>
          <a:xfrm>
            <a:off x="8266645" y="2530581"/>
            <a:ext cx="1287456" cy="796366"/>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7904EDE0-A978-40E7-AE91-E87221CF72F3}"/>
              </a:ext>
            </a:extLst>
          </p:cNvPr>
          <p:cNvSpPr/>
          <p:nvPr/>
        </p:nvSpPr>
        <p:spPr>
          <a:xfrm>
            <a:off x="6826952" y="3724991"/>
            <a:ext cx="1287456" cy="796366"/>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E8BAC69F-6909-4C8E-B31B-781F1B0F9B93}"/>
              </a:ext>
            </a:extLst>
          </p:cNvPr>
          <p:cNvSpPr/>
          <p:nvPr/>
        </p:nvSpPr>
        <p:spPr>
          <a:xfrm>
            <a:off x="10019164" y="2342973"/>
            <a:ext cx="1556588" cy="238712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BU</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 name="文字方塊 5">
            <a:extLst>
              <a:ext uri="{FF2B5EF4-FFF2-40B4-BE49-F238E27FC236}">
                <a16:creationId xmlns:a16="http://schemas.microsoft.com/office/drawing/2014/main" id="{65A5D62E-5899-4AEF-A9DB-B1DD915BBFEC}"/>
              </a:ext>
            </a:extLst>
          </p:cNvPr>
          <p:cNvSpPr txBox="1"/>
          <p:nvPr/>
        </p:nvSpPr>
        <p:spPr>
          <a:xfrm>
            <a:off x="8465784" y="2161249"/>
            <a:ext cx="9144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5AB3D12C-333E-494F-BD48-C736B120E3AC}"/>
              </a:ext>
            </a:extLst>
          </p:cNvPr>
          <p:cNvSpPr txBox="1"/>
          <p:nvPr/>
        </p:nvSpPr>
        <p:spPr>
          <a:xfrm>
            <a:off x="7013480" y="3342025"/>
            <a:ext cx="9144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96663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4.375E-6 4.07407E-6 L 0.2043 0.0699 " pathEditMode="relative" rAng="0" ptsTypes="AA">
                                      <p:cBhvr>
                                        <p:cTn id="6" dur="2000" fill="hold"/>
                                        <p:tgtEl>
                                          <p:spTgt spid="4"/>
                                        </p:tgtEl>
                                        <p:attrNameLst>
                                          <p:attrName>ppt_x</p:attrName>
                                          <p:attrName>ppt_y</p:attrName>
                                        </p:attrNameLst>
                                      </p:cBhvr>
                                      <p:rCtr x="10208" y="3495"/>
                                    </p:animMotion>
                                  </p:childTnLst>
                                </p:cTn>
                              </p:par>
                              <p:par>
                                <p:cTn id="7" presetID="42" presetClass="path" presetSubtype="0" accel="50000" decel="50000" fill="hold" grpId="0" nodeType="withEffect">
                                  <p:stCondLst>
                                    <p:cond delay="0"/>
                                  </p:stCondLst>
                                  <p:childTnLst>
                                    <p:animMotion origin="layout" path="M -4.375E-6 4.44444E-6 L 0.20365 0.03935 " pathEditMode="relative" rAng="0" ptsTypes="AA">
                                      <p:cBhvr>
                                        <p:cTn id="8" dur="2000" fill="hold"/>
                                        <p:tgtEl>
                                          <p:spTgt spid="10"/>
                                        </p:tgtEl>
                                        <p:attrNameLst>
                                          <p:attrName>ppt_x</p:attrName>
                                          <p:attrName>ppt_y</p:attrName>
                                        </p:attrNameLst>
                                      </p:cBhvr>
                                      <p:rCtr x="10182" y="1968"/>
                                    </p:animMotion>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grpId="1" nodeType="clickEffect">
                                  <p:stCondLst>
                                    <p:cond delay="0"/>
                                  </p:stCondLst>
                                  <p:childTnLst>
                                    <p:animMotion origin="layout" path="M 0.2043 0.0699 L 0.47813 0.0699 " pathEditMode="relative" rAng="0" ptsTypes="AA">
                                      <p:cBhvr>
                                        <p:cTn id="12" dur="2000" fill="hold"/>
                                        <p:tgtEl>
                                          <p:spTgt spid="4"/>
                                        </p:tgtEl>
                                        <p:attrNameLst>
                                          <p:attrName>ppt_x</p:attrName>
                                          <p:attrName>ppt_y</p:attrName>
                                        </p:attrNameLst>
                                      </p:cBhvr>
                                      <p:rCtr x="13724" y="0"/>
                                    </p:animMotion>
                                  </p:childTnLst>
                                </p:cTn>
                              </p:par>
                              <p:par>
                                <p:cTn id="13" presetID="42" presetClass="path" presetSubtype="0" accel="50000" decel="50000" fill="hold" grpId="1" nodeType="withEffect">
                                  <p:stCondLst>
                                    <p:cond delay="0"/>
                                  </p:stCondLst>
                                  <p:childTnLst>
                                    <p:animMotion origin="layout" path="M 0.20365 0.03935 L 0.36003 0.02083 " pathEditMode="relative" rAng="0" ptsTypes="AA">
                                      <p:cBhvr>
                                        <p:cTn id="14" dur="2000" fill="hold"/>
                                        <p:tgtEl>
                                          <p:spTgt spid="10"/>
                                        </p:tgtEl>
                                        <p:attrNameLst>
                                          <p:attrName>ppt_x</p:attrName>
                                          <p:attrName>ppt_y</p:attrName>
                                        </p:attrNameLst>
                                      </p:cBhvr>
                                      <p:rCtr x="7813" y="-926"/>
                                    </p:animMotion>
                                  </p:childTnLst>
                                </p:cTn>
                              </p:par>
                              <p:par>
                                <p:cTn id="15" presetID="42" presetClass="path" presetSubtype="0" accel="50000" decel="50000" fill="hold" grpId="0" nodeType="withEffect">
                                  <p:stCondLst>
                                    <p:cond delay="0"/>
                                  </p:stCondLst>
                                  <p:childTnLst>
                                    <p:animMotion origin="layout" path="M -4.375E-6 4.81481E-6 L 0.20365 -0.03936 " pathEditMode="relative" rAng="0" ptsTypes="AA">
                                      <p:cBhvr>
                                        <p:cTn id="16" dur="2000" fill="hold"/>
                                        <p:tgtEl>
                                          <p:spTgt spid="9"/>
                                        </p:tgtEl>
                                        <p:attrNameLst>
                                          <p:attrName>ppt_x</p:attrName>
                                          <p:attrName>ppt_y</p:attrName>
                                        </p:attrNameLst>
                                      </p:cBhvr>
                                      <p:rCtr x="10182" y="-1968"/>
                                    </p:animMotion>
                                  </p:childTnLst>
                                </p:cTn>
                              </p:par>
                              <p:par>
                                <p:cTn id="17" presetID="42" presetClass="path" presetSubtype="0" accel="50000" decel="50000" fill="hold" grpId="0" nodeType="withEffect">
                                  <p:stCondLst>
                                    <p:cond delay="0"/>
                                  </p:stCondLst>
                                  <p:childTnLst>
                                    <p:animMotion origin="layout" path="M -4.375E-6 -4.81481E-6 L 0.20365 -0.06991 " pathEditMode="relative" rAng="0" ptsTypes="AA">
                                      <p:cBhvr>
                                        <p:cTn id="18" dur="2000" fill="hold"/>
                                        <p:tgtEl>
                                          <p:spTgt spid="11"/>
                                        </p:tgtEl>
                                        <p:attrNameLst>
                                          <p:attrName>ppt_x</p:attrName>
                                          <p:attrName>ppt_y</p:attrName>
                                        </p:attrNameLst>
                                      </p:cBhvr>
                                      <p:rCtr x="10182" y="-3634"/>
                                    </p:animMotion>
                                  </p:childTnLst>
                                </p:cTn>
                              </p:par>
                            </p:childTnLst>
                          </p:cTn>
                        </p:par>
                      </p:childTnLst>
                    </p:cTn>
                  </p:par>
                  <p:par>
                    <p:cTn id="19" fill="hold">
                      <p:stCondLst>
                        <p:cond delay="indefinite"/>
                      </p:stCondLst>
                      <p:childTnLst>
                        <p:par>
                          <p:cTn id="20" fill="hold">
                            <p:stCondLst>
                              <p:cond delay="0"/>
                            </p:stCondLst>
                            <p:childTnLst>
                              <p:par>
                                <p:cTn id="21" presetID="42" presetClass="path" presetSubtype="0" accel="50000" decel="50000" fill="hold" grpId="2" nodeType="clickEffect">
                                  <p:stCondLst>
                                    <p:cond delay="0"/>
                                  </p:stCondLst>
                                  <p:childTnLst>
                                    <p:animMotion origin="layout" path="M 0.47813 0.0699 L 0.63477 0.0699 " pathEditMode="relative" rAng="0" ptsTypes="AA">
                                      <p:cBhvr>
                                        <p:cTn id="22" dur="2000" fill="hold"/>
                                        <p:tgtEl>
                                          <p:spTgt spid="4"/>
                                        </p:tgtEl>
                                        <p:attrNameLst>
                                          <p:attrName>ppt_x</p:attrName>
                                          <p:attrName>ppt_y</p:attrName>
                                        </p:attrNameLst>
                                      </p:cBhvr>
                                      <p:rCtr x="7826" y="0"/>
                                    </p:animMotion>
                                  </p:childTnLst>
                                </p:cTn>
                              </p:par>
                              <p:par>
                                <p:cTn id="23" presetID="42" presetClass="path" presetSubtype="0" accel="50000" decel="50000" fill="hold" grpId="1" nodeType="withEffect">
                                  <p:stCondLst>
                                    <p:cond delay="0"/>
                                  </p:stCondLst>
                                  <p:childTnLst>
                                    <p:animMotion origin="layout" path="M 0.2043 -0.03936 L 0.63477 0.15347 " pathEditMode="relative" rAng="0" ptsTypes="AA">
                                      <p:cBhvr>
                                        <p:cTn id="24" dur="2000" fill="hold"/>
                                        <p:tgtEl>
                                          <p:spTgt spid="9"/>
                                        </p:tgtEl>
                                        <p:attrNameLst>
                                          <p:attrName>ppt_x</p:attrName>
                                          <p:attrName>ppt_y</p:attrName>
                                        </p:attrNameLst>
                                      </p:cBhvr>
                                      <p:rCtr x="21523" y="9630"/>
                                    </p:animMotion>
                                  </p:childTnLst>
                                </p:cTn>
                              </p:par>
                              <p:par>
                                <p:cTn id="25" presetID="42" presetClass="path" presetSubtype="0" accel="50000" decel="50000" fill="hold" grpId="2" nodeType="withEffect">
                                  <p:stCondLst>
                                    <p:cond delay="0"/>
                                  </p:stCondLst>
                                  <p:childTnLst>
                                    <p:animMotion origin="layout" path="M 0.36003 0.02083 L 0.47813 -0.15347 " pathEditMode="relative" rAng="0" ptsTypes="AA">
                                      <p:cBhvr>
                                        <p:cTn id="26" dur="2000" fill="hold"/>
                                        <p:tgtEl>
                                          <p:spTgt spid="10"/>
                                        </p:tgtEl>
                                        <p:attrNameLst>
                                          <p:attrName>ppt_x</p:attrName>
                                          <p:attrName>ppt_y</p:attrName>
                                        </p:attrNameLst>
                                      </p:cBhvr>
                                      <p:rCtr x="5924" y="-8935"/>
                                    </p:animMotion>
                                  </p:childTnLst>
                                </p:cTn>
                              </p:par>
                              <p:par>
                                <p:cTn id="27" presetID="42" presetClass="path" presetSubtype="0" accel="50000" decel="50000" fill="hold" grpId="1" nodeType="withEffect">
                                  <p:stCondLst>
                                    <p:cond delay="0"/>
                                  </p:stCondLst>
                                  <p:childTnLst>
                                    <p:animMotion origin="layout" path="M 0.20365 -0.0699 L 0.36003 -0.08842 " pathEditMode="relative" rAng="0" ptsTypes="AA">
                                      <p:cBhvr>
                                        <p:cTn id="28" dur="2000" fill="hold"/>
                                        <p:tgtEl>
                                          <p:spTgt spid="11"/>
                                        </p:tgtEl>
                                        <p:attrNameLst>
                                          <p:attrName>ppt_x</p:attrName>
                                          <p:attrName>ppt_y</p:attrName>
                                        </p:attrNameLst>
                                      </p:cBhvr>
                                      <p:rCtr x="7799" y="-949"/>
                                    </p:animMotion>
                                  </p:childTnLst>
                                </p:cTn>
                              </p:par>
                            </p:childTnLst>
                          </p:cTn>
                        </p:par>
                      </p:childTnLst>
                    </p:cTn>
                  </p:par>
                  <p:par>
                    <p:cTn id="29" fill="hold">
                      <p:stCondLst>
                        <p:cond delay="indefinite"/>
                      </p:stCondLst>
                      <p:childTnLst>
                        <p:par>
                          <p:cTn id="30" fill="hold">
                            <p:stCondLst>
                              <p:cond delay="0"/>
                            </p:stCondLst>
                            <p:childTnLst>
                              <p:par>
                                <p:cTn id="31" presetID="42" presetClass="path" presetSubtype="0" accel="50000" decel="50000" fill="hold" grpId="3" nodeType="clickEffect">
                                  <p:stCondLst>
                                    <p:cond delay="0"/>
                                  </p:stCondLst>
                                  <p:childTnLst>
                                    <p:animMotion origin="layout" path="M 0.63477 0.0699 L -4.375E-6 4.07407E-6 " pathEditMode="relative" rAng="0" ptsTypes="AA">
                                      <p:cBhvr>
                                        <p:cTn id="32" dur="2000" fill="hold"/>
                                        <p:tgtEl>
                                          <p:spTgt spid="4"/>
                                        </p:tgtEl>
                                        <p:attrNameLst>
                                          <p:attrName>ppt_x</p:attrName>
                                          <p:attrName>ppt_y</p:attrName>
                                        </p:attrNameLst>
                                      </p:cBhvr>
                                      <p:rCtr x="-31654" y="-3495"/>
                                    </p:animMotion>
                                  </p:childTnLst>
                                </p:cTn>
                              </p:par>
                              <p:par>
                                <p:cTn id="33" presetID="42" presetClass="path" presetSubtype="0" accel="50000" decel="50000" fill="hold" grpId="2" nodeType="withEffect">
                                  <p:stCondLst>
                                    <p:cond delay="0"/>
                                  </p:stCondLst>
                                  <p:childTnLst>
                                    <p:animMotion origin="layout" path="M 0.63477 0.15347 L -4.375E-6 4.81481E-6 " pathEditMode="relative" rAng="0" ptsTypes="AA">
                                      <p:cBhvr>
                                        <p:cTn id="34" dur="2000" fill="hold"/>
                                        <p:tgtEl>
                                          <p:spTgt spid="9"/>
                                        </p:tgtEl>
                                        <p:attrNameLst>
                                          <p:attrName>ppt_x</p:attrName>
                                          <p:attrName>ppt_y</p:attrName>
                                        </p:attrNameLst>
                                      </p:cBhvr>
                                      <p:rCtr x="-31654" y="-7685"/>
                                    </p:animMotion>
                                  </p:childTnLst>
                                </p:cTn>
                              </p:par>
                              <p:par>
                                <p:cTn id="35" presetID="42" presetClass="path" presetSubtype="0" accel="50000" decel="50000" fill="hold" grpId="3" nodeType="withEffect">
                                  <p:stCondLst>
                                    <p:cond delay="0"/>
                                  </p:stCondLst>
                                  <p:childTnLst>
                                    <p:animMotion origin="layout" path="M 0.47813 -0.15348 L 0.63477 -0.15348 " pathEditMode="relative" rAng="0" ptsTypes="AA">
                                      <p:cBhvr>
                                        <p:cTn id="36" dur="2000" fill="hold"/>
                                        <p:tgtEl>
                                          <p:spTgt spid="10"/>
                                        </p:tgtEl>
                                        <p:attrNameLst>
                                          <p:attrName>ppt_x</p:attrName>
                                          <p:attrName>ppt_y</p:attrName>
                                        </p:attrNameLst>
                                      </p:cBhvr>
                                      <p:rCtr x="7734" y="0"/>
                                    </p:animMotion>
                                  </p:childTnLst>
                                </p:cTn>
                              </p:par>
                              <p:par>
                                <p:cTn id="37" presetID="42" presetClass="path" presetSubtype="0" accel="50000" decel="50000" fill="hold" grpId="2" nodeType="withEffect">
                                  <p:stCondLst>
                                    <p:cond delay="0"/>
                                  </p:stCondLst>
                                  <p:childTnLst>
                                    <p:animMotion origin="layout" path="M 0.36003 -0.08842 L 0.63477 -0.0699 " pathEditMode="relative" rAng="0" ptsTypes="AA">
                                      <p:cBhvr>
                                        <p:cTn id="38" dur="2000" fill="hold"/>
                                        <p:tgtEl>
                                          <p:spTgt spid="11"/>
                                        </p:tgtEl>
                                        <p:attrNameLst>
                                          <p:attrName>ppt_x</p:attrName>
                                          <p:attrName>ppt_y</p:attrName>
                                        </p:attrNameLst>
                                      </p:cBhvr>
                                      <p:rCtr x="13646" y="926"/>
                                    </p:animMotion>
                                  </p:childTnLst>
                                </p:cTn>
                              </p:par>
                            </p:childTnLst>
                          </p:cTn>
                        </p:par>
                      </p:childTnLst>
                    </p:cTn>
                  </p:par>
                  <p:par>
                    <p:cTn id="39" fill="hold">
                      <p:stCondLst>
                        <p:cond delay="indefinite"/>
                      </p:stCondLst>
                      <p:childTnLst>
                        <p:par>
                          <p:cTn id="40" fill="hold">
                            <p:stCondLst>
                              <p:cond delay="0"/>
                            </p:stCondLst>
                            <p:childTnLst>
                              <p:par>
                                <p:cTn id="41" presetID="42" presetClass="path" presetSubtype="0" accel="50000" decel="50000" fill="hold" grpId="4" nodeType="clickEffect">
                                  <p:stCondLst>
                                    <p:cond delay="0"/>
                                  </p:stCondLst>
                                  <p:childTnLst>
                                    <p:animMotion origin="layout" path="M 0.63477 -0.15348 L -3.95833E-6 -2.59259E-6 " pathEditMode="relative" rAng="0" ptsTypes="AA">
                                      <p:cBhvr>
                                        <p:cTn id="42" dur="2000" fill="hold"/>
                                        <p:tgtEl>
                                          <p:spTgt spid="10"/>
                                        </p:tgtEl>
                                        <p:attrNameLst>
                                          <p:attrName>ppt_x</p:attrName>
                                          <p:attrName>ppt_y</p:attrName>
                                        </p:attrNameLst>
                                      </p:cBhvr>
                                      <p:rCtr x="-31758" y="7639"/>
                                    </p:animMotion>
                                  </p:childTnLst>
                                </p:cTn>
                              </p:par>
                              <p:par>
                                <p:cTn id="43" presetID="42" presetClass="path" presetSubtype="0" accel="50000" decel="50000" fill="hold" grpId="3" nodeType="withEffect">
                                  <p:stCondLst>
                                    <p:cond delay="0"/>
                                  </p:stCondLst>
                                  <p:childTnLst>
                                    <p:animMotion origin="layout" path="M 0.63477 -0.0699 L -3.95833E-6 -4.81481E-6 " pathEditMode="relative" rAng="0" ptsTypes="AA">
                                      <p:cBhvr>
                                        <p:cTn id="44" dur="2000" fill="hold"/>
                                        <p:tgtEl>
                                          <p:spTgt spid="11"/>
                                        </p:tgtEl>
                                        <p:attrNameLst>
                                          <p:attrName>ppt_x</p:attrName>
                                          <p:attrName>ppt_y</p:attrName>
                                        </p:attrNameLst>
                                      </p:cBhvr>
                                      <p:rCtr x="-31758" y="349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4" grpId="2" animBg="1"/>
      <p:bldP spid="4" grpId="3" animBg="1"/>
      <p:bldP spid="9" grpId="0" animBg="1"/>
      <p:bldP spid="9" grpId="1" animBg="1"/>
      <p:bldP spid="9" grpId="2" animBg="1"/>
      <p:bldP spid="10" grpId="0" animBg="1"/>
      <p:bldP spid="10" grpId="1" animBg="1"/>
      <p:bldP spid="10" grpId="2" animBg="1"/>
      <p:bldP spid="10" grpId="3" animBg="1"/>
      <p:bldP spid="10" grpId="4" animBg="1"/>
      <p:bldP spid="11" grpId="0" animBg="1"/>
      <p:bldP spid="11" grpId="1" animBg="1"/>
      <p:bldP spid="11" grpId="2" animBg="1"/>
      <p:bldP spid="11" grpId="3" animBg="1"/>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13050" cy="461665"/>
            <a:chOff x="568442" y="319364"/>
            <a:chExt cx="1813050"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15534"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MDC</a:t>
              </a:r>
              <a:endPar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37</a:t>
            </a:fld>
            <a:endParaRPr lang="zh-CN" altLang="en-US" dirty="0"/>
          </a:p>
        </p:txBody>
      </p:sp>
      <p:sp>
        <p:nvSpPr>
          <p:cNvPr id="3" name="矩形 2">
            <a:extLst>
              <a:ext uri="{FF2B5EF4-FFF2-40B4-BE49-F238E27FC236}">
                <a16:creationId xmlns:a16="http://schemas.microsoft.com/office/drawing/2014/main" id="{4E07E811-8CD1-45F6-8166-901A9D0E681B}"/>
              </a:ext>
            </a:extLst>
          </p:cNvPr>
          <p:cNvSpPr/>
          <p:nvPr/>
        </p:nvSpPr>
        <p:spPr>
          <a:xfrm>
            <a:off x="1008131" y="1546698"/>
            <a:ext cx="1556589" cy="4027251"/>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03881E63-B174-4906-BBB5-1330B4630307}"/>
              </a:ext>
            </a:extLst>
          </p:cNvPr>
          <p:cNvSpPr/>
          <p:nvPr/>
        </p:nvSpPr>
        <p:spPr>
          <a:xfrm>
            <a:off x="1477818" y="2098870"/>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F7E553E-B030-49D4-99E6-E7CD100B1683}"/>
              </a:ext>
            </a:extLst>
          </p:cNvPr>
          <p:cNvSpPr/>
          <p:nvPr/>
        </p:nvSpPr>
        <p:spPr>
          <a:xfrm>
            <a:off x="1477818" y="2847613"/>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3A9E1EC6-7662-4803-9CE5-F57A67A14530}"/>
              </a:ext>
            </a:extLst>
          </p:cNvPr>
          <p:cNvSpPr/>
          <p:nvPr/>
        </p:nvSpPr>
        <p:spPr>
          <a:xfrm>
            <a:off x="1477818" y="3630206"/>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64EC8945-74ED-47C8-94B9-6C12A1209F1B}"/>
              </a:ext>
            </a:extLst>
          </p:cNvPr>
          <p:cNvSpPr/>
          <p:nvPr/>
        </p:nvSpPr>
        <p:spPr>
          <a:xfrm>
            <a:off x="1477818" y="4378949"/>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3</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BE309CDE-4F28-413A-B5C3-E050360F3C17}"/>
              </a:ext>
            </a:extLst>
          </p:cNvPr>
          <p:cNvSpPr/>
          <p:nvPr/>
        </p:nvSpPr>
        <p:spPr>
          <a:xfrm>
            <a:off x="4293610" y="547647"/>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7904EDE0-A978-40E7-AE91-E87221CF72F3}"/>
              </a:ext>
            </a:extLst>
          </p:cNvPr>
          <p:cNvSpPr/>
          <p:nvPr/>
        </p:nvSpPr>
        <p:spPr>
          <a:xfrm>
            <a:off x="5621718" y="1494917"/>
            <a:ext cx="540000" cy="54000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E8BAC69F-6909-4C8E-B31B-781F1B0F9B93}"/>
              </a:ext>
            </a:extLst>
          </p:cNvPr>
          <p:cNvSpPr/>
          <p:nvPr/>
        </p:nvSpPr>
        <p:spPr>
          <a:xfrm>
            <a:off x="7149939" y="555597"/>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0" name="文字方塊 19">
            <a:extLst>
              <a:ext uri="{FF2B5EF4-FFF2-40B4-BE49-F238E27FC236}">
                <a16:creationId xmlns:a16="http://schemas.microsoft.com/office/drawing/2014/main" id="{5AB3D12C-333E-494F-BD48-C736B120E3AC}"/>
              </a:ext>
            </a:extLst>
          </p:cNvPr>
          <p:cNvSpPr txBox="1"/>
          <p:nvPr/>
        </p:nvSpPr>
        <p:spPr>
          <a:xfrm>
            <a:off x="5549621" y="1153289"/>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DA613F0D-5805-4DE8-ACEB-48C5EDCB9AE6}"/>
              </a:ext>
            </a:extLst>
          </p:cNvPr>
          <p:cNvSpPr txBox="1"/>
          <p:nvPr/>
        </p:nvSpPr>
        <p:spPr>
          <a:xfrm>
            <a:off x="4443304" y="178314"/>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D4D608F2-B419-46AB-A509-1956D5933F90}"/>
              </a:ext>
            </a:extLst>
          </p:cNvPr>
          <p:cNvSpPr txBox="1"/>
          <p:nvPr/>
        </p:nvSpPr>
        <p:spPr>
          <a:xfrm>
            <a:off x="7351409" y="194312"/>
            <a:ext cx="684193" cy="369332"/>
          </a:xfrm>
          <a:prstGeom prst="rect">
            <a:avLst/>
          </a:prstGeom>
          <a:noFill/>
        </p:spPr>
        <p:txBody>
          <a:bodyPr wrap="square" rtlCol="0">
            <a:spAutoFit/>
          </a:bodyPr>
          <a:lstStyle/>
          <a:p>
            <a:pPr algn="ctr"/>
            <a:r>
              <a:rPr lang="en-US" altLang="zh-TW">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19" name="文字方塊 18">
            <a:extLst>
              <a:ext uri="{FF2B5EF4-FFF2-40B4-BE49-F238E27FC236}">
                <a16:creationId xmlns:a16="http://schemas.microsoft.com/office/drawing/2014/main" id="{C701E82E-A5AF-4409-8D97-9399231C6B98}"/>
              </a:ext>
            </a:extLst>
          </p:cNvPr>
          <p:cNvSpPr txBox="1"/>
          <p:nvPr/>
        </p:nvSpPr>
        <p:spPr>
          <a:xfrm>
            <a:off x="1155750" y="1153289"/>
            <a:ext cx="1408971"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Data Mem</a:t>
            </a:r>
            <a:endParaRPr lang="zh-TW" altLang="en-US" dirty="0">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C47F7591-458B-4BCD-AE69-5C3FE1073F9D}"/>
              </a:ext>
            </a:extLst>
          </p:cNvPr>
          <p:cNvSpPr/>
          <p:nvPr/>
        </p:nvSpPr>
        <p:spPr>
          <a:xfrm>
            <a:off x="4587498" y="613289"/>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2F5D2848-7248-4680-9627-4F49B5BDECC1}"/>
              </a:ext>
            </a:extLst>
          </p:cNvPr>
          <p:cNvSpPr/>
          <p:nvPr/>
        </p:nvSpPr>
        <p:spPr>
          <a:xfrm>
            <a:off x="4605962" y="1464276"/>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3" name="矩形 22">
            <a:extLst>
              <a:ext uri="{FF2B5EF4-FFF2-40B4-BE49-F238E27FC236}">
                <a16:creationId xmlns:a16="http://schemas.microsoft.com/office/drawing/2014/main" id="{8A71DC7A-8570-4C99-9DB4-E8AA696D1B49}"/>
              </a:ext>
            </a:extLst>
          </p:cNvPr>
          <p:cNvSpPr/>
          <p:nvPr/>
        </p:nvSpPr>
        <p:spPr>
          <a:xfrm>
            <a:off x="4293610" y="2692498"/>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B1AF9639-5FBF-4D57-B32F-B547A288B426}"/>
              </a:ext>
            </a:extLst>
          </p:cNvPr>
          <p:cNvSpPr/>
          <p:nvPr/>
        </p:nvSpPr>
        <p:spPr>
          <a:xfrm>
            <a:off x="7693506" y="2877163"/>
            <a:ext cx="963329" cy="53072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82C01179-B88A-48AB-9DD1-8AB103C08565}"/>
              </a:ext>
            </a:extLst>
          </p:cNvPr>
          <p:cNvSpPr/>
          <p:nvPr/>
        </p:nvSpPr>
        <p:spPr>
          <a:xfrm>
            <a:off x="6247505" y="3609127"/>
            <a:ext cx="963329" cy="53072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C29755DA-8E10-4749-823C-FE819355794C}"/>
              </a:ext>
            </a:extLst>
          </p:cNvPr>
          <p:cNvSpPr/>
          <p:nvPr/>
        </p:nvSpPr>
        <p:spPr>
          <a:xfrm>
            <a:off x="9503611" y="2692498"/>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27" name="文字方塊 26">
            <a:extLst>
              <a:ext uri="{FF2B5EF4-FFF2-40B4-BE49-F238E27FC236}">
                <a16:creationId xmlns:a16="http://schemas.microsoft.com/office/drawing/2014/main" id="{58374B1E-17D2-4D12-9CE8-F20A4174B4DF}"/>
              </a:ext>
            </a:extLst>
          </p:cNvPr>
          <p:cNvSpPr txBox="1"/>
          <p:nvPr/>
        </p:nvSpPr>
        <p:spPr>
          <a:xfrm>
            <a:off x="7892645" y="2507831"/>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28" name="文字方塊 27">
            <a:extLst>
              <a:ext uri="{FF2B5EF4-FFF2-40B4-BE49-F238E27FC236}">
                <a16:creationId xmlns:a16="http://schemas.microsoft.com/office/drawing/2014/main" id="{75B02E16-659B-43A4-AC7B-19640570D439}"/>
              </a:ext>
            </a:extLst>
          </p:cNvPr>
          <p:cNvSpPr txBox="1"/>
          <p:nvPr/>
        </p:nvSpPr>
        <p:spPr>
          <a:xfrm>
            <a:off x="6434033" y="3226161"/>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29" name="文字方塊 28">
            <a:extLst>
              <a:ext uri="{FF2B5EF4-FFF2-40B4-BE49-F238E27FC236}">
                <a16:creationId xmlns:a16="http://schemas.microsoft.com/office/drawing/2014/main" id="{2AD6E5A1-D83E-4B78-8ACF-6B39E48B94FE}"/>
              </a:ext>
            </a:extLst>
          </p:cNvPr>
          <p:cNvSpPr txBox="1"/>
          <p:nvPr/>
        </p:nvSpPr>
        <p:spPr>
          <a:xfrm>
            <a:off x="4616684" y="2323165"/>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30" name="文字方塊 29">
            <a:extLst>
              <a:ext uri="{FF2B5EF4-FFF2-40B4-BE49-F238E27FC236}">
                <a16:creationId xmlns:a16="http://schemas.microsoft.com/office/drawing/2014/main" id="{06645412-A73D-4D31-BAC4-1B9D0EA34DCA}"/>
              </a:ext>
            </a:extLst>
          </p:cNvPr>
          <p:cNvSpPr txBox="1"/>
          <p:nvPr/>
        </p:nvSpPr>
        <p:spPr>
          <a:xfrm>
            <a:off x="9847647" y="2315215"/>
            <a:ext cx="684193" cy="369332"/>
          </a:xfrm>
          <a:prstGeom prst="rect">
            <a:avLst/>
          </a:prstGeom>
          <a:noFill/>
        </p:spPr>
        <p:txBody>
          <a:bodyPr wrap="square" rtlCol="0">
            <a:spAutoFit/>
          </a:bodyPr>
          <a:lstStyle/>
          <a:p>
            <a:pPr algn="ctr"/>
            <a:r>
              <a:rPr lang="en-US" altLang="zh-TW">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C8826853-C482-4484-97E4-19EE65BEF9BF}"/>
              </a:ext>
            </a:extLst>
          </p:cNvPr>
          <p:cNvSpPr/>
          <p:nvPr/>
        </p:nvSpPr>
        <p:spPr>
          <a:xfrm>
            <a:off x="6472470" y="3599849"/>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33" name="矩形 32">
            <a:extLst>
              <a:ext uri="{FF2B5EF4-FFF2-40B4-BE49-F238E27FC236}">
                <a16:creationId xmlns:a16="http://schemas.microsoft.com/office/drawing/2014/main" id="{7A1EA6BE-1C85-4DD3-B311-089F9702B81D}"/>
              </a:ext>
            </a:extLst>
          </p:cNvPr>
          <p:cNvSpPr/>
          <p:nvPr/>
        </p:nvSpPr>
        <p:spPr>
          <a:xfrm>
            <a:off x="7906038" y="2867885"/>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34" name="矩形 33">
            <a:extLst>
              <a:ext uri="{FF2B5EF4-FFF2-40B4-BE49-F238E27FC236}">
                <a16:creationId xmlns:a16="http://schemas.microsoft.com/office/drawing/2014/main" id="{BAAFD147-F80E-4066-A485-8A3825EF6726}"/>
              </a:ext>
            </a:extLst>
          </p:cNvPr>
          <p:cNvSpPr/>
          <p:nvPr/>
        </p:nvSpPr>
        <p:spPr>
          <a:xfrm>
            <a:off x="4587497" y="2785128"/>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35" name="矩形 34">
            <a:extLst>
              <a:ext uri="{FF2B5EF4-FFF2-40B4-BE49-F238E27FC236}">
                <a16:creationId xmlns:a16="http://schemas.microsoft.com/office/drawing/2014/main" id="{9FEDA730-67E5-46CA-9D37-FC234E854E3A}"/>
              </a:ext>
            </a:extLst>
          </p:cNvPr>
          <p:cNvSpPr/>
          <p:nvPr/>
        </p:nvSpPr>
        <p:spPr>
          <a:xfrm>
            <a:off x="4587497" y="3630206"/>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3</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48" name="矩形 47">
            <a:extLst>
              <a:ext uri="{FF2B5EF4-FFF2-40B4-BE49-F238E27FC236}">
                <a16:creationId xmlns:a16="http://schemas.microsoft.com/office/drawing/2014/main" id="{94F0C89F-E3B7-4BF0-9F6B-66AB399C61AE}"/>
              </a:ext>
            </a:extLst>
          </p:cNvPr>
          <p:cNvSpPr/>
          <p:nvPr/>
        </p:nvSpPr>
        <p:spPr>
          <a:xfrm>
            <a:off x="4293610" y="4904169"/>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49" name="矩形 48">
            <a:extLst>
              <a:ext uri="{FF2B5EF4-FFF2-40B4-BE49-F238E27FC236}">
                <a16:creationId xmlns:a16="http://schemas.microsoft.com/office/drawing/2014/main" id="{5502067E-3E9C-40C9-8697-D330E1C5733B}"/>
              </a:ext>
            </a:extLst>
          </p:cNvPr>
          <p:cNvSpPr/>
          <p:nvPr/>
        </p:nvSpPr>
        <p:spPr>
          <a:xfrm>
            <a:off x="7693506" y="5088834"/>
            <a:ext cx="963329" cy="53072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50" name="矩形 49">
            <a:extLst>
              <a:ext uri="{FF2B5EF4-FFF2-40B4-BE49-F238E27FC236}">
                <a16:creationId xmlns:a16="http://schemas.microsoft.com/office/drawing/2014/main" id="{3D40DE0B-B6B0-47D0-B853-2BB1DA8E94F1}"/>
              </a:ext>
            </a:extLst>
          </p:cNvPr>
          <p:cNvSpPr/>
          <p:nvPr/>
        </p:nvSpPr>
        <p:spPr>
          <a:xfrm>
            <a:off x="6247505" y="5820798"/>
            <a:ext cx="963329" cy="53072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51" name="矩形 50">
            <a:extLst>
              <a:ext uri="{FF2B5EF4-FFF2-40B4-BE49-F238E27FC236}">
                <a16:creationId xmlns:a16="http://schemas.microsoft.com/office/drawing/2014/main" id="{9EC878D3-6875-45BE-AC05-592E3209D8BC}"/>
              </a:ext>
            </a:extLst>
          </p:cNvPr>
          <p:cNvSpPr/>
          <p:nvPr/>
        </p:nvSpPr>
        <p:spPr>
          <a:xfrm>
            <a:off x="9503611" y="4904169"/>
            <a:ext cx="1164705" cy="15908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52" name="文字方塊 51">
            <a:extLst>
              <a:ext uri="{FF2B5EF4-FFF2-40B4-BE49-F238E27FC236}">
                <a16:creationId xmlns:a16="http://schemas.microsoft.com/office/drawing/2014/main" id="{174C5499-EA6A-4D30-B5F1-AB50D733E953}"/>
              </a:ext>
            </a:extLst>
          </p:cNvPr>
          <p:cNvSpPr txBox="1"/>
          <p:nvPr/>
        </p:nvSpPr>
        <p:spPr>
          <a:xfrm>
            <a:off x="7892645" y="4719502"/>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53" name="文字方塊 52">
            <a:extLst>
              <a:ext uri="{FF2B5EF4-FFF2-40B4-BE49-F238E27FC236}">
                <a16:creationId xmlns:a16="http://schemas.microsoft.com/office/drawing/2014/main" id="{151F8A46-FA74-4BB2-8DBB-4FE370A900EE}"/>
              </a:ext>
            </a:extLst>
          </p:cNvPr>
          <p:cNvSpPr txBox="1"/>
          <p:nvPr/>
        </p:nvSpPr>
        <p:spPr>
          <a:xfrm>
            <a:off x="6434033" y="5437832"/>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
        <p:nvSpPr>
          <p:cNvPr id="57" name="文字方塊 56">
            <a:extLst>
              <a:ext uri="{FF2B5EF4-FFF2-40B4-BE49-F238E27FC236}">
                <a16:creationId xmlns:a16="http://schemas.microsoft.com/office/drawing/2014/main" id="{ED03F190-9D68-4193-940B-D8533AFE8CC3}"/>
              </a:ext>
            </a:extLst>
          </p:cNvPr>
          <p:cNvSpPr txBox="1"/>
          <p:nvPr/>
        </p:nvSpPr>
        <p:spPr>
          <a:xfrm>
            <a:off x="4616684" y="4534836"/>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58" name="文字方塊 57">
            <a:extLst>
              <a:ext uri="{FF2B5EF4-FFF2-40B4-BE49-F238E27FC236}">
                <a16:creationId xmlns:a16="http://schemas.microsoft.com/office/drawing/2014/main" id="{F84ACA3C-2AC1-4476-B9CE-E6A48011178C}"/>
              </a:ext>
            </a:extLst>
          </p:cNvPr>
          <p:cNvSpPr txBox="1"/>
          <p:nvPr/>
        </p:nvSpPr>
        <p:spPr>
          <a:xfrm>
            <a:off x="9847647" y="4526886"/>
            <a:ext cx="684193" cy="369332"/>
          </a:xfrm>
          <a:prstGeom prst="rect">
            <a:avLst/>
          </a:prstGeom>
          <a:noFill/>
        </p:spPr>
        <p:txBody>
          <a:bodyPr wrap="square" rtlCol="0">
            <a:spAutoFit/>
          </a:bodyPr>
          <a:lstStyle/>
          <a:p>
            <a:pPr algn="ctr"/>
            <a:r>
              <a:rPr lang="en-US" altLang="zh-TW">
                <a:latin typeface="Times New Roman" panose="02020603050405020304" pitchFamily="18" charset="0"/>
                <a:cs typeface="Times New Roman" panose="02020603050405020304" pitchFamily="18" charset="0"/>
              </a:rPr>
              <a:t>BU</a:t>
            </a:r>
            <a:endParaRPr lang="zh-TW" altLang="en-US" dirty="0">
              <a:latin typeface="Times New Roman" panose="02020603050405020304" pitchFamily="18" charset="0"/>
              <a:cs typeface="Times New Roman" panose="02020603050405020304" pitchFamily="18" charset="0"/>
            </a:endParaRPr>
          </a:p>
        </p:txBody>
      </p:sp>
      <p:sp>
        <p:nvSpPr>
          <p:cNvPr id="59" name="矩形 58">
            <a:extLst>
              <a:ext uri="{FF2B5EF4-FFF2-40B4-BE49-F238E27FC236}">
                <a16:creationId xmlns:a16="http://schemas.microsoft.com/office/drawing/2014/main" id="{E19636AA-E8F7-47EE-B5FC-4B42B354EFF7}"/>
              </a:ext>
            </a:extLst>
          </p:cNvPr>
          <p:cNvSpPr/>
          <p:nvPr/>
        </p:nvSpPr>
        <p:spPr>
          <a:xfrm>
            <a:off x="6472470" y="5811520"/>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0" name="矩形 59">
            <a:extLst>
              <a:ext uri="{FF2B5EF4-FFF2-40B4-BE49-F238E27FC236}">
                <a16:creationId xmlns:a16="http://schemas.microsoft.com/office/drawing/2014/main" id="{0C4464F0-0EB6-4E0F-A66D-66FB1FC80A7F}"/>
              </a:ext>
            </a:extLst>
          </p:cNvPr>
          <p:cNvSpPr/>
          <p:nvPr/>
        </p:nvSpPr>
        <p:spPr>
          <a:xfrm>
            <a:off x="7906038" y="5079556"/>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0</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1" name="矩形 60">
            <a:extLst>
              <a:ext uri="{FF2B5EF4-FFF2-40B4-BE49-F238E27FC236}">
                <a16:creationId xmlns:a16="http://schemas.microsoft.com/office/drawing/2014/main" id="{1F674614-AB5D-4307-82C0-0C120E863197}"/>
              </a:ext>
            </a:extLst>
          </p:cNvPr>
          <p:cNvSpPr/>
          <p:nvPr/>
        </p:nvSpPr>
        <p:spPr>
          <a:xfrm>
            <a:off x="4587497" y="4996799"/>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2" name="矩形 61">
            <a:extLst>
              <a:ext uri="{FF2B5EF4-FFF2-40B4-BE49-F238E27FC236}">
                <a16:creationId xmlns:a16="http://schemas.microsoft.com/office/drawing/2014/main" id="{A8ECAA45-E2F5-46FC-8474-DD54D3611601}"/>
              </a:ext>
            </a:extLst>
          </p:cNvPr>
          <p:cNvSpPr/>
          <p:nvPr/>
        </p:nvSpPr>
        <p:spPr>
          <a:xfrm>
            <a:off x="4587497" y="5841877"/>
            <a:ext cx="540000" cy="54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3</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3" name="矩形 62">
            <a:extLst>
              <a:ext uri="{FF2B5EF4-FFF2-40B4-BE49-F238E27FC236}">
                <a16:creationId xmlns:a16="http://schemas.microsoft.com/office/drawing/2014/main" id="{1EC9FD02-87E1-4C6E-AD55-BF83B75E9F36}"/>
              </a:ext>
            </a:extLst>
          </p:cNvPr>
          <p:cNvSpPr/>
          <p:nvPr/>
        </p:nvSpPr>
        <p:spPr>
          <a:xfrm>
            <a:off x="6375144" y="870774"/>
            <a:ext cx="540000" cy="54000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64" name="文字方塊 63">
            <a:extLst>
              <a:ext uri="{FF2B5EF4-FFF2-40B4-BE49-F238E27FC236}">
                <a16:creationId xmlns:a16="http://schemas.microsoft.com/office/drawing/2014/main" id="{B2B4AC36-DD47-4083-AF20-7A574AEDA439}"/>
              </a:ext>
            </a:extLst>
          </p:cNvPr>
          <p:cNvSpPr txBox="1"/>
          <p:nvPr/>
        </p:nvSpPr>
        <p:spPr>
          <a:xfrm>
            <a:off x="6303047" y="529146"/>
            <a:ext cx="684193"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BF</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98943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776728" cy="461665"/>
            <a:chOff x="568442" y="319364"/>
            <a:chExt cx="3776728"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67921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MDC Block Diagram</a:t>
              </a:r>
              <a:endPar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38</a:t>
            </a:fld>
            <a:endParaRPr lang="zh-CN" altLang="en-US" dirty="0"/>
          </a:p>
        </p:txBody>
      </p:sp>
      <p:pic>
        <p:nvPicPr>
          <p:cNvPr id="5" name="圖片 4">
            <a:extLst>
              <a:ext uri="{FF2B5EF4-FFF2-40B4-BE49-F238E27FC236}">
                <a16:creationId xmlns:a16="http://schemas.microsoft.com/office/drawing/2014/main" id="{867FD7A0-1C54-469F-B885-FCA903BAFA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6000" y="1895823"/>
            <a:ext cx="11520000" cy="3066353"/>
          </a:xfrm>
          <a:prstGeom prst="rect">
            <a:avLst/>
          </a:prstGeom>
        </p:spPr>
      </p:pic>
    </p:spTree>
    <p:extLst>
      <p:ext uri="{BB962C8B-B14F-4D97-AF65-F5344CB8AC3E}">
        <p14:creationId xmlns:p14="http://schemas.microsoft.com/office/powerpoint/2010/main" val="12116379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CFE7AD9-C71D-A194-3167-78F28964D60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4F103F2-2A77-00F2-D9E7-0AC6B343F839}"/>
              </a:ext>
            </a:extLst>
          </p:cNvPr>
          <p:cNvGrpSpPr/>
          <p:nvPr/>
        </p:nvGrpSpPr>
        <p:grpSpPr>
          <a:xfrm>
            <a:off x="568443" y="319365"/>
            <a:ext cx="4210373" cy="461665"/>
            <a:chOff x="568442" y="319364"/>
            <a:chExt cx="4210373" cy="461666"/>
          </a:xfrm>
        </p:grpSpPr>
        <p:sp>
          <p:nvSpPr>
            <p:cNvPr id="55" name="文本框 23">
              <a:extLst>
                <a:ext uri="{FF2B5EF4-FFF2-40B4-BE49-F238E27FC236}">
                  <a16:creationId xmlns:a16="http://schemas.microsoft.com/office/drawing/2014/main" id="{FE0FE0E1-FB95-C01A-AF6C-B8205E4D1417}"/>
                </a:ext>
              </a:extLst>
            </p:cNvPr>
            <p:cNvSpPr txBox="1"/>
            <p:nvPr/>
          </p:nvSpPr>
          <p:spPr>
            <a:xfrm>
              <a:off x="665958" y="319364"/>
              <a:ext cx="4112857"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FB2FAAC8-B427-FBF7-AC9B-00C009BA5B1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D64C8B7-A28D-07FA-2A15-018AC6157A6A}"/>
              </a:ext>
            </a:extLst>
          </p:cNvPr>
          <p:cNvSpPr>
            <a:spLocks noGrp="1"/>
          </p:cNvSpPr>
          <p:nvPr>
            <p:ph type="sldNum" sz="quarter" idx="12"/>
          </p:nvPr>
        </p:nvSpPr>
        <p:spPr/>
        <p:txBody>
          <a:bodyPr/>
          <a:lstStyle/>
          <a:p>
            <a:fld id="{565CE74E-AB26-4998-AD42-012C4C1AD076}" type="slidenum">
              <a:rPr lang="zh-CN" altLang="en-US" smtClean="0"/>
              <a:t>39</a:t>
            </a:fld>
            <a:endParaRPr lang="zh-CN" altLang="en-US" dirty="0"/>
          </a:p>
        </p:txBody>
      </p:sp>
      <p:sp>
        <p:nvSpPr>
          <p:cNvPr id="13" name="文字方塊 12">
            <a:extLst>
              <a:ext uri="{FF2B5EF4-FFF2-40B4-BE49-F238E27FC236}">
                <a16:creationId xmlns:a16="http://schemas.microsoft.com/office/drawing/2014/main" id="{ABBE369F-1CCF-CE99-6C99-D2BE7A865626}"/>
              </a:ext>
            </a:extLst>
          </p:cNvPr>
          <p:cNvSpPr txBox="1"/>
          <p:nvPr/>
        </p:nvSpPr>
        <p:spPr>
          <a:xfrm>
            <a:off x="818415" y="973722"/>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Number Theoretic Transform (NTT) is defined as: </a:t>
            </a:r>
            <a:endParaRPr lang="zh-TW" altLang="en-US" sz="2000" dirty="0">
              <a:latin typeface="Times New Roman" panose="02020603050405020304" pitchFamily="18" charset="0"/>
              <a:cs typeface="Times New Roman" panose="02020603050405020304" pitchFamily="18" charset="0"/>
            </a:endParaRPr>
          </a:p>
        </p:txBody>
      </p:sp>
      <p:pic>
        <p:nvPicPr>
          <p:cNvPr id="15" name="圖片 14">
            <a:extLst>
              <a:ext uri="{FF2B5EF4-FFF2-40B4-BE49-F238E27FC236}">
                <a16:creationId xmlns:a16="http://schemas.microsoft.com/office/drawing/2014/main" id="{0C8CAE75-29DE-B9EC-AE29-9D32B4718326}"/>
              </a:ext>
            </a:extLst>
          </p:cNvPr>
          <p:cNvPicPr>
            <a:picLocks noChangeAspect="1"/>
          </p:cNvPicPr>
          <p:nvPr/>
        </p:nvPicPr>
        <p:blipFill>
          <a:blip r:embed="rId3"/>
          <a:stretch>
            <a:fillRect/>
          </a:stretch>
        </p:blipFill>
        <p:spPr>
          <a:xfrm>
            <a:off x="4896684" y="1343054"/>
            <a:ext cx="2398628" cy="699318"/>
          </a:xfrm>
          <a:prstGeom prst="rect">
            <a:avLst/>
          </a:prstGeom>
        </p:spPr>
      </p:pic>
      <p:sp>
        <p:nvSpPr>
          <p:cNvPr id="14" name="文字方塊 13">
            <a:extLst>
              <a:ext uri="{FF2B5EF4-FFF2-40B4-BE49-F238E27FC236}">
                <a16:creationId xmlns:a16="http://schemas.microsoft.com/office/drawing/2014/main" id="{8EC754AA-23A4-1BAC-9818-9179C5C86176}"/>
              </a:ext>
            </a:extLst>
          </p:cNvPr>
          <p:cNvSpPr txBox="1"/>
          <p:nvPr/>
        </p:nvSpPr>
        <p:spPr>
          <a:xfrm>
            <a:off x="818415" y="2113765"/>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Using the Cooley-Tukey decomposition: </a:t>
            </a:r>
            <a:endParaRPr lang="zh-TW" altLang="en-US" sz="2000" dirty="0">
              <a:latin typeface="Times New Roman" panose="02020603050405020304" pitchFamily="18" charset="0"/>
              <a:cs typeface="Times New Roman" panose="02020603050405020304" pitchFamily="18" charset="0"/>
            </a:endParaRPr>
          </a:p>
        </p:txBody>
      </p:sp>
      <p:pic>
        <p:nvPicPr>
          <p:cNvPr id="16" name="圖片 15">
            <a:extLst>
              <a:ext uri="{FF2B5EF4-FFF2-40B4-BE49-F238E27FC236}">
                <a16:creationId xmlns:a16="http://schemas.microsoft.com/office/drawing/2014/main" id="{37B5F783-4165-96A4-1C8A-63555B8AD268}"/>
              </a:ext>
            </a:extLst>
          </p:cNvPr>
          <p:cNvPicPr>
            <a:picLocks noChangeAspect="1"/>
          </p:cNvPicPr>
          <p:nvPr/>
        </p:nvPicPr>
        <p:blipFill>
          <a:blip r:embed="rId4"/>
          <a:stretch>
            <a:fillRect/>
          </a:stretch>
        </p:blipFill>
        <p:spPr>
          <a:xfrm>
            <a:off x="3326931" y="2562453"/>
            <a:ext cx="5538132" cy="1560413"/>
          </a:xfrm>
          <a:prstGeom prst="rect">
            <a:avLst/>
          </a:prstGeom>
        </p:spPr>
      </p:pic>
      <p:sp>
        <p:nvSpPr>
          <p:cNvPr id="18" name="文字方塊 17">
            <a:extLst>
              <a:ext uri="{FF2B5EF4-FFF2-40B4-BE49-F238E27FC236}">
                <a16:creationId xmlns:a16="http://schemas.microsoft.com/office/drawing/2014/main" id="{74C95484-A76D-5B76-1F8D-A0E1CF5C6B74}"/>
              </a:ext>
            </a:extLst>
          </p:cNvPr>
          <p:cNvSpPr txBox="1"/>
          <p:nvPr/>
        </p:nvSpPr>
        <p:spPr>
          <a:xfrm>
            <a:off x="818415" y="4092088"/>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 :</a:t>
            </a:r>
            <a:endParaRPr lang="zh-TW" altLang="en-US" sz="2000" dirty="0">
              <a:latin typeface="Times New Roman" panose="02020603050405020304" pitchFamily="18" charset="0"/>
              <a:cs typeface="Times New Roman" panose="02020603050405020304" pitchFamily="18" charset="0"/>
            </a:endParaRPr>
          </a:p>
        </p:txBody>
      </p:sp>
      <p:pic>
        <p:nvPicPr>
          <p:cNvPr id="20" name="圖片 19">
            <a:extLst>
              <a:ext uri="{FF2B5EF4-FFF2-40B4-BE49-F238E27FC236}">
                <a16:creationId xmlns:a16="http://schemas.microsoft.com/office/drawing/2014/main" id="{25646580-4856-CE99-BAC1-E7DDAFDBA7BC}"/>
              </a:ext>
            </a:extLst>
          </p:cNvPr>
          <p:cNvPicPr>
            <a:picLocks noChangeAspect="1"/>
          </p:cNvPicPr>
          <p:nvPr/>
        </p:nvPicPr>
        <p:blipFill>
          <a:blip r:embed="rId5"/>
          <a:stretch>
            <a:fillRect/>
          </a:stretch>
        </p:blipFill>
        <p:spPr>
          <a:xfrm>
            <a:off x="3720368" y="4549349"/>
            <a:ext cx="4751257" cy="716856"/>
          </a:xfrm>
          <a:prstGeom prst="rect">
            <a:avLst/>
          </a:prstGeom>
        </p:spPr>
      </p:pic>
      <p:sp>
        <p:nvSpPr>
          <p:cNvPr id="22" name="文字方塊 21">
            <a:extLst>
              <a:ext uri="{FF2B5EF4-FFF2-40B4-BE49-F238E27FC236}">
                <a16:creationId xmlns:a16="http://schemas.microsoft.com/office/drawing/2014/main" id="{97B42735-15B2-9559-60A7-FA4DBB6B408B}"/>
              </a:ext>
            </a:extLst>
          </p:cNvPr>
          <p:cNvSpPr txBox="1"/>
          <p:nvPr/>
        </p:nvSpPr>
        <p:spPr>
          <a:xfrm>
            <a:off x="818415" y="5323870"/>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Thus, the transformed coefficients are:</a:t>
            </a:r>
            <a:endParaRPr lang="zh-TW" altLang="en-US" sz="2000" dirty="0">
              <a:latin typeface="Times New Roman" panose="02020603050405020304" pitchFamily="18" charset="0"/>
              <a:cs typeface="Times New Roman" panose="02020603050405020304" pitchFamily="18" charset="0"/>
            </a:endParaRPr>
          </a:p>
        </p:txBody>
      </p:sp>
      <p:pic>
        <p:nvPicPr>
          <p:cNvPr id="23" name="圖片 22">
            <a:extLst>
              <a:ext uri="{FF2B5EF4-FFF2-40B4-BE49-F238E27FC236}">
                <a16:creationId xmlns:a16="http://schemas.microsoft.com/office/drawing/2014/main" id="{5F6C7FE8-F2BE-0400-FD23-646C57BB6759}"/>
              </a:ext>
            </a:extLst>
          </p:cNvPr>
          <p:cNvPicPr>
            <a:picLocks noChangeAspect="1"/>
          </p:cNvPicPr>
          <p:nvPr/>
        </p:nvPicPr>
        <p:blipFill>
          <a:blip r:embed="rId6"/>
          <a:stretch>
            <a:fillRect/>
          </a:stretch>
        </p:blipFill>
        <p:spPr>
          <a:xfrm>
            <a:off x="4468900" y="5731988"/>
            <a:ext cx="3254194" cy="676846"/>
          </a:xfrm>
          <a:prstGeom prst="rect">
            <a:avLst/>
          </a:prstGeom>
        </p:spPr>
      </p:pic>
      <p:pic>
        <p:nvPicPr>
          <p:cNvPr id="25" name="圖片 24">
            <a:extLst>
              <a:ext uri="{FF2B5EF4-FFF2-40B4-BE49-F238E27FC236}">
                <a16:creationId xmlns:a16="http://schemas.microsoft.com/office/drawing/2014/main" id="{C32AD604-6891-1E36-D5EF-26DB77B39EF9}"/>
              </a:ext>
            </a:extLst>
          </p:cNvPr>
          <p:cNvPicPr>
            <a:picLocks noChangeAspect="1"/>
          </p:cNvPicPr>
          <p:nvPr/>
        </p:nvPicPr>
        <p:blipFill>
          <a:blip r:embed="rId7"/>
          <a:srcRect l="5895"/>
          <a:stretch/>
        </p:blipFill>
        <p:spPr>
          <a:xfrm>
            <a:off x="10482262" y="1158388"/>
            <a:ext cx="1110737" cy="326753"/>
          </a:xfrm>
          <a:prstGeom prst="rect">
            <a:avLst/>
          </a:prstGeom>
        </p:spPr>
      </p:pic>
      <p:pic>
        <p:nvPicPr>
          <p:cNvPr id="27" name="圖片 26">
            <a:extLst>
              <a:ext uri="{FF2B5EF4-FFF2-40B4-BE49-F238E27FC236}">
                <a16:creationId xmlns:a16="http://schemas.microsoft.com/office/drawing/2014/main" id="{B7E0C04F-CB32-7C7E-1DA8-AAF59236EF61}"/>
              </a:ext>
            </a:extLst>
          </p:cNvPr>
          <p:cNvPicPr>
            <a:picLocks noChangeAspect="1"/>
          </p:cNvPicPr>
          <p:nvPr/>
        </p:nvPicPr>
        <p:blipFill>
          <a:blip r:embed="rId8"/>
          <a:srcRect l="2086"/>
          <a:stretch/>
        </p:blipFill>
        <p:spPr>
          <a:xfrm>
            <a:off x="10482262" y="1493991"/>
            <a:ext cx="1172021" cy="290077"/>
          </a:xfrm>
          <a:prstGeom prst="rect">
            <a:avLst/>
          </a:prstGeom>
        </p:spPr>
      </p:pic>
      <p:sp>
        <p:nvSpPr>
          <p:cNvPr id="28" name="文字方塊 27">
            <a:extLst>
              <a:ext uri="{FF2B5EF4-FFF2-40B4-BE49-F238E27FC236}">
                <a16:creationId xmlns:a16="http://schemas.microsoft.com/office/drawing/2014/main" id="{B7E677C6-CF7E-92D5-D253-23DE8937A6AE}"/>
              </a:ext>
            </a:extLst>
          </p:cNvPr>
          <p:cNvSpPr txBox="1"/>
          <p:nvPr/>
        </p:nvSpPr>
        <p:spPr>
          <a:xfrm>
            <a:off x="10013581" y="859461"/>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96314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686972" y="683301"/>
            <a:ext cx="9133428"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Quantum computer with </a:t>
            </a:r>
            <a:r>
              <a:rPr lang="en-US" altLang="zh-TW" sz="2000" b="1" dirty="0">
                <a:latin typeface="Times New Roman" panose="02020603050405020304" pitchFamily="18" charset="0"/>
                <a:cs typeface="Times New Roman" panose="02020603050405020304" pitchFamily="18" charset="0"/>
              </a:rPr>
              <a:t>Shor's algorithm </a:t>
            </a:r>
            <a:r>
              <a:rPr lang="en-US" altLang="zh-TW" sz="2000" b="1" dirty="0" err="1">
                <a:latin typeface="Times New Roman" panose="02020603050405020304" pitchFamily="18" charset="0"/>
                <a:cs typeface="Times New Roman" panose="02020603050405020304" pitchFamily="18" charset="0"/>
              </a:rPr>
              <a:t>v.s</a:t>
            </a:r>
            <a:r>
              <a:rPr lang="en-US" altLang="zh-TW" sz="2000" b="1" dirty="0">
                <a:latin typeface="Times New Roman" panose="02020603050405020304" pitchFamily="18" charset="0"/>
                <a:cs typeface="Times New Roman" panose="02020603050405020304" pitchFamily="18" charset="0"/>
              </a:rPr>
              <a:t>. public-key cryptosystem</a:t>
            </a:r>
          </a:p>
          <a:p>
            <a:pPr marL="342900" indent="-342900">
              <a:lnSpc>
                <a:spcPct val="200000"/>
              </a:lnSpc>
              <a:buFont typeface="Wingdings" panose="05000000000000000000" pitchFamily="2" charset="2"/>
              <a:buChar char="ü"/>
            </a:pPr>
            <a:r>
              <a:rPr lang="en-US" altLang="zh-TW" sz="2000" b="1" dirty="0">
                <a:latin typeface="Times New Roman" panose="02020603050405020304" pitchFamily="18" charset="0"/>
                <a:cs typeface="Times New Roman" panose="02020603050405020304" pitchFamily="18" charset="0"/>
              </a:rPr>
              <a:t>Post-quantum cryptography (PQC)</a:t>
            </a:r>
            <a:endParaRPr lang="en-US" altLang="zh-TW" sz="2000" dirty="0">
              <a:latin typeface="Times New Roman" panose="02020603050405020304" pitchFamily="18" charset="0"/>
              <a:cs typeface="Times New Roman" panose="02020603050405020304" pitchFamily="18" charset="0"/>
            </a:endParaRPr>
          </a:p>
          <a:p>
            <a:pPr marL="342900" indent="-342900">
              <a:lnSpc>
                <a:spcPct val="200000"/>
              </a:lnSpc>
              <a:buFont typeface="Wingdings" panose="05000000000000000000" pitchFamily="2" charset="2"/>
              <a:buChar char="ü"/>
            </a:pPr>
            <a:r>
              <a:rPr lang="en-US" altLang="zh-TW" sz="2000" b="1" dirty="0">
                <a:latin typeface="Times New Roman" panose="02020603050405020304" pitchFamily="18" charset="0"/>
                <a:cs typeface="Times New Roman" panose="02020603050405020304" pitchFamily="18" charset="0"/>
              </a:rPr>
              <a:t> National Institute  of Standards and Technology (NIST) </a:t>
            </a:r>
            <a:r>
              <a:rPr lang="en-US" altLang="zh-TW" sz="2000" dirty="0">
                <a:latin typeface="Times New Roman" panose="02020603050405020304" pitchFamily="18" charset="0"/>
                <a:cs typeface="Times New Roman" panose="02020603050405020304" pitchFamily="18" charset="0"/>
              </a:rPr>
              <a:t>selects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a post-quantum encryption standard</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a:t>
            </a:r>
            <a:r>
              <a:rPr lang="en-US" altLang="zh-TW" sz="2000" b="1" dirty="0">
                <a:latin typeface="Times New Roman" panose="02020603050405020304" pitchFamily="18" charset="0"/>
                <a:cs typeface="Times New Roman" panose="02020603050405020304" pitchFamily="18" charset="0"/>
              </a:rPr>
              <a:t>CRYSTAL-DILITHIUM</a:t>
            </a:r>
          </a:p>
          <a:p>
            <a:pPr marL="1257300" lvl="2"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 name="投影片編號版面配置區 1">
            <a:extLst>
              <a:ext uri="{FF2B5EF4-FFF2-40B4-BE49-F238E27FC236}">
                <a16:creationId xmlns:a16="http://schemas.microsoft.com/office/drawing/2014/main" id="{F2CBFA28-B746-1774-9D9A-BF8F43E5FA7E}"/>
              </a:ext>
            </a:extLst>
          </p:cNvPr>
          <p:cNvSpPr>
            <a:spLocks noGrp="1"/>
          </p:cNvSpPr>
          <p:nvPr>
            <p:ph type="sldNum" sz="quarter" idx="12"/>
          </p:nvPr>
        </p:nvSpPr>
        <p:spPr/>
        <p:txBody>
          <a:bodyPr/>
          <a:lstStyle/>
          <a:p>
            <a:fld id="{565CE74E-AB26-4998-AD42-012C4C1AD076}" type="slidenum">
              <a:rPr lang="zh-CN" altLang="en-US" smtClean="0"/>
              <a:t>4</a:t>
            </a:fld>
            <a:endParaRPr lang="zh-CN" altLang="en-US" dirty="0"/>
          </a:p>
        </p:txBody>
      </p:sp>
      <p:grpSp>
        <p:nvGrpSpPr>
          <p:cNvPr id="30" name="群組 29">
            <a:extLst>
              <a:ext uri="{FF2B5EF4-FFF2-40B4-BE49-F238E27FC236}">
                <a16:creationId xmlns:a16="http://schemas.microsoft.com/office/drawing/2014/main" id="{4F7410BC-C5D2-4424-B81A-6260A376AE20}"/>
              </a:ext>
            </a:extLst>
          </p:cNvPr>
          <p:cNvGrpSpPr/>
          <p:nvPr/>
        </p:nvGrpSpPr>
        <p:grpSpPr>
          <a:xfrm>
            <a:off x="1477393" y="4036832"/>
            <a:ext cx="9237214" cy="2554473"/>
            <a:chOff x="1560608" y="4179792"/>
            <a:chExt cx="9237214" cy="2554473"/>
          </a:xfrm>
        </p:grpSpPr>
        <p:grpSp>
          <p:nvGrpSpPr>
            <p:cNvPr id="7" name="群組 6">
              <a:extLst>
                <a:ext uri="{FF2B5EF4-FFF2-40B4-BE49-F238E27FC236}">
                  <a16:creationId xmlns:a16="http://schemas.microsoft.com/office/drawing/2014/main" id="{C7C9830F-94A4-4EDB-80E4-63EFB3CD18CF}"/>
                </a:ext>
              </a:extLst>
            </p:cNvPr>
            <p:cNvGrpSpPr/>
            <p:nvPr/>
          </p:nvGrpSpPr>
          <p:grpSpPr>
            <a:xfrm>
              <a:off x="2237891" y="4179792"/>
              <a:ext cx="882494" cy="960982"/>
              <a:chOff x="1245724" y="4291179"/>
              <a:chExt cx="882494" cy="960982"/>
            </a:xfrm>
          </p:grpSpPr>
          <p:pic>
            <p:nvPicPr>
              <p:cNvPr id="6" name="圖片 5">
                <a:extLst>
                  <a:ext uri="{FF2B5EF4-FFF2-40B4-BE49-F238E27FC236}">
                    <a16:creationId xmlns:a16="http://schemas.microsoft.com/office/drawing/2014/main" id="{C37549CE-FE59-4FA6-8DEE-E0FEC00C190D}"/>
                  </a:ext>
                </a:extLst>
              </p:cNvPr>
              <p:cNvPicPr>
                <a:picLocks noChangeAspect="1"/>
              </p:cNvPicPr>
              <p:nvPr/>
            </p:nvPicPr>
            <p:blipFill>
              <a:blip r:embed="rId3"/>
              <a:stretch>
                <a:fillRect/>
              </a:stretch>
            </p:blipFill>
            <p:spPr>
              <a:xfrm>
                <a:off x="1337285" y="4291179"/>
                <a:ext cx="699372" cy="699372"/>
              </a:xfrm>
              <a:prstGeom prst="rect">
                <a:avLst/>
              </a:prstGeom>
            </p:spPr>
          </p:pic>
          <p:sp>
            <p:nvSpPr>
              <p:cNvPr id="10" name="文字方塊 9">
                <a:extLst>
                  <a:ext uri="{FF2B5EF4-FFF2-40B4-BE49-F238E27FC236}">
                    <a16:creationId xmlns:a16="http://schemas.microsoft.com/office/drawing/2014/main" id="{5D0D6794-82BA-4176-BF4C-F79B2054049F}"/>
                  </a:ext>
                </a:extLst>
              </p:cNvPr>
              <p:cNvSpPr txBox="1"/>
              <p:nvPr/>
            </p:nvSpPr>
            <p:spPr>
              <a:xfrm>
                <a:off x="1245724" y="4990551"/>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RSA/ ECC</a:t>
                </a:r>
                <a:endParaRPr lang="zh-TW" altLang="en-US" sz="1100" dirty="0">
                  <a:latin typeface="Times New Roman" panose="02020603050405020304" pitchFamily="18" charset="0"/>
                  <a:cs typeface="Times New Roman" panose="02020603050405020304" pitchFamily="18" charset="0"/>
                </a:endParaRPr>
              </a:p>
            </p:txBody>
          </p:sp>
        </p:grpSp>
        <p:grpSp>
          <p:nvGrpSpPr>
            <p:cNvPr id="11" name="群組 10">
              <a:extLst>
                <a:ext uri="{FF2B5EF4-FFF2-40B4-BE49-F238E27FC236}">
                  <a16:creationId xmlns:a16="http://schemas.microsoft.com/office/drawing/2014/main" id="{AD8BB1FC-1D9E-44B0-8959-0B7BD108599D}"/>
                </a:ext>
              </a:extLst>
            </p:cNvPr>
            <p:cNvGrpSpPr/>
            <p:nvPr/>
          </p:nvGrpSpPr>
          <p:grpSpPr>
            <a:xfrm>
              <a:off x="1796644" y="5590596"/>
              <a:ext cx="882494" cy="1143669"/>
              <a:chOff x="1268554" y="5505598"/>
              <a:chExt cx="882494" cy="1143669"/>
            </a:xfrm>
          </p:grpSpPr>
          <p:pic>
            <p:nvPicPr>
              <p:cNvPr id="9" name="圖片 8">
                <a:extLst>
                  <a:ext uri="{FF2B5EF4-FFF2-40B4-BE49-F238E27FC236}">
                    <a16:creationId xmlns:a16="http://schemas.microsoft.com/office/drawing/2014/main" id="{2D59D558-022C-47CB-A01B-D6CFBB8738D8}"/>
                  </a:ext>
                </a:extLst>
              </p:cNvPr>
              <p:cNvPicPr>
                <a:picLocks noChangeAspect="1"/>
              </p:cNvPicPr>
              <p:nvPr/>
            </p:nvPicPr>
            <p:blipFill>
              <a:blip r:embed="rId4"/>
              <a:stretch>
                <a:fillRect/>
              </a:stretch>
            </p:blipFill>
            <p:spPr>
              <a:xfrm>
                <a:off x="1334577" y="5505598"/>
                <a:ext cx="750448" cy="750448"/>
              </a:xfrm>
              <a:prstGeom prst="rect">
                <a:avLst/>
              </a:prstGeom>
            </p:spPr>
          </p:pic>
          <p:sp>
            <p:nvSpPr>
              <p:cNvPr id="14" name="文字方塊 13">
                <a:extLst>
                  <a:ext uri="{FF2B5EF4-FFF2-40B4-BE49-F238E27FC236}">
                    <a16:creationId xmlns:a16="http://schemas.microsoft.com/office/drawing/2014/main" id="{56A65DF2-E8BA-4A47-B1F3-F41A81FD77E9}"/>
                  </a:ext>
                </a:extLst>
              </p:cNvPr>
              <p:cNvSpPr txBox="1"/>
              <p:nvPr/>
            </p:nvSpPr>
            <p:spPr>
              <a:xfrm>
                <a:off x="1268554" y="6218380"/>
                <a:ext cx="882494" cy="430887"/>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quantum computer </a:t>
                </a:r>
                <a:endParaRPr lang="zh-TW" altLang="en-US" sz="1100" dirty="0">
                  <a:latin typeface="Times New Roman" panose="02020603050405020304" pitchFamily="18" charset="0"/>
                  <a:cs typeface="Times New Roman" panose="02020603050405020304" pitchFamily="18" charset="0"/>
                </a:endParaRPr>
              </a:p>
            </p:txBody>
          </p:sp>
        </p:grpSp>
        <p:pic>
          <p:nvPicPr>
            <p:cNvPr id="13" name="圖片 12">
              <a:extLst>
                <a:ext uri="{FF2B5EF4-FFF2-40B4-BE49-F238E27FC236}">
                  <a16:creationId xmlns:a16="http://schemas.microsoft.com/office/drawing/2014/main" id="{5EC34E57-CEBA-4AAA-9758-9BA20607B057}"/>
                </a:ext>
              </a:extLst>
            </p:cNvPr>
            <p:cNvPicPr>
              <a:picLocks noChangeAspect="1"/>
            </p:cNvPicPr>
            <p:nvPr/>
          </p:nvPicPr>
          <p:blipFill>
            <a:blip r:embed="rId5"/>
            <a:stretch>
              <a:fillRect/>
            </a:stretch>
          </p:blipFill>
          <p:spPr>
            <a:xfrm>
              <a:off x="3028824" y="5578536"/>
              <a:ext cx="750448" cy="750448"/>
            </a:xfrm>
            <a:prstGeom prst="rect">
              <a:avLst/>
            </a:prstGeom>
          </p:spPr>
        </p:pic>
        <p:sp>
          <p:nvSpPr>
            <p:cNvPr id="18" name="文字方塊 17">
              <a:extLst>
                <a:ext uri="{FF2B5EF4-FFF2-40B4-BE49-F238E27FC236}">
                  <a16:creationId xmlns:a16="http://schemas.microsoft.com/office/drawing/2014/main" id="{DA66E94A-1976-4D7E-AB35-51A29A99478F}"/>
                </a:ext>
              </a:extLst>
            </p:cNvPr>
            <p:cNvSpPr txBox="1"/>
            <p:nvPr/>
          </p:nvSpPr>
          <p:spPr>
            <a:xfrm>
              <a:off x="2988326" y="6348533"/>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Shor</a:t>
              </a:r>
              <a:endParaRPr lang="zh-TW" altLang="en-US" sz="1100" dirty="0">
                <a:latin typeface="Times New Roman" panose="02020603050405020304" pitchFamily="18" charset="0"/>
                <a:cs typeface="Times New Roman" panose="02020603050405020304" pitchFamily="18" charset="0"/>
              </a:endParaRPr>
            </a:p>
          </p:txBody>
        </p:sp>
        <p:sp>
          <p:nvSpPr>
            <p:cNvPr id="15" name="矩形: 圓角 14">
              <a:extLst>
                <a:ext uri="{FF2B5EF4-FFF2-40B4-BE49-F238E27FC236}">
                  <a16:creationId xmlns:a16="http://schemas.microsoft.com/office/drawing/2014/main" id="{BEE126AB-8248-418D-8F5E-F9E9A894DF19}"/>
                </a:ext>
              </a:extLst>
            </p:cNvPr>
            <p:cNvSpPr/>
            <p:nvPr/>
          </p:nvSpPr>
          <p:spPr>
            <a:xfrm>
              <a:off x="1560608" y="5431458"/>
              <a:ext cx="2389247" cy="130280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2" name="接點: 弧形 21">
              <a:extLst>
                <a:ext uri="{FF2B5EF4-FFF2-40B4-BE49-F238E27FC236}">
                  <a16:creationId xmlns:a16="http://schemas.microsoft.com/office/drawing/2014/main" id="{BEAF2202-B27A-4AD7-9308-1D62D0463484}"/>
                </a:ext>
              </a:extLst>
            </p:cNvPr>
            <p:cNvCxnSpPr>
              <a:stCxn id="15" idx="3"/>
              <a:endCxn id="6" idx="3"/>
            </p:cNvCxnSpPr>
            <p:nvPr/>
          </p:nvCxnSpPr>
          <p:spPr>
            <a:xfrm flipH="1" flipV="1">
              <a:off x="3028824" y="4529478"/>
              <a:ext cx="921031" cy="1553384"/>
            </a:xfrm>
            <a:prstGeom prst="curvedConnector3">
              <a:avLst>
                <a:gd name="adj1" fmla="val -24820"/>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文字方塊 25">
              <a:extLst>
                <a:ext uri="{FF2B5EF4-FFF2-40B4-BE49-F238E27FC236}">
                  <a16:creationId xmlns:a16="http://schemas.microsoft.com/office/drawing/2014/main" id="{A607CE48-1ECE-4260-BB64-129EA79ABC63}"/>
                </a:ext>
              </a:extLst>
            </p:cNvPr>
            <p:cNvSpPr txBox="1"/>
            <p:nvPr/>
          </p:nvSpPr>
          <p:spPr>
            <a:xfrm>
              <a:off x="3378510" y="5009969"/>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Attack</a:t>
              </a:r>
              <a:endParaRPr lang="zh-TW" altLang="en-US" sz="1100" dirty="0">
                <a:latin typeface="Times New Roman" panose="02020603050405020304" pitchFamily="18" charset="0"/>
                <a:cs typeface="Times New Roman" panose="02020603050405020304" pitchFamily="18" charset="0"/>
              </a:endParaRPr>
            </a:p>
          </p:txBody>
        </p:sp>
        <p:sp>
          <p:nvSpPr>
            <p:cNvPr id="23" name="箭號: 向右 22">
              <a:extLst>
                <a:ext uri="{FF2B5EF4-FFF2-40B4-BE49-F238E27FC236}">
                  <a16:creationId xmlns:a16="http://schemas.microsoft.com/office/drawing/2014/main" id="{80054CDE-04D1-4B8C-B2B2-5299DD86BCF7}"/>
                </a:ext>
              </a:extLst>
            </p:cNvPr>
            <p:cNvSpPr/>
            <p:nvPr/>
          </p:nvSpPr>
          <p:spPr>
            <a:xfrm>
              <a:off x="4478644" y="5239870"/>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122" name="Picture 2" descr="https://vectorseek.com/wp-content/uploads/2022/04/NIST-Logo-Vector-1.jpg">
              <a:extLst>
                <a:ext uri="{FF2B5EF4-FFF2-40B4-BE49-F238E27FC236}">
                  <a16:creationId xmlns:a16="http://schemas.microsoft.com/office/drawing/2014/main" id="{DD415068-1A20-436B-A0C9-968B74105680}"/>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22862" t="40823" r="22839" b="41597"/>
            <a:stretch/>
          </p:blipFill>
          <p:spPr bwMode="auto">
            <a:xfrm>
              <a:off x="5247488" y="5184531"/>
              <a:ext cx="1387873" cy="449344"/>
            </a:xfrm>
            <a:prstGeom prst="rect">
              <a:avLst/>
            </a:prstGeom>
            <a:noFill/>
            <a:extLst>
              <a:ext uri="{909E8E84-426E-40DD-AFC4-6F175D3DCCD1}">
                <a14:hiddenFill xmlns:a14="http://schemas.microsoft.com/office/drawing/2010/main">
                  <a:solidFill>
                    <a:srgbClr val="FFFFFF"/>
                  </a:solidFill>
                </a14:hiddenFill>
              </a:ext>
            </a:extLst>
          </p:spPr>
        </p:pic>
        <p:sp>
          <p:nvSpPr>
            <p:cNvPr id="29" name="箭號: 向右 28">
              <a:extLst>
                <a:ext uri="{FF2B5EF4-FFF2-40B4-BE49-F238E27FC236}">
                  <a16:creationId xmlns:a16="http://schemas.microsoft.com/office/drawing/2014/main" id="{0D0EB739-0353-4F60-BDAF-E6E0456E8FA6}"/>
                </a:ext>
              </a:extLst>
            </p:cNvPr>
            <p:cNvSpPr/>
            <p:nvPr/>
          </p:nvSpPr>
          <p:spPr>
            <a:xfrm>
              <a:off x="6783366" y="5230009"/>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5" name="圖片 24">
              <a:extLst>
                <a:ext uri="{FF2B5EF4-FFF2-40B4-BE49-F238E27FC236}">
                  <a16:creationId xmlns:a16="http://schemas.microsoft.com/office/drawing/2014/main" id="{54A26942-CA56-44A8-876D-EA124C75877F}"/>
                </a:ext>
              </a:extLst>
            </p:cNvPr>
            <p:cNvPicPr>
              <a:picLocks noChangeAspect="1"/>
            </p:cNvPicPr>
            <p:nvPr/>
          </p:nvPicPr>
          <p:blipFill>
            <a:blip r:embed="rId7"/>
            <a:stretch>
              <a:fillRect/>
            </a:stretch>
          </p:blipFill>
          <p:spPr>
            <a:xfrm>
              <a:off x="7673093" y="4840333"/>
              <a:ext cx="750263" cy="750263"/>
            </a:xfrm>
            <a:prstGeom prst="rect">
              <a:avLst/>
            </a:prstGeom>
          </p:spPr>
        </p:pic>
        <p:sp>
          <p:nvSpPr>
            <p:cNvPr id="32" name="文字方塊 31">
              <a:extLst>
                <a:ext uri="{FF2B5EF4-FFF2-40B4-BE49-F238E27FC236}">
                  <a16:creationId xmlns:a16="http://schemas.microsoft.com/office/drawing/2014/main" id="{66CD0D5C-0630-4794-8717-3954DE86FAC4}"/>
                </a:ext>
              </a:extLst>
            </p:cNvPr>
            <p:cNvSpPr txBox="1"/>
            <p:nvPr/>
          </p:nvSpPr>
          <p:spPr>
            <a:xfrm>
              <a:off x="7621845" y="5633875"/>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PQC</a:t>
              </a:r>
              <a:endParaRPr lang="zh-TW" altLang="en-US" sz="1100" dirty="0">
                <a:latin typeface="Times New Roman" panose="02020603050405020304" pitchFamily="18" charset="0"/>
                <a:cs typeface="Times New Roman" panose="02020603050405020304" pitchFamily="18" charset="0"/>
              </a:endParaRPr>
            </a:p>
          </p:txBody>
        </p:sp>
        <p:sp>
          <p:nvSpPr>
            <p:cNvPr id="33" name="箭號: 向右 32">
              <a:extLst>
                <a:ext uri="{FF2B5EF4-FFF2-40B4-BE49-F238E27FC236}">
                  <a16:creationId xmlns:a16="http://schemas.microsoft.com/office/drawing/2014/main" id="{52B8C2B2-3A64-49AE-83DF-19BA419B0C6F}"/>
                </a:ext>
              </a:extLst>
            </p:cNvPr>
            <p:cNvSpPr/>
            <p:nvPr/>
          </p:nvSpPr>
          <p:spPr>
            <a:xfrm>
              <a:off x="8703483" y="5225970"/>
              <a:ext cx="609600" cy="338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8" name="圖片 27">
              <a:extLst>
                <a:ext uri="{FF2B5EF4-FFF2-40B4-BE49-F238E27FC236}">
                  <a16:creationId xmlns:a16="http://schemas.microsoft.com/office/drawing/2014/main" id="{D9BF61F0-CFC1-4311-93E1-71DD183DD26C}"/>
                </a:ext>
              </a:extLst>
            </p:cNvPr>
            <p:cNvPicPr>
              <a:picLocks noChangeAspect="1"/>
            </p:cNvPicPr>
            <p:nvPr/>
          </p:nvPicPr>
          <p:blipFill>
            <a:blip r:embed="rId8"/>
            <a:stretch>
              <a:fillRect/>
            </a:stretch>
          </p:blipFill>
          <p:spPr>
            <a:xfrm>
              <a:off x="9717022" y="4662294"/>
              <a:ext cx="1080800" cy="1080800"/>
            </a:xfrm>
            <a:prstGeom prst="rect">
              <a:avLst/>
            </a:prstGeom>
          </p:spPr>
        </p:pic>
        <p:sp>
          <p:nvSpPr>
            <p:cNvPr id="36" name="文字方塊 35">
              <a:extLst>
                <a:ext uri="{FF2B5EF4-FFF2-40B4-BE49-F238E27FC236}">
                  <a16:creationId xmlns:a16="http://schemas.microsoft.com/office/drawing/2014/main" id="{A7114411-4DE4-4787-92D5-E600D7547EAB}"/>
                </a:ext>
              </a:extLst>
            </p:cNvPr>
            <p:cNvSpPr txBox="1"/>
            <p:nvPr/>
          </p:nvSpPr>
          <p:spPr>
            <a:xfrm>
              <a:off x="9816175" y="5633875"/>
              <a:ext cx="88249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ML-DSA</a:t>
              </a:r>
              <a:endParaRPr lang="zh-TW" altLang="en-US" sz="1100"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BF15114-4FD0-C050-FDE8-643C1E502C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58AEC62-E5F7-62BE-5EFF-59F4815469C2}"/>
              </a:ext>
            </a:extLst>
          </p:cNvPr>
          <p:cNvGrpSpPr/>
          <p:nvPr/>
        </p:nvGrpSpPr>
        <p:grpSpPr>
          <a:xfrm>
            <a:off x="568443" y="319365"/>
            <a:ext cx="4312965" cy="461665"/>
            <a:chOff x="568442" y="319364"/>
            <a:chExt cx="4312965" cy="461666"/>
          </a:xfrm>
        </p:grpSpPr>
        <p:sp>
          <p:nvSpPr>
            <p:cNvPr id="55" name="文本框 23">
              <a:extLst>
                <a:ext uri="{FF2B5EF4-FFF2-40B4-BE49-F238E27FC236}">
                  <a16:creationId xmlns:a16="http://schemas.microsoft.com/office/drawing/2014/main" id="{70B8148F-05CD-6C2E-E211-98EB9C7805AF}"/>
                </a:ext>
              </a:extLst>
            </p:cNvPr>
            <p:cNvSpPr txBox="1"/>
            <p:nvPr/>
          </p:nvSpPr>
          <p:spPr>
            <a:xfrm>
              <a:off x="665958" y="319364"/>
              <a:ext cx="4215449"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INTT</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Mathematical Derivation</a:t>
              </a:r>
              <a:endPar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4D7B5C6-E5C5-CF9D-90D5-126DA63926C3}"/>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5AC89A6-2438-5CF2-1028-8AE8F6C9FFA4}"/>
              </a:ext>
            </a:extLst>
          </p:cNvPr>
          <p:cNvSpPr>
            <a:spLocks noGrp="1"/>
          </p:cNvSpPr>
          <p:nvPr>
            <p:ph type="sldNum" sz="quarter" idx="12"/>
          </p:nvPr>
        </p:nvSpPr>
        <p:spPr/>
        <p:txBody>
          <a:bodyPr/>
          <a:lstStyle/>
          <a:p>
            <a:fld id="{565CE74E-AB26-4998-AD42-012C4C1AD076}" type="slidenum">
              <a:rPr lang="zh-CN" altLang="en-US" smtClean="0"/>
              <a:t>40</a:t>
            </a:fld>
            <a:endParaRPr lang="zh-CN" altLang="en-US" dirty="0"/>
          </a:p>
        </p:txBody>
      </p:sp>
      <p:sp>
        <p:nvSpPr>
          <p:cNvPr id="13" name="文字方塊 12">
            <a:extLst>
              <a:ext uri="{FF2B5EF4-FFF2-40B4-BE49-F238E27FC236}">
                <a16:creationId xmlns:a16="http://schemas.microsoft.com/office/drawing/2014/main" id="{98E95F80-49CF-BAAF-B8E2-90DF7604AB59}"/>
              </a:ext>
            </a:extLst>
          </p:cNvPr>
          <p:cNvSpPr txBox="1"/>
          <p:nvPr/>
        </p:nvSpPr>
        <p:spPr>
          <a:xfrm>
            <a:off x="818414" y="973722"/>
            <a:ext cx="6948961"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Inverse Number Theoretic Transform (INTT) is given by: </a:t>
            </a:r>
            <a:endParaRPr lang="zh-TW" altLang="en-US" sz="2000" dirty="0">
              <a:latin typeface="Times New Roman" panose="02020603050405020304" pitchFamily="18" charset="0"/>
              <a:cs typeface="Times New Roman" panose="02020603050405020304" pitchFamily="18" charset="0"/>
            </a:endParaRPr>
          </a:p>
        </p:txBody>
      </p:sp>
      <p:sp>
        <p:nvSpPr>
          <p:cNvPr id="14" name="文字方塊 13">
            <a:extLst>
              <a:ext uri="{FF2B5EF4-FFF2-40B4-BE49-F238E27FC236}">
                <a16:creationId xmlns:a16="http://schemas.microsoft.com/office/drawing/2014/main" id="{3197DDFA-E21F-4E3E-8908-42566B1CFED2}"/>
              </a:ext>
            </a:extLst>
          </p:cNvPr>
          <p:cNvSpPr txBox="1"/>
          <p:nvPr/>
        </p:nvSpPr>
        <p:spPr>
          <a:xfrm>
            <a:off x="818415" y="2113765"/>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Using the Gentleman-Sande decomposition: </a:t>
            </a:r>
            <a:endParaRPr lang="zh-TW" altLang="en-US" sz="2000" dirty="0">
              <a:latin typeface="Times New Roman" panose="02020603050405020304" pitchFamily="18" charset="0"/>
              <a:cs typeface="Times New Roman" panose="02020603050405020304" pitchFamily="18" charset="0"/>
            </a:endParaRPr>
          </a:p>
        </p:txBody>
      </p:sp>
      <p:sp>
        <p:nvSpPr>
          <p:cNvPr id="18" name="文字方塊 17">
            <a:extLst>
              <a:ext uri="{FF2B5EF4-FFF2-40B4-BE49-F238E27FC236}">
                <a16:creationId xmlns:a16="http://schemas.microsoft.com/office/drawing/2014/main" id="{B46BE8BF-9FD8-F012-3977-2A9AA335FF4B}"/>
              </a:ext>
            </a:extLst>
          </p:cNvPr>
          <p:cNvSpPr txBox="1"/>
          <p:nvPr/>
        </p:nvSpPr>
        <p:spPr>
          <a:xfrm>
            <a:off x="818415" y="4267916"/>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 :</a:t>
            </a:r>
            <a:endParaRPr lang="zh-TW" altLang="en-US" sz="2000" dirty="0">
              <a:latin typeface="Times New Roman" panose="02020603050405020304" pitchFamily="18" charset="0"/>
              <a:cs typeface="Times New Roman" panose="02020603050405020304" pitchFamily="18" charset="0"/>
            </a:endParaRPr>
          </a:p>
        </p:txBody>
      </p:sp>
      <p:sp>
        <p:nvSpPr>
          <p:cNvPr id="22" name="文字方塊 21">
            <a:extLst>
              <a:ext uri="{FF2B5EF4-FFF2-40B4-BE49-F238E27FC236}">
                <a16:creationId xmlns:a16="http://schemas.microsoft.com/office/drawing/2014/main" id="{8DA03271-7D2F-6F9D-5522-C098E770436D}"/>
              </a:ext>
            </a:extLst>
          </p:cNvPr>
          <p:cNvSpPr txBox="1"/>
          <p:nvPr/>
        </p:nvSpPr>
        <p:spPr>
          <a:xfrm>
            <a:off x="818415" y="5408494"/>
            <a:ext cx="6106160" cy="400110"/>
          </a:xfrm>
          <a:prstGeom prst="rect">
            <a:avLst/>
          </a:prstGeom>
          <a:noFill/>
        </p:spPr>
        <p:txBody>
          <a:bodyPr wrap="square">
            <a:spAutoFit/>
          </a:bodyPr>
          <a:lstStyle/>
          <a:p>
            <a:pPr marL="285750" indent="-285750">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Thus, the inverse transform coefficients are:</a:t>
            </a:r>
            <a:endParaRPr lang="zh-TW" altLang="en-US" sz="2000" dirty="0">
              <a:latin typeface="Times New Roman" panose="02020603050405020304" pitchFamily="18" charset="0"/>
              <a:cs typeface="Times New Roman" panose="02020603050405020304" pitchFamily="18" charset="0"/>
            </a:endParaRPr>
          </a:p>
        </p:txBody>
      </p:sp>
      <p:pic>
        <p:nvPicPr>
          <p:cNvPr id="25" name="圖片 24">
            <a:extLst>
              <a:ext uri="{FF2B5EF4-FFF2-40B4-BE49-F238E27FC236}">
                <a16:creationId xmlns:a16="http://schemas.microsoft.com/office/drawing/2014/main" id="{073CA992-0598-0174-E066-8D2221290259}"/>
              </a:ext>
            </a:extLst>
          </p:cNvPr>
          <p:cNvPicPr>
            <a:picLocks noChangeAspect="1"/>
          </p:cNvPicPr>
          <p:nvPr/>
        </p:nvPicPr>
        <p:blipFill>
          <a:blip r:embed="rId3"/>
          <a:srcRect l="5895"/>
          <a:stretch/>
        </p:blipFill>
        <p:spPr>
          <a:xfrm>
            <a:off x="9993991" y="618292"/>
            <a:ext cx="1110737" cy="326753"/>
          </a:xfrm>
          <a:prstGeom prst="rect">
            <a:avLst/>
          </a:prstGeom>
        </p:spPr>
      </p:pic>
      <p:pic>
        <p:nvPicPr>
          <p:cNvPr id="27" name="圖片 26">
            <a:extLst>
              <a:ext uri="{FF2B5EF4-FFF2-40B4-BE49-F238E27FC236}">
                <a16:creationId xmlns:a16="http://schemas.microsoft.com/office/drawing/2014/main" id="{4A595B59-0525-BD65-5E38-1DF451B3AFC0}"/>
              </a:ext>
            </a:extLst>
          </p:cNvPr>
          <p:cNvPicPr>
            <a:picLocks noChangeAspect="1"/>
          </p:cNvPicPr>
          <p:nvPr/>
        </p:nvPicPr>
        <p:blipFill>
          <a:blip r:embed="rId4"/>
          <a:srcRect l="2086"/>
          <a:stretch/>
        </p:blipFill>
        <p:spPr>
          <a:xfrm>
            <a:off x="9993991" y="953895"/>
            <a:ext cx="1172021" cy="290077"/>
          </a:xfrm>
          <a:prstGeom prst="rect">
            <a:avLst/>
          </a:prstGeom>
        </p:spPr>
      </p:pic>
      <p:sp>
        <p:nvSpPr>
          <p:cNvPr id="28" name="文字方塊 27">
            <a:extLst>
              <a:ext uri="{FF2B5EF4-FFF2-40B4-BE49-F238E27FC236}">
                <a16:creationId xmlns:a16="http://schemas.microsoft.com/office/drawing/2014/main" id="{8B907A62-25C5-AAF6-57F5-A7AA1E355703}"/>
              </a:ext>
            </a:extLst>
          </p:cNvPr>
          <p:cNvSpPr txBox="1"/>
          <p:nvPr/>
        </p:nvSpPr>
        <p:spPr>
          <a:xfrm>
            <a:off x="9525310" y="319365"/>
            <a:ext cx="641522" cy="338554"/>
          </a:xfrm>
          <a:prstGeom prst="rect">
            <a:avLst/>
          </a:prstGeom>
          <a:noFill/>
        </p:spPr>
        <p:txBody>
          <a:bodyPr wrap="none" rtlCol="0">
            <a:spAutoFit/>
          </a:bodyPr>
          <a:lstStyle/>
          <a:p>
            <a:r>
              <a:rPr lang="en-US" altLang="zh-TW" sz="1600" dirty="0">
                <a:solidFill>
                  <a:schemeClr val="bg2">
                    <a:lumMod val="25000"/>
                  </a:schemeClr>
                </a:solidFill>
                <a:latin typeface="Times New Roman" panose="02020603050405020304" pitchFamily="18" charset="0"/>
                <a:cs typeface="Times New Roman" panose="02020603050405020304" pitchFamily="18" charset="0"/>
              </a:rPr>
              <a:t>Note:</a:t>
            </a:r>
            <a:endParaRPr lang="zh-TW" altLang="en-US" sz="1600" dirty="0">
              <a:solidFill>
                <a:schemeClr val="bg2">
                  <a:lumMod val="25000"/>
                </a:schemeClr>
              </a:solidFill>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50F552E0-B5A2-9084-EE59-BA11B7131C3F}"/>
              </a:ext>
            </a:extLst>
          </p:cNvPr>
          <p:cNvPicPr>
            <a:picLocks noChangeAspect="1"/>
          </p:cNvPicPr>
          <p:nvPr/>
        </p:nvPicPr>
        <p:blipFill>
          <a:blip r:embed="rId5"/>
          <a:stretch>
            <a:fillRect/>
          </a:stretch>
        </p:blipFill>
        <p:spPr>
          <a:xfrm>
            <a:off x="2940164" y="2491245"/>
            <a:ext cx="6311670" cy="1773802"/>
          </a:xfrm>
          <a:prstGeom prst="rect">
            <a:avLst/>
          </a:prstGeom>
        </p:spPr>
      </p:pic>
      <p:pic>
        <p:nvPicPr>
          <p:cNvPr id="5" name="圖片 4">
            <a:extLst>
              <a:ext uri="{FF2B5EF4-FFF2-40B4-BE49-F238E27FC236}">
                <a16:creationId xmlns:a16="http://schemas.microsoft.com/office/drawing/2014/main" id="{A1868655-D615-FD5E-7220-CD66933F9F9E}"/>
              </a:ext>
            </a:extLst>
          </p:cNvPr>
          <p:cNvPicPr>
            <a:picLocks noChangeAspect="1"/>
          </p:cNvPicPr>
          <p:nvPr/>
        </p:nvPicPr>
        <p:blipFill>
          <a:blip r:embed="rId6"/>
          <a:stretch>
            <a:fillRect/>
          </a:stretch>
        </p:blipFill>
        <p:spPr>
          <a:xfrm>
            <a:off x="4630612" y="1373832"/>
            <a:ext cx="2930775" cy="716856"/>
          </a:xfrm>
          <a:prstGeom prst="rect">
            <a:avLst/>
          </a:prstGeom>
        </p:spPr>
      </p:pic>
      <p:pic>
        <p:nvPicPr>
          <p:cNvPr id="7" name="圖片 6">
            <a:extLst>
              <a:ext uri="{FF2B5EF4-FFF2-40B4-BE49-F238E27FC236}">
                <a16:creationId xmlns:a16="http://schemas.microsoft.com/office/drawing/2014/main" id="{376C2FAF-6458-5DA7-A314-9134F7E6B294}"/>
              </a:ext>
            </a:extLst>
          </p:cNvPr>
          <p:cNvPicPr>
            <a:picLocks noChangeAspect="1"/>
          </p:cNvPicPr>
          <p:nvPr/>
        </p:nvPicPr>
        <p:blipFill>
          <a:blip r:embed="rId7"/>
          <a:stretch>
            <a:fillRect/>
          </a:stretch>
        </p:blipFill>
        <p:spPr>
          <a:xfrm>
            <a:off x="3852070" y="4577969"/>
            <a:ext cx="4487854" cy="796878"/>
          </a:xfrm>
          <a:prstGeom prst="rect">
            <a:avLst/>
          </a:prstGeom>
        </p:spPr>
      </p:pic>
      <p:pic>
        <p:nvPicPr>
          <p:cNvPr id="9" name="圖片 8">
            <a:extLst>
              <a:ext uri="{FF2B5EF4-FFF2-40B4-BE49-F238E27FC236}">
                <a16:creationId xmlns:a16="http://schemas.microsoft.com/office/drawing/2014/main" id="{60AA5CA7-AE22-3D11-8228-7A6E06A30A53}"/>
              </a:ext>
            </a:extLst>
          </p:cNvPr>
          <p:cNvPicPr>
            <a:picLocks noChangeAspect="1"/>
          </p:cNvPicPr>
          <p:nvPr/>
        </p:nvPicPr>
        <p:blipFill>
          <a:blip r:embed="rId8"/>
          <a:stretch>
            <a:fillRect/>
          </a:stretch>
        </p:blipFill>
        <p:spPr>
          <a:xfrm>
            <a:off x="4505577" y="5777826"/>
            <a:ext cx="3180841" cy="666843"/>
          </a:xfrm>
          <a:prstGeom prst="rect">
            <a:avLst/>
          </a:prstGeom>
        </p:spPr>
      </p:pic>
    </p:spTree>
    <p:extLst>
      <p:ext uri="{BB962C8B-B14F-4D97-AF65-F5344CB8AC3E}">
        <p14:creationId xmlns:p14="http://schemas.microsoft.com/office/powerpoint/2010/main" val="19269372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710184" cy="461665"/>
            <a:chOff x="568442" y="319364"/>
            <a:chExt cx="710184"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61266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41</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720898" y="722244"/>
            <a:ext cx="9784763"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Based on symmetry and parity in NTT/INTT operations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For a pair of input numbers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𝑏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and twiddle factor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𝑥</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𝑎</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𝑤</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mod  q</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𝑦</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𝑎−𝑤</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𝑏</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mod  q</a:t>
            </a:r>
          </a:p>
          <a:p>
            <a:pPr marL="285750" indent="-28575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NTT vs. INTT:</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INTT uses modular inverses of NTT twiddle factors</a:t>
            </a:r>
          </a:p>
          <a:p>
            <a:pPr marL="800100" lvl="1" indent="-342900">
              <a:lnSpc>
                <a:spcPct val="200000"/>
              </a:lnSpc>
              <a:buFont typeface="Wingdings" panose="05000000000000000000" pitchFamily="2" charset="2"/>
              <a:buChar char="l"/>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Requires final normalization factor</a:t>
            </a:r>
          </a:p>
        </p:txBody>
      </p:sp>
      <p:pic>
        <p:nvPicPr>
          <p:cNvPr id="3" name="圖片 2">
            <a:extLst>
              <a:ext uri="{FF2B5EF4-FFF2-40B4-BE49-F238E27FC236}">
                <a16:creationId xmlns:a16="http://schemas.microsoft.com/office/drawing/2014/main" id="{BA3F8CDF-D9B2-D684-CBF5-23A7D0374334}"/>
              </a:ext>
            </a:extLst>
          </p:cNvPr>
          <p:cNvPicPr>
            <a:picLocks noChangeAspect="1"/>
          </p:cNvPicPr>
          <p:nvPr/>
        </p:nvPicPr>
        <p:blipFill>
          <a:blip r:embed="rId3"/>
          <a:stretch>
            <a:fillRect/>
          </a:stretch>
        </p:blipFill>
        <p:spPr>
          <a:xfrm>
            <a:off x="8119431" y="1026230"/>
            <a:ext cx="3600000" cy="1141523"/>
          </a:xfrm>
          <a:prstGeom prst="rect">
            <a:avLst/>
          </a:prstGeom>
        </p:spPr>
      </p:pic>
      <p:pic>
        <p:nvPicPr>
          <p:cNvPr id="4" name="圖片 3">
            <a:extLst>
              <a:ext uri="{FF2B5EF4-FFF2-40B4-BE49-F238E27FC236}">
                <a16:creationId xmlns:a16="http://schemas.microsoft.com/office/drawing/2014/main" id="{AFD76322-0C9F-A606-8FC4-9D274BC69B6D}"/>
              </a:ext>
            </a:extLst>
          </p:cNvPr>
          <p:cNvPicPr>
            <a:picLocks noChangeAspect="1"/>
          </p:cNvPicPr>
          <p:nvPr/>
        </p:nvPicPr>
        <p:blipFill>
          <a:blip r:embed="rId4"/>
          <a:stretch>
            <a:fillRect/>
          </a:stretch>
        </p:blipFill>
        <p:spPr>
          <a:xfrm>
            <a:off x="8119431" y="4117771"/>
            <a:ext cx="3600000" cy="1144954"/>
          </a:xfrm>
          <a:prstGeom prst="rect">
            <a:avLst/>
          </a:prstGeom>
        </p:spPr>
      </p:pic>
    </p:spTree>
    <p:extLst>
      <p:ext uri="{BB962C8B-B14F-4D97-AF65-F5344CB8AC3E}">
        <p14:creationId xmlns:p14="http://schemas.microsoft.com/office/powerpoint/2010/main" val="20460844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904695" cy="461665"/>
            <a:chOff x="568442" y="319364"/>
            <a:chExt cx="2904695"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807179"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 </a:t>
              </a:r>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1DB125F-DE6E-5718-B044-18A075F282F9}"/>
              </a:ext>
            </a:extLst>
          </p:cNvPr>
          <p:cNvSpPr>
            <a:spLocks noGrp="1"/>
          </p:cNvSpPr>
          <p:nvPr>
            <p:ph type="sldNum" sz="quarter" idx="12"/>
          </p:nvPr>
        </p:nvSpPr>
        <p:spPr/>
        <p:txBody>
          <a:bodyPr/>
          <a:lstStyle/>
          <a:p>
            <a:fld id="{565CE74E-AB26-4998-AD42-012C4C1AD076}" type="slidenum">
              <a:rPr lang="zh-CN" altLang="en-US" smtClean="0"/>
              <a:t>42</a:t>
            </a:fld>
            <a:endParaRPr lang="zh-CN" altLang="en-US" dirty="0"/>
          </a:p>
        </p:txBody>
      </p:sp>
      <p:pic>
        <p:nvPicPr>
          <p:cNvPr id="5" name="圖片 4">
            <a:extLst>
              <a:ext uri="{FF2B5EF4-FFF2-40B4-BE49-F238E27FC236}">
                <a16:creationId xmlns:a16="http://schemas.microsoft.com/office/drawing/2014/main" id="{E8D13D5C-201B-4351-9B78-753EBF3E1F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0236" y="1272375"/>
            <a:ext cx="11520000" cy="4952227"/>
          </a:xfrm>
          <a:prstGeom prst="rect">
            <a:avLst/>
          </a:prstGeom>
        </p:spPr>
      </p:pic>
    </p:spTree>
    <p:extLst>
      <p:ext uri="{BB962C8B-B14F-4D97-AF65-F5344CB8AC3E}">
        <p14:creationId xmlns:p14="http://schemas.microsoft.com/office/powerpoint/2010/main" val="208868442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89C13-9E68-DE95-7DD9-AEB8A066E5E6}"/>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8594E8-C824-875C-19BA-0909FCB348E7}"/>
              </a:ext>
            </a:extLst>
          </p:cNvPr>
          <p:cNvGrpSpPr/>
          <p:nvPr/>
        </p:nvGrpSpPr>
        <p:grpSpPr>
          <a:xfrm>
            <a:off x="568443" y="319365"/>
            <a:ext cx="710184" cy="461665"/>
            <a:chOff x="568442" y="319364"/>
            <a:chExt cx="710184" cy="461666"/>
          </a:xfrm>
        </p:grpSpPr>
        <p:sp>
          <p:nvSpPr>
            <p:cNvPr id="55" name="文本框 23">
              <a:extLst>
                <a:ext uri="{FF2B5EF4-FFF2-40B4-BE49-F238E27FC236}">
                  <a16:creationId xmlns:a16="http://schemas.microsoft.com/office/drawing/2014/main" id="{85ABE126-3DB1-00B0-B483-1077DFB5BB17}"/>
                </a:ext>
              </a:extLst>
            </p:cNvPr>
            <p:cNvSpPr txBox="1"/>
            <p:nvPr/>
          </p:nvSpPr>
          <p:spPr>
            <a:xfrm>
              <a:off x="665958" y="319364"/>
              <a:ext cx="61266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RU</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A755416-2932-97BC-910D-C9D3761FD09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58AD8BE-B9A6-664D-7118-CA6F79BD353F}"/>
              </a:ext>
            </a:extLst>
          </p:cNvPr>
          <p:cNvSpPr>
            <a:spLocks noGrp="1"/>
          </p:cNvSpPr>
          <p:nvPr>
            <p:ph type="sldNum" sz="quarter" idx="12"/>
          </p:nvPr>
        </p:nvSpPr>
        <p:spPr/>
        <p:txBody>
          <a:bodyPr/>
          <a:lstStyle/>
          <a:p>
            <a:fld id="{565CE74E-AB26-4998-AD42-012C4C1AD076}" type="slidenum">
              <a:rPr lang="zh-CN" altLang="en-US" smtClean="0"/>
              <a:t>43</a:t>
            </a:fld>
            <a:endParaRPr lang="zh-CN" altLang="en-US" dirty="0"/>
          </a:p>
        </p:txBody>
      </p:sp>
      <p:sp>
        <p:nvSpPr>
          <p:cNvPr id="8" name="文字方塊 7">
            <a:extLst>
              <a:ext uri="{FF2B5EF4-FFF2-40B4-BE49-F238E27FC236}">
                <a16:creationId xmlns:a16="http://schemas.microsoft.com/office/drawing/2014/main" id="{374F2C65-5BD7-11A7-E25E-49273E32F2C9}"/>
              </a:ext>
            </a:extLst>
          </p:cNvPr>
          <p:cNvSpPr txBox="1"/>
          <p:nvPr/>
        </p:nvSpPr>
        <p:spPr>
          <a:xfrm>
            <a:off x="921095" y="779862"/>
            <a:ext cx="10349809"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 match Butterfly Unit output pattern, each stage includes reordering logic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Total of 7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RUi</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modules used across NTT/INTT stages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Memory depth per stage differs:</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NTT :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2×((8−i)−1) </a:t>
            </a:r>
          </a:p>
          <a:p>
            <a:pPr>
              <a:lnSpc>
                <a:spcPct val="200000"/>
              </a:lnSpc>
            </a:pP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INTT : </a:t>
            </a:r>
            <a:r>
              <a:rPr lang="en-US" altLang="zh-TW" sz="2000" dirty="0" err="1">
                <a:latin typeface="Times New Roman" panose="02020603050405020304" pitchFamily="18" charset="0"/>
                <a:ea typeface="微軟正黑體" panose="020B0604030504040204" pitchFamily="34" charset="-120"/>
                <a:cs typeface="Times New Roman" panose="02020603050405020304" pitchFamily="18" charset="0"/>
              </a:rPr>
              <a:t>MEM_Depth_i</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 = 2×(i−1)</a:t>
            </a:r>
          </a:p>
          <a:p>
            <a:pPr lvl="1" algn="ctr">
              <a:lnSpc>
                <a:spcPct val="200000"/>
              </a:lnSpc>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7" name="圖片 6">
            <a:extLst>
              <a:ext uri="{FF2B5EF4-FFF2-40B4-BE49-F238E27FC236}">
                <a16:creationId xmlns:a16="http://schemas.microsoft.com/office/drawing/2014/main" id="{03C907DE-6398-712E-3DE0-CE2E25706F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959" y="4010568"/>
            <a:ext cx="10349809" cy="2616202"/>
          </a:xfrm>
          <a:prstGeom prst="rect">
            <a:avLst/>
          </a:prstGeom>
        </p:spPr>
      </p:pic>
    </p:spTree>
    <p:extLst>
      <p:ext uri="{BB962C8B-B14F-4D97-AF65-F5344CB8AC3E}">
        <p14:creationId xmlns:p14="http://schemas.microsoft.com/office/powerpoint/2010/main" val="47878022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9F2C7-8EA6-8FF3-39D6-ACB25AD5FBDE}"/>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6C7E0B2-F4AF-D4FE-534B-361249771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99C954AD-D5CF-4A7B-500C-57E05F32F483}"/>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B231F39-0711-D891-C1D2-9536A058F8FB}"/>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51AEABC-AB83-4991-B8A1-FF3427EFBC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75539828-E696-6612-4255-A936945F54BC}"/>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96937394-A6D4-4DA4-6C7F-50BC900730CA}"/>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F339B63-A7F1-F69E-680B-35E89FB8C4E6}"/>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6B740B31-E66D-C9C1-AF28-B2FC702C3C46}"/>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5762A4F6-021C-036A-9246-8AC425091F90}"/>
              </a:ext>
            </a:extLst>
          </p:cNvPr>
          <p:cNvSpPr>
            <a:spLocks noGrp="1"/>
          </p:cNvSpPr>
          <p:nvPr>
            <p:ph type="sldNum" sz="quarter" idx="12"/>
          </p:nvPr>
        </p:nvSpPr>
        <p:spPr/>
        <p:txBody>
          <a:bodyPr/>
          <a:lstStyle/>
          <a:p>
            <a:fld id="{565CE74E-AB26-4998-AD42-012C4C1AD076}" type="slidenum">
              <a:rPr lang="zh-CN" altLang="en-US" smtClean="0"/>
              <a:t>44</a:t>
            </a:fld>
            <a:endParaRPr lang="zh-CN" altLang="en-US" dirty="0"/>
          </a:p>
        </p:txBody>
      </p:sp>
    </p:spTree>
    <p:extLst>
      <p:ext uri="{BB962C8B-B14F-4D97-AF65-F5344CB8AC3E}">
        <p14:creationId xmlns:p14="http://schemas.microsoft.com/office/powerpoint/2010/main" val="10320402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41472" cy="461665"/>
            <a:chOff x="568442" y="319364"/>
            <a:chExt cx="3541472"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4395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KeyGen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45</a:t>
            </a:fld>
            <a:endParaRPr lang="zh-CN" altLang="en-US" dirty="0"/>
          </a:p>
        </p:txBody>
      </p:sp>
      <p:pic>
        <p:nvPicPr>
          <p:cNvPr id="5" name="圖片 4">
            <a:extLst>
              <a:ext uri="{FF2B5EF4-FFF2-40B4-BE49-F238E27FC236}">
                <a16:creationId xmlns:a16="http://schemas.microsoft.com/office/drawing/2014/main" id="{B9CF0BF6-3030-8AAB-5579-B4AC070E9F1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6000" y="1812671"/>
            <a:ext cx="11520000" cy="3232658"/>
          </a:xfrm>
          <a:prstGeom prst="rect">
            <a:avLst/>
          </a:prstGeom>
        </p:spPr>
      </p:pic>
    </p:spTree>
    <p:extLst>
      <p:ext uri="{BB962C8B-B14F-4D97-AF65-F5344CB8AC3E}">
        <p14:creationId xmlns:p14="http://schemas.microsoft.com/office/powerpoint/2010/main" val="32451901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92768" cy="461665"/>
            <a:chOff x="568442" y="319364"/>
            <a:chExt cx="3592768"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9525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SignGen</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46</a:t>
            </a:fld>
            <a:endParaRPr lang="zh-CN" altLang="en-US" dirty="0"/>
          </a:p>
        </p:txBody>
      </p:sp>
      <p:pic>
        <p:nvPicPr>
          <p:cNvPr id="14" name="圖片 13">
            <a:extLst>
              <a:ext uri="{FF2B5EF4-FFF2-40B4-BE49-F238E27FC236}">
                <a16:creationId xmlns:a16="http://schemas.microsoft.com/office/drawing/2014/main" id="{804D9ADE-2D4F-49BC-AD7B-361648CEDE8A}"/>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60039" t="90886" r="39564" b="7066"/>
          <a:stretch/>
        </p:blipFill>
        <p:spPr>
          <a:xfrm>
            <a:off x="7715249" y="6393657"/>
            <a:ext cx="45719" cy="61913"/>
          </a:xfrm>
          <a:prstGeom prst="rect">
            <a:avLst/>
          </a:prstGeom>
        </p:spPr>
      </p:pic>
      <p:pic>
        <p:nvPicPr>
          <p:cNvPr id="16" name="圖片 15">
            <a:extLst>
              <a:ext uri="{FF2B5EF4-FFF2-40B4-BE49-F238E27FC236}">
                <a16:creationId xmlns:a16="http://schemas.microsoft.com/office/drawing/2014/main" id="{FDCB4E9E-E21D-4525-8E1D-8B7805A51743}"/>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60039" t="90886" r="39564" b="7066"/>
          <a:stretch/>
        </p:blipFill>
        <p:spPr>
          <a:xfrm>
            <a:off x="9684544" y="6579393"/>
            <a:ext cx="45719" cy="61913"/>
          </a:xfrm>
          <a:prstGeom prst="rect">
            <a:avLst/>
          </a:prstGeom>
        </p:spPr>
      </p:pic>
      <p:pic>
        <p:nvPicPr>
          <p:cNvPr id="6" name="圖片 5">
            <a:extLst>
              <a:ext uri="{FF2B5EF4-FFF2-40B4-BE49-F238E27FC236}">
                <a16:creationId xmlns:a16="http://schemas.microsoft.com/office/drawing/2014/main" id="{4C2124E4-BA8B-0C5A-1E95-E0C7C4EBEE5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33373" y="752335"/>
            <a:ext cx="11520000" cy="2618499"/>
          </a:xfrm>
          <a:prstGeom prst="rect">
            <a:avLst/>
          </a:prstGeom>
        </p:spPr>
      </p:pic>
      <p:pic>
        <p:nvPicPr>
          <p:cNvPr id="8" name="圖片 7">
            <a:extLst>
              <a:ext uri="{FF2B5EF4-FFF2-40B4-BE49-F238E27FC236}">
                <a16:creationId xmlns:a16="http://schemas.microsoft.com/office/drawing/2014/main" id="{55D02EEE-2037-F839-8A7B-5D2C6343D685}"/>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33373" y="3370834"/>
            <a:ext cx="11520000" cy="3417561"/>
          </a:xfrm>
          <a:prstGeom prst="rect">
            <a:avLst/>
          </a:prstGeom>
        </p:spPr>
      </p:pic>
      <p:cxnSp>
        <p:nvCxnSpPr>
          <p:cNvPr id="13" name="接點: 肘形 12">
            <a:extLst>
              <a:ext uri="{FF2B5EF4-FFF2-40B4-BE49-F238E27FC236}">
                <a16:creationId xmlns:a16="http://schemas.microsoft.com/office/drawing/2014/main" id="{0BD9F008-43DC-1A71-70F7-F6DF0B3576B2}"/>
              </a:ext>
            </a:extLst>
          </p:cNvPr>
          <p:cNvCxnSpPr>
            <a:stCxn id="6" idx="3"/>
            <a:endCxn id="8" idx="1"/>
          </p:cNvCxnSpPr>
          <p:nvPr/>
        </p:nvCxnSpPr>
        <p:spPr>
          <a:xfrm flipH="1">
            <a:off x="333373" y="2061585"/>
            <a:ext cx="11520000" cy="3018030"/>
          </a:xfrm>
          <a:prstGeom prst="bentConnector5">
            <a:avLst>
              <a:gd name="adj1" fmla="val -1984"/>
              <a:gd name="adj2" fmla="val 41109"/>
              <a:gd name="adj3" fmla="val 101984"/>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5419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507360" cy="461665"/>
            <a:chOff x="568442" y="319364"/>
            <a:chExt cx="3507360"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409844"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Timing diagram - SignVer</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47</a:t>
            </a:fld>
            <a:endParaRPr lang="zh-CN" altLang="en-US" dirty="0"/>
          </a:p>
        </p:txBody>
      </p:sp>
      <p:pic>
        <p:nvPicPr>
          <p:cNvPr id="5" name="圖片 4">
            <a:extLst>
              <a:ext uri="{FF2B5EF4-FFF2-40B4-BE49-F238E27FC236}">
                <a16:creationId xmlns:a16="http://schemas.microsoft.com/office/drawing/2014/main" id="{DE794D7F-78AD-C9C7-59E8-526DA81A7BE3}"/>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6000" y="2094815"/>
            <a:ext cx="11520000" cy="2668369"/>
          </a:xfrm>
          <a:prstGeom prst="rect">
            <a:avLst/>
          </a:prstGeom>
        </p:spPr>
      </p:pic>
    </p:spTree>
    <p:extLst>
      <p:ext uri="{BB962C8B-B14F-4D97-AF65-F5344CB8AC3E}">
        <p14:creationId xmlns:p14="http://schemas.microsoft.com/office/powerpoint/2010/main" val="12880362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3487227" cy="461665"/>
            <a:chOff x="568442" y="319364"/>
            <a:chExt cx="3487227" cy="461666"/>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3389711"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Block Diagram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mc:AlternateContent xmlns:mc="http://schemas.openxmlformats.org/markup-compatibility/2006" xmlns:p14="http://schemas.microsoft.com/office/powerpoint/2010/main">
        <mc:Choice Requires="p14">
          <p:contentPart p14:bwMode="auto" r:id="rId3">
            <p14:nvContentPartPr>
              <p14:cNvPr id="3" name="筆跡 2">
                <a:extLst>
                  <a:ext uri="{FF2B5EF4-FFF2-40B4-BE49-F238E27FC236}">
                    <a16:creationId xmlns:a16="http://schemas.microsoft.com/office/drawing/2014/main" id="{4095E1E5-5CCB-58A4-2747-36292812DF8F}"/>
                  </a:ext>
                </a:extLst>
              </p14:cNvPr>
              <p14:cNvContentPartPr/>
              <p14:nvPr/>
            </p14:nvContentPartPr>
            <p14:xfrm>
              <a:off x="9204420" y="2316420"/>
              <a:ext cx="360" cy="360"/>
            </p14:xfrm>
          </p:contentPart>
        </mc:Choice>
        <mc:Fallback xmlns="">
          <p:pic>
            <p:nvPicPr>
              <p:cNvPr id="3" name="筆跡 2">
                <a:extLst>
                  <a:ext uri="{FF2B5EF4-FFF2-40B4-BE49-F238E27FC236}">
                    <a16:creationId xmlns:a16="http://schemas.microsoft.com/office/drawing/2014/main" id="{4095E1E5-5CCB-58A4-2747-36292812DF8F}"/>
                  </a:ext>
                </a:extLst>
              </p:cNvPr>
              <p:cNvPicPr/>
              <p:nvPr/>
            </p:nvPicPr>
            <p:blipFill>
              <a:blip r:embed="rId7"/>
              <a:stretch>
                <a:fillRect/>
              </a:stretch>
            </p:blipFill>
            <p:spPr>
              <a:xfrm>
                <a:off x="9198300" y="2310300"/>
                <a:ext cx="12600" cy="12600"/>
              </a:xfrm>
              <a:prstGeom prst="rect">
                <a:avLst/>
              </a:prstGeom>
            </p:spPr>
          </p:pic>
        </mc:Fallback>
      </mc:AlternateContent>
      <p:sp>
        <p:nvSpPr>
          <p:cNvPr id="2" name="投影片編號版面配置區 1">
            <a:extLst>
              <a:ext uri="{FF2B5EF4-FFF2-40B4-BE49-F238E27FC236}">
                <a16:creationId xmlns:a16="http://schemas.microsoft.com/office/drawing/2014/main" id="{1671CC57-B039-DA39-07C7-072D99266108}"/>
              </a:ext>
            </a:extLst>
          </p:cNvPr>
          <p:cNvSpPr>
            <a:spLocks noGrp="1"/>
          </p:cNvSpPr>
          <p:nvPr>
            <p:ph type="sldNum" sz="quarter" idx="12"/>
          </p:nvPr>
        </p:nvSpPr>
        <p:spPr/>
        <p:txBody>
          <a:bodyPr/>
          <a:lstStyle/>
          <a:p>
            <a:fld id="{565CE74E-AB26-4998-AD42-012C4C1AD076}" type="slidenum">
              <a:rPr lang="zh-CN" altLang="en-US" smtClean="0"/>
              <a:t>48</a:t>
            </a:fld>
            <a:endParaRPr lang="zh-CN" altLang="en-US" dirty="0"/>
          </a:p>
        </p:txBody>
      </p:sp>
      <p:pic>
        <p:nvPicPr>
          <p:cNvPr id="7" name="圖片 6">
            <a:extLst>
              <a:ext uri="{FF2B5EF4-FFF2-40B4-BE49-F238E27FC236}">
                <a16:creationId xmlns:a16="http://schemas.microsoft.com/office/drawing/2014/main" id="{46F54EC7-BDF9-4E14-4A51-E6A06A29CB3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6000" y="779087"/>
            <a:ext cx="10800000" cy="5697206"/>
          </a:xfrm>
          <a:prstGeom prst="rect">
            <a:avLst/>
          </a:prstGeom>
        </p:spPr>
      </p:pic>
    </p:spTree>
    <p:extLst>
      <p:ext uri="{BB962C8B-B14F-4D97-AF65-F5344CB8AC3E}">
        <p14:creationId xmlns:p14="http://schemas.microsoft.com/office/powerpoint/2010/main" val="29026457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5F5B4B-6322-1029-9440-DFA93155639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7BFA021-7B89-E036-9915-96EE1DE740F6}"/>
              </a:ext>
            </a:extLst>
          </p:cNvPr>
          <p:cNvGrpSpPr/>
          <p:nvPr/>
        </p:nvGrpSpPr>
        <p:grpSpPr>
          <a:xfrm>
            <a:off x="568443" y="319365"/>
            <a:ext cx="1306501" cy="461665"/>
            <a:chOff x="568442" y="319364"/>
            <a:chExt cx="1306501" cy="461666"/>
          </a:xfrm>
        </p:grpSpPr>
        <p:sp>
          <p:nvSpPr>
            <p:cNvPr id="55" name="文本框 23">
              <a:extLst>
                <a:ext uri="{FF2B5EF4-FFF2-40B4-BE49-F238E27FC236}">
                  <a16:creationId xmlns:a16="http://schemas.microsoft.com/office/drawing/2014/main" id="{1775D636-BB05-625C-8A46-9512B46EFBEA}"/>
                </a:ext>
              </a:extLst>
            </p:cNvPr>
            <p:cNvSpPr txBox="1"/>
            <p:nvPr/>
          </p:nvSpPr>
          <p:spPr>
            <a:xfrm>
              <a:off x="665958" y="319364"/>
              <a:ext cx="120898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B3D00C6-D9FF-B6CB-002A-2342766F64E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1C5FB65-F9BB-B7B5-D7D3-520CBABD5AED}"/>
              </a:ext>
            </a:extLst>
          </p:cNvPr>
          <p:cNvSpPr>
            <a:spLocks noGrp="1"/>
          </p:cNvSpPr>
          <p:nvPr>
            <p:ph type="sldNum" sz="quarter" idx="12"/>
          </p:nvPr>
        </p:nvSpPr>
        <p:spPr/>
        <p:txBody>
          <a:bodyPr/>
          <a:lstStyle/>
          <a:p>
            <a:fld id="{565CE74E-AB26-4998-AD42-012C4C1AD076}" type="slidenum">
              <a:rPr lang="zh-CN" altLang="en-US" smtClean="0"/>
              <a:t>49</a:t>
            </a:fld>
            <a:endParaRPr lang="zh-CN" altLang="en-US" dirty="0"/>
          </a:p>
        </p:txBody>
      </p:sp>
      <p:pic>
        <p:nvPicPr>
          <p:cNvPr id="13" name="圖片 12">
            <a:extLst>
              <a:ext uri="{FF2B5EF4-FFF2-40B4-BE49-F238E27FC236}">
                <a16:creationId xmlns:a16="http://schemas.microsoft.com/office/drawing/2014/main" id="{3B899804-80CE-E930-EFA9-F295519C5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000" y="719475"/>
            <a:ext cx="9000000" cy="5759411"/>
          </a:xfrm>
          <a:prstGeom prst="rect">
            <a:avLst/>
          </a:prstGeom>
        </p:spPr>
      </p:pic>
    </p:spTree>
    <p:extLst>
      <p:ext uri="{BB962C8B-B14F-4D97-AF65-F5344CB8AC3E}">
        <p14:creationId xmlns:p14="http://schemas.microsoft.com/office/powerpoint/2010/main" val="4284619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9" name="文字方塊 8">
            <a:extLst>
              <a:ext uri="{FF2B5EF4-FFF2-40B4-BE49-F238E27FC236}">
                <a16:creationId xmlns:a16="http://schemas.microsoft.com/office/drawing/2014/main" id="{7F519BC3-B78A-4FA2-B82F-FE0489489CFD}"/>
              </a:ext>
            </a:extLst>
          </p:cNvPr>
          <p:cNvSpPr txBox="1"/>
          <p:nvPr/>
        </p:nvSpPr>
        <p:spPr>
          <a:xfrm>
            <a:off x="926630" y="967002"/>
            <a:ext cx="10498608" cy="307629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Defines method for generating </a:t>
            </a:r>
            <a:r>
              <a:rPr lang="en-US" altLang="zh-TW" sz="2000" b="1" dirty="0">
                <a:latin typeface="Times New Roman" panose="02020603050405020304" pitchFamily="18" charset="0"/>
                <a:cs typeface="Times New Roman" panose="02020603050405020304" pitchFamily="18" charset="0"/>
              </a:rPr>
              <a:t>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t>
            </a:r>
            <a:r>
              <a:rPr lang="en-US" altLang="zh-TW" sz="2000" b="1" dirty="0">
                <a:latin typeface="Times New Roman" panose="02020603050405020304" pitchFamily="18" charset="0"/>
                <a:cs typeface="Times New Roman" panose="02020603050405020304" pitchFamily="18" charset="0"/>
              </a:rPr>
              <a:t>MLWE</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&amp;</a:t>
            </a:r>
            <a:r>
              <a:rPr lang="zh-TW" altLang="en-US" sz="2000" dirty="0">
                <a:latin typeface="Times New Roman" panose="02020603050405020304" pitchFamily="18" charset="0"/>
                <a:cs typeface="Times New Roman" panose="02020603050405020304" pitchFamily="18" charset="0"/>
              </a:rPr>
              <a:t> </a:t>
            </a:r>
            <a:r>
              <a:rPr lang="en-US" altLang="zh-TW" sz="2000" b="1" dirty="0" err="1">
                <a:latin typeface="Times New Roman" panose="02020603050405020304" pitchFamily="18" charset="0"/>
                <a:cs typeface="Times New Roman" panose="02020603050405020304" pitchFamily="18" charset="0"/>
              </a:rPr>
              <a:t>SelfTargetMSIS</a:t>
            </a:r>
            <a:r>
              <a:rPr lang="en-US" altLang="zh-TW" sz="2000" dirty="0">
                <a:latin typeface="Times New Roman" panose="02020603050405020304" pitchFamily="18" charset="0"/>
                <a:cs typeface="Times New Roman" panose="02020603050405020304" pitchFamily="18" charset="0"/>
              </a:rPr>
              <a:t>)</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a:t>
            </a:r>
            <a:r>
              <a:rPr lang="en-US" altLang="zh-TW" sz="2000" b="1" dirty="0">
                <a:latin typeface="Times New Roman" panose="02020603050405020304" pitchFamily="18" charset="0"/>
                <a:cs typeface="Times New Roman" panose="02020603050405020304" pitchFamily="18" charset="0"/>
              </a:rPr>
              <a:t>Fiat-Shamir with Aborts</a:t>
            </a:r>
            <a:r>
              <a:rPr lang="en-US" altLang="zh-TW" sz="2000" dirty="0">
                <a:latin typeface="Times New Roman" panose="02020603050405020304" pitchFamily="18" charset="0"/>
                <a:cs typeface="Times New Roman" panose="02020603050405020304" pitchFamily="18" charset="0"/>
              </a:rPr>
              <a:t> for non-interactive signature generation</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Ensure signature and error stay within bounds using </a:t>
            </a:r>
            <a:r>
              <a:rPr lang="en-US" altLang="zh-TW" sz="2000" b="1" dirty="0">
                <a:latin typeface="Times New Roman" panose="02020603050405020304" pitchFamily="18" charset="0"/>
                <a:cs typeface="Times New Roman" panose="02020603050405020304" pitchFamily="18" charset="0"/>
              </a:rPr>
              <a:t>rejection sampling</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a:t>
            </a:r>
            <a:r>
              <a:rPr lang="en-US" altLang="zh-TW" sz="2000" b="1" dirty="0">
                <a:latin typeface="Times New Roman" panose="02020603050405020304" pitchFamily="18" charset="0"/>
                <a:cs typeface="Times New Roman" panose="02020603050405020304" pitchFamily="18" charset="0"/>
              </a:rPr>
              <a:t>fast arithmetic operations</a:t>
            </a:r>
            <a:r>
              <a:rPr lang="en-US" altLang="zh-TW" sz="2000" dirty="0">
                <a:latin typeface="Times New Roman" panose="02020603050405020304" pitchFamily="18" charset="0"/>
                <a:cs typeface="Times New Roman" panose="02020603050405020304" pitchFamily="18" charset="0"/>
              </a:rPr>
              <a:t>, </a:t>
            </a:r>
            <a:r>
              <a:rPr lang="en-US" altLang="zh-TW" sz="2000" b="1" dirty="0">
                <a:latin typeface="Times New Roman" panose="02020603050405020304" pitchFamily="18" charset="0"/>
                <a:cs typeface="Times New Roman" panose="02020603050405020304" pitchFamily="18" charset="0"/>
              </a:rPr>
              <a:t>efficient encryption</a:t>
            </a:r>
            <a:r>
              <a:rPr lang="en-US" altLang="zh-TW" sz="2000" dirty="0">
                <a:latin typeface="Times New Roman" panose="02020603050405020304" pitchFamily="18" charset="0"/>
                <a:cs typeface="Times New Roman" panose="02020603050405020304" pitchFamily="18" charset="0"/>
              </a:rPr>
              <a:t>, and </a:t>
            </a:r>
            <a:r>
              <a:rPr lang="en-US" altLang="zh-TW" sz="2000" b="1" dirty="0">
                <a:latin typeface="Times New Roman" panose="02020603050405020304" pitchFamily="18" charset="0"/>
                <a:cs typeface="Times New Roman" panose="02020603050405020304" pitchFamily="18" charset="0"/>
              </a:rPr>
              <a:t>compact signatures</a:t>
            </a:r>
          </a:p>
        </p:txBody>
      </p:sp>
      <p:sp>
        <p:nvSpPr>
          <p:cNvPr id="2" name="投影片編號版面配置區 1">
            <a:extLst>
              <a:ext uri="{FF2B5EF4-FFF2-40B4-BE49-F238E27FC236}">
                <a16:creationId xmlns:a16="http://schemas.microsoft.com/office/drawing/2014/main" id="{DA387588-7316-F7E1-C00B-7D2567DD289F}"/>
              </a:ext>
            </a:extLst>
          </p:cNvPr>
          <p:cNvSpPr>
            <a:spLocks noGrp="1"/>
          </p:cNvSpPr>
          <p:nvPr>
            <p:ph type="sldNum" sz="quarter" idx="12"/>
          </p:nvPr>
        </p:nvSpPr>
        <p:spPr/>
        <p:txBody>
          <a:bodyPr/>
          <a:lstStyle/>
          <a:p>
            <a:fld id="{565CE74E-AB26-4998-AD42-012C4C1AD076}" type="slidenum">
              <a:rPr lang="zh-CN" altLang="en-US" smtClean="0"/>
              <a:t>5</a:t>
            </a:fld>
            <a:endParaRPr lang="zh-CN" altLang="en-US" dirty="0"/>
          </a:p>
        </p:txBody>
      </p:sp>
      <p:pic>
        <p:nvPicPr>
          <p:cNvPr id="5" name="圖片 4">
            <a:extLst>
              <a:ext uri="{FF2B5EF4-FFF2-40B4-BE49-F238E27FC236}">
                <a16:creationId xmlns:a16="http://schemas.microsoft.com/office/drawing/2014/main" id="{243682A7-C3F5-414A-B645-A5E151A384D1}"/>
              </a:ext>
            </a:extLst>
          </p:cNvPr>
          <p:cNvPicPr>
            <a:picLocks noChangeAspect="1"/>
          </p:cNvPicPr>
          <p:nvPr/>
        </p:nvPicPr>
        <p:blipFill>
          <a:blip r:embed="rId3"/>
          <a:stretch>
            <a:fillRect/>
          </a:stretch>
        </p:blipFill>
        <p:spPr>
          <a:xfrm>
            <a:off x="1318487" y="4500571"/>
            <a:ext cx="1370920" cy="1370920"/>
          </a:xfrm>
          <a:prstGeom prst="rect">
            <a:avLst/>
          </a:prstGeom>
        </p:spPr>
      </p:pic>
      <p:pic>
        <p:nvPicPr>
          <p:cNvPr id="11" name="圖片 10">
            <a:extLst>
              <a:ext uri="{FF2B5EF4-FFF2-40B4-BE49-F238E27FC236}">
                <a16:creationId xmlns:a16="http://schemas.microsoft.com/office/drawing/2014/main" id="{2B7BE41D-9968-45B0-890D-5D62B492ED4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97732" y="4593394"/>
            <a:ext cx="1471937" cy="1471937"/>
          </a:xfrm>
          <a:prstGeom prst="rect">
            <a:avLst/>
          </a:prstGeom>
        </p:spPr>
      </p:pic>
      <p:pic>
        <p:nvPicPr>
          <p:cNvPr id="13" name="圖片 12">
            <a:extLst>
              <a:ext uri="{FF2B5EF4-FFF2-40B4-BE49-F238E27FC236}">
                <a16:creationId xmlns:a16="http://schemas.microsoft.com/office/drawing/2014/main" id="{B5CA40E7-473C-4033-8A61-6D4AD49494C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75373" y="4593394"/>
            <a:ext cx="1471937" cy="1471937"/>
          </a:xfrm>
          <a:prstGeom prst="rect">
            <a:avLst/>
          </a:prstGeom>
        </p:spPr>
      </p:pic>
      <p:grpSp>
        <p:nvGrpSpPr>
          <p:cNvPr id="17" name="群組 16">
            <a:extLst>
              <a:ext uri="{FF2B5EF4-FFF2-40B4-BE49-F238E27FC236}">
                <a16:creationId xmlns:a16="http://schemas.microsoft.com/office/drawing/2014/main" id="{5CC2DF84-D905-4BCF-8551-99E50116603C}"/>
              </a:ext>
            </a:extLst>
          </p:cNvPr>
          <p:cNvGrpSpPr/>
          <p:nvPr/>
        </p:nvGrpSpPr>
        <p:grpSpPr>
          <a:xfrm>
            <a:off x="5977993" y="4656151"/>
            <a:ext cx="1983022" cy="1370920"/>
            <a:chOff x="6069762" y="4171363"/>
            <a:chExt cx="2992728" cy="2379152"/>
          </a:xfrm>
        </p:grpSpPr>
        <p:sp>
          <p:nvSpPr>
            <p:cNvPr id="98" name="矩形: 圓角 97">
              <a:extLst>
                <a:ext uri="{FF2B5EF4-FFF2-40B4-BE49-F238E27FC236}">
                  <a16:creationId xmlns:a16="http://schemas.microsoft.com/office/drawing/2014/main" id="{155893ED-4CCF-4D44-A538-0AA4A5D899E5}"/>
                </a:ext>
              </a:extLst>
            </p:cNvPr>
            <p:cNvSpPr/>
            <p:nvPr/>
          </p:nvSpPr>
          <p:spPr>
            <a:xfrm>
              <a:off x="6069763" y="4171363"/>
              <a:ext cx="1800000" cy="540000"/>
            </a:xfrm>
            <a:prstGeom prst="roundRect">
              <a:avLst/>
            </a:prstGeom>
            <a:noFill/>
            <a:ln w="19050" cap="sq"/>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Commitment</a:t>
              </a:r>
              <a:endParaRPr lang="zh-TW" altLang="en-US" sz="1200" dirty="0"/>
            </a:p>
          </p:txBody>
        </p:sp>
        <p:sp>
          <p:nvSpPr>
            <p:cNvPr id="99" name="矩形: 圓角 98">
              <a:extLst>
                <a:ext uri="{FF2B5EF4-FFF2-40B4-BE49-F238E27FC236}">
                  <a16:creationId xmlns:a16="http://schemas.microsoft.com/office/drawing/2014/main" id="{094A16B6-D71B-462D-B768-FDADE05C0C59}"/>
                </a:ext>
              </a:extLst>
            </p:cNvPr>
            <p:cNvSpPr/>
            <p:nvPr/>
          </p:nvSpPr>
          <p:spPr>
            <a:xfrm>
              <a:off x="6069763" y="5090939"/>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Challenge</a:t>
              </a:r>
              <a:endParaRPr lang="zh-TW" altLang="en-US" sz="1200" dirty="0"/>
            </a:p>
          </p:txBody>
        </p:sp>
        <p:sp>
          <p:nvSpPr>
            <p:cNvPr id="100" name="矩形: 圓角 99">
              <a:extLst>
                <a:ext uri="{FF2B5EF4-FFF2-40B4-BE49-F238E27FC236}">
                  <a16:creationId xmlns:a16="http://schemas.microsoft.com/office/drawing/2014/main" id="{DD9843EA-C792-4215-9C0F-7C00CAE827BF}"/>
                </a:ext>
              </a:extLst>
            </p:cNvPr>
            <p:cNvSpPr/>
            <p:nvPr/>
          </p:nvSpPr>
          <p:spPr>
            <a:xfrm>
              <a:off x="6069762" y="6010515"/>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dirty="0">
                  <a:solidFill>
                    <a:schemeClr val="tx1"/>
                  </a:solidFill>
                  <a:latin typeface="Times New Roman" panose="02020603050405020304" pitchFamily="18" charset="0"/>
                  <a:cs typeface="Times New Roman" panose="02020603050405020304" pitchFamily="18" charset="0"/>
                </a:rPr>
                <a:t>Response</a:t>
              </a:r>
            </a:p>
          </p:txBody>
        </p:sp>
        <p:cxnSp>
          <p:nvCxnSpPr>
            <p:cNvPr id="101" name="直線單箭頭接點 100">
              <a:extLst>
                <a:ext uri="{FF2B5EF4-FFF2-40B4-BE49-F238E27FC236}">
                  <a16:creationId xmlns:a16="http://schemas.microsoft.com/office/drawing/2014/main" id="{11EABFF3-A1CF-4C86-9E3B-D69F09EDEAEB}"/>
                </a:ext>
              </a:extLst>
            </p:cNvPr>
            <p:cNvCxnSpPr>
              <a:cxnSpLocks/>
              <a:stCxn id="98" idx="2"/>
              <a:endCxn id="99" idx="0"/>
            </p:cNvCxnSpPr>
            <p:nvPr/>
          </p:nvCxnSpPr>
          <p:spPr>
            <a:xfrm>
              <a:off x="6969763" y="4711363"/>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2" name="直線單箭頭接點 101">
              <a:extLst>
                <a:ext uri="{FF2B5EF4-FFF2-40B4-BE49-F238E27FC236}">
                  <a16:creationId xmlns:a16="http://schemas.microsoft.com/office/drawing/2014/main" id="{1084BDDD-B466-4DB7-A315-BE7C3D363EF1}"/>
                </a:ext>
              </a:extLst>
            </p:cNvPr>
            <p:cNvCxnSpPr>
              <a:cxnSpLocks/>
              <a:stCxn id="99" idx="2"/>
              <a:endCxn id="100" idx="0"/>
            </p:cNvCxnSpPr>
            <p:nvPr/>
          </p:nvCxnSpPr>
          <p:spPr>
            <a:xfrm flipH="1">
              <a:off x="6969762" y="5630939"/>
              <a:ext cx="1"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5" name="接點: 弧形 14">
              <a:extLst>
                <a:ext uri="{FF2B5EF4-FFF2-40B4-BE49-F238E27FC236}">
                  <a16:creationId xmlns:a16="http://schemas.microsoft.com/office/drawing/2014/main" id="{C8123C36-E342-4F83-B100-0015E7C6D698}"/>
                </a:ext>
              </a:extLst>
            </p:cNvPr>
            <p:cNvCxnSpPr>
              <a:stCxn id="100" idx="3"/>
              <a:endCxn id="98" idx="3"/>
            </p:cNvCxnSpPr>
            <p:nvPr/>
          </p:nvCxnSpPr>
          <p:spPr>
            <a:xfrm flipV="1">
              <a:off x="7869762" y="4441363"/>
              <a:ext cx="1" cy="1839152"/>
            </a:xfrm>
            <a:prstGeom prst="curvedConnector3">
              <a:avLst>
                <a:gd name="adj1" fmla="val 2286010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0B8F2D23-01C2-41BC-8EF3-0A3B046A3487}"/>
                </a:ext>
              </a:extLst>
            </p:cNvPr>
            <p:cNvSpPr/>
            <p:nvPr/>
          </p:nvSpPr>
          <p:spPr>
            <a:xfrm>
              <a:off x="8152382" y="5021573"/>
              <a:ext cx="910108" cy="480716"/>
            </a:xfrm>
            <a:prstGeom prst="rect">
              <a:avLst/>
            </a:prstGeom>
          </p:spPr>
          <p:txBody>
            <a:bodyPr wrap="none">
              <a:spAutoFit/>
            </a:bodyPr>
            <a:lstStyle/>
            <a:p>
              <a:r>
                <a:rPr lang="en-US" altLang="zh-TW" sz="1200" dirty="0">
                  <a:latin typeface="Times New Roman" panose="02020603050405020304" pitchFamily="18" charset="0"/>
                  <a:cs typeface="Times New Roman" panose="02020603050405020304" pitchFamily="18" charset="0"/>
                </a:rPr>
                <a:t>Aborts</a:t>
              </a:r>
              <a:endParaRPr lang="zh-TW" altLang="en-US" sz="1200" dirty="0"/>
            </a:p>
          </p:txBody>
        </p:sp>
      </p:grpSp>
    </p:spTree>
    <p:extLst>
      <p:ext uri="{BB962C8B-B14F-4D97-AF65-F5344CB8AC3E}">
        <p14:creationId xmlns:p14="http://schemas.microsoft.com/office/powerpoint/2010/main" val="25876273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45FE52-D7CC-45C6-EF31-DEA840B692AD}"/>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7C50340-E294-C138-1A3F-7C23823B88AD}"/>
              </a:ext>
            </a:extLst>
          </p:cNvPr>
          <p:cNvGrpSpPr/>
          <p:nvPr/>
        </p:nvGrpSpPr>
        <p:grpSpPr>
          <a:xfrm>
            <a:off x="568443" y="319365"/>
            <a:ext cx="2673862" cy="461665"/>
            <a:chOff x="568442" y="319364"/>
            <a:chExt cx="2673862" cy="461666"/>
          </a:xfrm>
        </p:grpSpPr>
        <p:sp>
          <p:nvSpPr>
            <p:cNvPr id="55" name="文本框 23">
              <a:extLst>
                <a:ext uri="{FF2B5EF4-FFF2-40B4-BE49-F238E27FC236}">
                  <a16:creationId xmlns:a16="http://schemas.microsoft.com/office/drawing/2014/main" id="{37D46255-7EA3-E26C-F713-1B3A518364A0}"/>
                </a:ext>
              </a:extLst>
            </p:cNvPr>
            <p:cNvSpPr txBox="1"/>
            <p:nvPr/>
          </p:nvSpPr>
          <p:spPr>
            <a:xfrm>
              <a:off x="665958" y="319364"/>
              <a:ext cx="257634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8D83FCD-D417-1A80-079E-705B2F24610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4EA864EC-AE94-E132-A8FA-FCA44900B506}"/>
              </a:ext>
            </a:extLst>
          </p:cNvPr>
          <p:cNvSpPr>
            <a:spLocks noGrp="1"/>
          </p:cNvSpPr>
          <p:nvPr>
            <p:ph type="sldNum" sz="quarter" idx="12"/>
          </p:nvPr>
        </p:nvSpPr>
        <p:spPr/>
        <p:txBody>
          <a:bodyPr/>
          <a:lstStyle/>
          <a:p>
            <a:fld id="{565CE74E-AB26-4998-AD42-012C4C1AD076}" type="slidenum">
              <a:rPr lang="zh-CN" altLang="en-US" smtClean="0"/>
              <a:t>50</a:t>
            </a:fld>
            <a:endParaRPr lang="zh-CN" altLang="en-US" dirty="0"/>
          </a:p>
        </p:txBody>
      </p:sp>
      <p:pic>
        <p:nvPicPr>
          <p:cNvPr id="5" name="圖片 4">
            <a:extLst>
              <a:ext uri="{FF2B5EF4-FFF2-40B4-BE49-F238E27FC236}">
                <a16:creationId xmlns:a16="http://schemas.microsoft.com/office/drawing/2014/main" id="{1E630A2B-D2AB-DE36-BC8E-B2FB983358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4670" y="1589548"/>
            <a:ext cx="10800000" cy="3678904"/>
          </a:xfrm>
          <a:prstGeom prst="rect">
            <a:avLst/>
          </a:prstGeom>
        </p:spPr>
      </p:pic>
    </p:spTree>
    <p:extLst>
      <p:ext uri="{BB962C8B-B14F-4D97-AF65-F5344CB8AC3E}">
        <p14:creationId xmlns:p14="http://schemas.microsoft.com/office/powerpoint/2010/main" val="289648384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F2DF3-BE8D-8E3E-953B-4A8DA748208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760EB1D-17BA-8C9B-D5EF-4281B0D461D1}"/>
              </a:ext>
            </a:extLst>
          </p:cNvPr>
          <p:cNvGrpSpPr/>
          <p:nvPr/>
        </p:nvGrpSpPr>
        <p:grpSpPr>
          <a:xfrm>
            <a:off x="568443" y="319365"/>
            <a:ext cx="2725158" cy="461665"/>
            <a:chOff x="568442" y="319364"/>
            <a:chExt cx="2725158" cy="461666"/>
          </a:xfrm>
        </p:grpSpPr>
        <p:sp>
          <p:nvSpPr>
            <p:cNvPr id="55" name="文本框 23">
              <a:extLst>
                <a:ext uri="{FF2B5EF4-FFF2-40B4-BE49-F238E27FC236}">
                  <a16:creationId xmlns:a16="http://schemas.microsoft.com/office/drawing/2014/main" id="{BE520470-4132-27FA-ED87-8D4D79D8AE08}"/>
                </a:ext>
              </a:extLst>
            </p:cNvPr>
            <p:cNvSpPr txBox="1"/>
            <p:nvPr/>
          </p:nvSpPr>
          <p:spPr>
            <a:xfrm>
              <a:off x="665958" y="319364"/>
              <a:ext cx="26276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ExpandA</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76926AC-9FE4-99D6-E0B1-30A195608DA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C3B210D-A258-6725-BA1B-95CD1F9BFFEA}"/>
              </a:ext>
            </a:extLst>
          </p:cNvPr>
          <p:cNvSpPr>
            <a:spLocks noGrp="1"/>
          </p:cNvSpPr>
          <p:nvPr>
            <p:ph type="sldNum" sz="quarter" idx="12"/>
          </p:nvPr>
        </p:nvSpPr>
        <p:spPr/>
        <p:txBody>
          <a:bodyPr/>
          <a:lstStyle/>
          <a:p>
            <a:fld id="{565CE74E-AB26-4998-AD42-012C4C1AD076}" type="slidenum">
              <a:rPr lang="zh-CN" altLang="en-US" smtClean="0"/>
              <a:t>51</a:t>
            </a:fld>
            <a:endParaRPr lang="zh-CN" altLang="en-US" dirty="0"/>
          </a:p>
        </p:txBody>
      </p:sp>
      <p:pic>
        <p:nvPicPr>
          <p:cNvPr id="4" name="圖片 3">
            <a:extLst>
              <a:ext uri="{FF2B5EF4-FFF2-40B4-BE49-F238E27FC236}">
                <a16:creationId xmlns:a16="http://schemas.microsoft.com/office/drawing/2014/main" id="{E6160975-6D0D-BA9B-20B9-96783D8EE1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0" y="1664288"/>
            <a:ext cx="10800000" cy="3809589"/>
          </a:xfrm>
          <a:prstGeom prst="rect">
            <a:avLst/>
          </a:prstGeom>
        </p:spPr>
      </p:pic>
    </p:spTree>
    <p:extLst>
      <p:ext uri="{BB962C8B-B14F-4D97-AF65-F5344CB8AC3E}">
        <p14:creationId xmlns:p14="http://schemas.microsoft.com/office/powerpoint/2010/main" val="214875469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D8DAD6-F90F-AAB0-09B5-C1128EF071F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48379CE-6225-5FF8-871B-87C1D498B7A5}"/>
              </a:ext>
            </a:extLst>
          </p:cNvPr>
          <p:cNvGrpSpPr/>
          <p:nvPr/>
        </p:nvGrpSpPr>
        <p:grpSpPr>
          <a:xfrm>
            <a:off x="568443" y="319365"/>
            <a:ext cx="3393611" cy="461665"/>
            <a:chOff x="568442" y="319364"/>
            <a:chExt cx="3393611" cy="461666"/>
          </a:xfrm>
        </p:grpSpPr>
        <p:sp>
          <p:nvSpPr>
            <p:cNvPr id="55" name="文本框 23">
              <a:extLst>
                <a:ext uri="{FF2B5EF4-FFF2-40B4-BE49-F238E27FC236}">
                  <a16:creationId xmlns:a16="http://schemas.microsoft.com/office/drawing/2014/main" id="{EE1573A0-A843-5AE9-ACD2-E02126081535}"/>
                </a:ext>
              </a:extLst>
            </p:cNvPr>
            <p:cNvSpPr txBox="1"/>
            <p:nvPr/>
          </p:nvSpPr>
          <p:spPr>
            <a:xfrm>
              <a:off x="665958" y="319364"/>
              <a:ext cx="329609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ExpandMASK</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5A4EFE9-AA86-AA0B-C099-0BC82AD9D40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F0320118-DB68-8794-EF4D-B0D7492ECC98}"/>
              </a:ext>
            </a:extLst>
          </p:cNvPr>
          <p:cNvSpPr>
            <a:spLocks noGrp="1"/>
          </p:cNvSpPr>
          <p:nvPr>
            <p:ph type="sldNum" sz="quarter" idx="12"/>
          </p:nvPr>
        </p:nvSpPr>
        <p:spPr/>
        <p:txBody>
          <a:bodyPr/>
          <a:lstStyle/>
          <a:p>
            <a:fld id="{565CE74E-AB26-4998-AD42-012C4C1AD076}" type="slidenum">
              <a:rPr lang="zh-CN" altLang="en-US" smtClean="0"/>
              <a:t>52</a:t>
            </a:fld>
            <a:endParaRPr lang="zh-CN" altLang="en-US" dirty="0"/>
          </a:p>
        </p:txBody>
      </p:sp>
      <p:pic>
        <p:nvPicPr>
          <p:cNvPr id="4" name="圖片 3">
            <a:extLst>
              <a:ext uri="{FF2B5EF4-FFF2-40B4-BE49-F238E27FC236}">
                <a16:creationId xmlns:a16="http://schemas.microsoft.com/office/drawing/2014/main" id="{A0F5C9B4-1A4A-0BC6-B9C2-311200E97E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8442" y="1315049"/>
            <a:ext cx="10800000" cy="4951233"/>
          </a:xfrm>
          <a:prstGeom prst="rect">
            <a:avLst/>
          </a:prstGeom>
        </p:spPr>
      </p:pic>
    </p:spTree>
    <p:extLst>
      <p:ext uri="{BB962C8B-B14F-4D97-AF65-F5344CB8AC3E}">
        <p14:creationId xmlns:p14="http://schemas.microsoft.com/office/powerpoint/2010/main" val="28708922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0F798-DE17-A10E-8960-A7B0179FFE32}"/>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7330054-A2F9-FEC6-D456-76FF0FB0A610}"/>
              </a:ext>
            </a:extLst>
          </p:cNvPr>
          <p:cNvGrpSpPr/>
          <p:nvPr/>
        </p:nvGrpSpPr>
        <p:grpSpPr>
          <a:xfrm>
            <a:off x="568443" y="319365"/>
            <a:ext cx="3252547" cy="461665"/>
            <a:chOff x="568442" y="319364"/>
            <a:chExt cx="3252547" cy="461666"/>
          </a:xfrm>
        </p:grpSpPr>
        <p:sp>
          <p:nvSpPr>
            <p:cNvPr id="55" name="文本框 23">
              <a:extLst>
                <a:ext uri="{FF2B5EF4-FFF2-40B4-BE49-F238E27FC236}">
                  <a16:creationId xmlns:a16="http://schemas.microsoft.com/office/drawing/2014/main" id="{8EC209E7-7D6F-7859-D315-EC18AB4FC672}"/>
                </a:ext>
              </a:extLst>
            </p:cNvPr>
            <p:cNvSpPr txBox="1"/>
            <p:nvPr/>
          </p:nvSpPr>
          <p:spPr>
            <a:xfrm>
              <a:off x="665958" y="319364"/>
              <a:ext cx="3155031"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Sampler - </a:t>
              </a:r>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SampleInBall</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95CCEBA-EA17-3D3F-67D2-DECCBA461DB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3620983-7F02-A4BE-42A0-132DE735726B}"/>
              </a:ext>
            </a:extLst>
          </p:cNvPr>
          <p:cNvSpPr>
            <a:spLocks noGrp="1"/>
          </p:cNvSpPr>
          <p:nvPr>
            <p:ph type="sldNum" sz="quarter" idx="12"/>
          </p:nvPr>
        </p:nvSpPr>
        <p:spPr/>
        <p:txBody>
          <a:bodyPr/>
          <a:lstStyle/>
          <a:p>
            <a:fld id="{565CE74E-AB26-4998-AD42-012C4C1AD076}" type="slidenum">
              <a:rPr lang="zh-CN" altLang="en-US" smtClean="0"/>
              <a:t>53</a:t>
            </a:fld>
            <a:endParaRPr lang="zh-CN" altLang="en-US" dirty="0"/>
          </a:p>
        </p:txBody>
      </p:sp>
      <p:pic>
        <p:nvPicPr>
          <p:cNvPr id="4" name="圖片 3">
            <a:extLst>
              <a:ext uri="{FF2B5EF4-FFF2-40B4-BE49-F238E27FC236}">
                <a16:creationId xmlns:a16="http://schemas.microsoft.com/office/drawing/2014/main" id="{B95968C1-15B0-EA60-C337-5342A414DEB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8442" y="1271361"/>
            <a:ext cx="10800000" cy="4601716"/>
          </a:xfrm>
          <a:prstGeom prst="rect">
            <a:avLst/>
          </a:prstGeom>
        </p:spPr>
      </p:pic>
    </p:spTree>
    <p:extLst>
      <p:ext uri="{BB962C8B-B14F-4D97-AF65-F5344CB8AC3E}">
        <p14:creationId xmlns:p14="http://schemas.microsoft.com/office/powerpoint/2010/main" val="21478046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A128F0-2D4C-D574-1F0B-A4A33229452B}"/>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FA6D2A42-16D8-6990-0567-31974B6ED675}"/>
              </a:ext>
            </a:extLst>
          </p:cNvPr>
          <p:cNvGrpSpPr/>
          <p:nvPr/>
        </p:nvGrpSpPr>
        <p:grpSpPr>
          <a:xfrm>
            <a:off x="568443" y="319365"/>
            <a:ext cx="1017961" cy="461665"/>
            <a:chOff x="568442" y="319364"/>
            <a:chExt cx="1017961" cy="461666"/>
          </a:xfrm>
        </p:grpSpPr>
        <p:sp>
          <p:nvSpPr>
            <p:cNvPr id="55" name="文本框 23">
              <a:extLst>
                <a:ext uri="{FF2B5EF4-FFF2-40B4-BE49-F238E27FC236}">
                  <a16:creationId xmlns:a16="http://schemas.microsoft.com/office/drawing/2014/main" id="{EC0B887E-4397-7BD4-2E3B-5BE5E77C45C9}"/>
                </a:ext>
              </a:extLst>
            </p:cNvPr>
            <p:cNvSpPr txBox="1"/>
            <p:nvPr/>
          </p:nvSpPr>
          <p:spPr>
            <a:xfrm>
              <a:off x="665958" y="319364"/>
              <a:ext cx="920445"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PWM</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E4C1662-92B7-8A2D-FD2D-86070847447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CD344FD-42AE-57C2-59C7-A33168816718}"/>
              </a:ext>
            </a:extLst>
          </p:cNvPr>
          <p:cNvSpPr>
            <a:spLocks noGrp="1"/>
          </p:cNvSpPr>
          <p:nvPr>
            <p:ph type="sldNum" sz="quarter" idx="12"/>
          </p:nvPr>
        </p:nvSpPr>
        <p:spPr/>
        <p:txBody>
          <a:bodyPr/>
          <a:lstStyle/>
          <a:p>
            <a:fld id="{565CE74E-AB26-4998-AD42-012C4C1AD076}" type="slidenum">
              <a:rPr lang="zh-CN" altLang="en-US" smtClean="0"/>
              <a:t>54</a:t>
            </a:fld>
            <a:endParaRPr lang="zh-CN" altLang="en-US" dirty="0"/>
          </a:p>
        </p:txBody>
      </p:sp>
      <p:pic>
        <p:nvPicPr>
          <p:cNvPr id="4" name="圖片 3">
            <a:extLst>
              <a:ext uri="{FF2B5EF4-FFF2-40B4-BE49-F238E27FC236}">
                <a16:creationId xmlns:a16="http://schemas.microsoft.com/office/drawing/2014/main" id="{B61E1074-DCAC-4DCC-9F21-FAE0BB1893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400" y="780574"/>
            <a:ext cx="10080000" cy="5296851"/>
          </a:xfrm>
          <a:prstGeom prst="rect">
            <a:avLst/>
          </a:prstGeom>
        </p:spPr>
      </p:pic>
    </p:spTree>
    <p:extLst>
      <p:ext uri="{BB962C8B-B14F-4D97-AF65-F5344CB8AC3E}">
        <p14:creationId xmlns:p14="http://schemas.microsoft.com/office/powerpoint/2010/main" val="5538432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0E5A3-601E-4282-66F4-BEE402769838}"/>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9787A9A-E4A8-BDBF-5532-28767DF262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B166B00D-E819-721F-937C-1D4A34A708D8}"/>
              </a:ext>
            </a:extLst>
          </p:cNvPr>
          <p:cNvSpPr txBox="1"/>
          <p:nvPr/>
        </p:nvSpPr>
        <p:spPr>
          <a:xfrm>
            <a:off x="3813775" y="2647604"/>
            <a:ext cx="7937513" cy="1938992"/>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Implementation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&amp; Simulation</a:t>
            </a:r>
          </a:p>
          <a:p>
            <a:pPr algn="ctr"/>
            <a:endPar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8FB617ED-0B9D-5CAA-E4A3-6406DD44D08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5A9C4524-6FCE-1289-0E07-E357712CBA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65C9BECC-18EF-0283-18C2-197777EC7777}"/>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EE089FE4-BB0C-49A2-2839-90AF22B252E5}"/>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CADAF20-7F45-1AB7-F921-930929A60C4F}"/>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7B514B0-028B-8F48-A906-B6581D4F846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FEC28CC4-98F6-EBEF-6008-7BF2FE9B6487}"/>
              </a:ext>
            </a:extLst>
          </p:cNvPr>
          <p:cNvSpPr>
            <a:spLocks noGrp="1"/>
          </p:cNvSpPr>
          <p:nvPr>
            <p:ph type="sldNum" sz="quarter" idx="12"/>
          </p:nvPr>
        </p:nvSpPr>
        <p:spPr/>
        <p:txBody>
          <a:bodyPr/>
          <a:lstStyle/>
          <a:p>
            <a:fld id="{565CE74E-AB26-4998-AD42-012C4C1AD076}" type="slidenum">
              <a:rPr lang="zh-CN" altLang="en-US" smtClean="0"/>
              <a:t>55</a:t>
            </a:fld>
            <a:endParaRPr lang="zh-CN" altLang="en-US"/>
          </a:p>
        </p:txBody>
      </p:sp>
    </p:spTree>
    <p:extLst>
      <p:ext uri="{BB962C8B-B14F-4D97-AF65-F5344CB8AC3E}">
        <p14:creationId xmlns:p14="http://schemas.microsoft.com/office/powerpoint/2010/main" val="284380968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712976" cy="461665"/>
            <a:chOff x="568442" y="319364"/>
            <a:chExt cx="2712976"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61546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Design Flow</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56</a:t>
            </a:fld>
            <a:endParaRPr lang="zh-CN" altLang="en-US" dirty="0"/>
          </a:p>
        </p:txBody>
      </p:sp>
      <p:sp>
        <p:nvSpPr>
          <p:cNvPr id="41" name="任意多边形 10">
            <a:extLst>
              <a:ext uri="{FF2B5EF4-FFF2-40B4-BE49-F238E27FC236}">
                <a16:creationId xmlns:a16="http://schemas.microsoft.com/office/drawing/2014/main" id="{A702C3EB-34B5-468B-A15E-61A07709932D}"/>
              </a:ext>
            </a:extLst>
          </p:cNvPr>
          <p:cNvSpPr/>
          <p:nvPr/>
        </p:nvSpPr>
        <p:spPr>
          <a:xfrm>
            <a:off x="8610849" y="3360510"/>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2" name="任意多边形 12">
            <a:extLst>
              <a:ext uri="{FF2B5EF4-FFF2-40B4-BE49-F238E27FC236}">
                <a16:creationId xmlns:a16="http://schemas.microsoft.com/office/drawing/2014/main" id="{F4E0E771-D3C8-4B12-9C4A-9674CDB359B0}"/>
              </a:ext>
            </a:extLst>
          </p:cNvPr>
          <p:cNvSpPr/>
          <p:nvPr/>
        </p:nvSpPr>
        <p:spPr>
          <a:xfrm rot="2700000">
            <a:off x="8935239" y="3314215"/>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3" name="任意多边形 13">
            <a:extLst>
              <a:ext uri="{FF2B5EF4-FFF2-40B4-BE49-F238E27FC236}">
                <a16:creationId xmlns:a16="http://schemas.microsoft.com/office/drawing/2014/main" id="{2F9D4919-99CE-4837-9C47-212F81F1800C}"/>
              </a:ext>
            </a:extLst>
          </p:cNvPr>
          <p:cNvSpPr/>
          <p:nvPr/>
        </p:nvSpPr>
        <p:spPr>
          <a:xfrm>
            <a:off x="6195840" y="3360823"/>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4" name="任意多边形 19">
            <a:extLst>
              <a:ext uri="{FF2B5EF4-FFF2-40B4-BE49-F238E27FC236}">
                <a16:creationId xmlns:a16="http://schemas.microsoft.com/office/drawing/2014/main" id="{FA0D7086-C59C-4540-BA95-D9E0813B3ED9}"/>
              </a:ext>
            </a:extLst>
          </p:cNvPr>
          <p:cNvSpPr/>
          <p:nvPr/>
        </p:nvSpPr>
        <p:spPr>
          <a:xfrm rot="2700000">
            <a:off x="6520230" y="3314528"/>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5" name="任意多边形 20">
            <a:extLst>
              <a:ext uri="{FF2B5EF4-FFF2-40B4-BE49-F238E27FC236}">
                <a16:creationId xmlns:a16="http://schemas.microsoft.com/office/drawing/2014/main" id="{8BE4E884-5A11-4F71-BC54-A98F73ED8131}"/>
              </a:ext>
            </a:extLst>
          </p:cNvPr>
          <p:cNvSpPr/>
          <p:nvPr/>
        </p:nvSpPr>
        <p:spPr>
          <a:xfrm>
            <a:off x="3814338" y="3370393"/>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6" name="任意多边形 22">
            <a:extLst>
              <a:ext uri="{FF2B5EF4-FFF2-40B4-BE49-F238E27FC236}">
                <a16:creationId xmlns:a16="http://schemas.microsoft.com/office/drawing/2014/main" id="{E6579846-61D2-4A1B-B86D-BA22ACA846A3}"/>
              </a:ext>
            </a:extLst>
          </p:cNvPr>
          <p:cNvSpPr/>
          <p:nvPr/>
        </p:nvSpPr>
        <p:spPr>
          <a:xfrm rot="2700000">
            <a:off x="4138728" y="332409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7" name="任意多边形 27">
            <a:extLst>
              <a:ext uri="{FF2B5EF4-FFF2-40B4-BE49-F238E27FC236}">
                <a16:creationId xmlns:a16="http://schemas.microsoft.com/office/drawing/2014/main" id="{CBA5536C-B49F-4DC9-AAC0-BB353DF6C988}"/>
              </a:ext>
            </a:extLst>
          </p:cNvPr>
          <p:cNvSpPr/>
          <p:nvPr/>
        </p:nvSpPr>
        <p:spPr>
          <a:xfrm>
            <a:off x="1399329" y="3370706"/>
            <a:ext cx="2363194"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8" name="任意多边形 29">
            <a:extLst>
              <a:ext uri="{FF2B5EF4-FFF2-40B4-BE49-F238E27FC236}">
                <a16:creationId xmlns:a16="http://schemas.microsoft.com/office/drawing/2014/main" id="{FB528C6C-EAEA-4C3F-BD1D-9417D68163FA}"/>
              </a:ext>
            </a:extLst>
          </p:cNvPr>
          <p:cNvSpPr/>
          <p:nvPr/>
        </p:nvSpPr>
        <p:spPr>
          <a:xfrm rot="2700000">
            <a:off x="1723718" y="3324411"/>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9"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297863B3-4B2F-4EBA-BE7E-FB717EA7D037}"/>
              </a:ext>
            </a:extLst>
          </p:cNvPr>
          <p:cNvSpPr/>
          <p:nvPr/>
        </p:nvSpPr>
        <p:spPr>
          <a:xfrm>
            <a:off x="3678152" y="5158598"/>
            <a:ext cx="2661947"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Behavior Simulation</a:t>
            </a:r>
          </a:p>
        </p:txBody>
      </p:sp>
      <p:sp>
        <p:nvSpPr>
          <p:cNvPr id="50"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B918B8F3-5D75-41C9-9607-336C7AE0030B}"/>
              </a:ext>
            </a:extLst>
          </p:cNvPr>
          <p:cNvSpPr/>
          <p:nvPr/>
        </p:nvSpPr>
        <p:spPr>
          <a:xfrm>
            <a:off x="729283" y="2396024"/>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Design Entry</a:t>
            </a:r>
          </a:p>
        </p:txBody>
      </p:sp>
      <p:sp>
        <p:nvSpPr>
          <p:cNvPr id="51"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771D4295-C1AA-4CF0-8E61-4E1529B0B7B4}"/>
              </a:ext>
            </a:extLst>
          </p:cNvPr>
          <p:cNvSpPr/>
          <p:nvPr/>
        </p:nvSpPr>
        <p:spPr>
          <a:xfrm>
            <a:off x="8420899" y="5159743"/>
            <a:ext cx="3041818"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2000" b="1" dirty="0">
                <a:latin typeface="Times New Roman" panose="02020603050405020304" pitchFamily="18" charset="0"/>
                <a:ea typeface="Open Sans" panose="020B0606030504020204" pitchFamily="34" charset="0"/>
                <a:cs typeface="Times New Roman" panose="02020603050405020304" pitchFamily="18" charset="0"/>
              </a:rPr>
              <a:t>Post-layout Simulation</a:t>
            </a:r>
            <a:endParaRPr lang="en-US" sz="1400" dirty="0">
              <a:latin typeface="Times New Roman" panose="02020603050405020304" pitchFamily="18" charset="0"/>
              <a:ea typeface="Open Sans" panose="020B0606030504020204" pitchFamily="34" charset="0"/>
              <a:cs typeface="Times New Roman" panose="02020603050405020304" pitchFamily="18" charset="0"/>
            </a:endParaRPr>
          </a:p>
        </p:txBody>
      </p:sp>
      <p:sp>
        <p:nvSpPr>
          <p:cNvPr id="52"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6AA918EA-54E6-4E2D-A8CD-FC7361719ED4}"/>
              </a:ext>
            </a:extLst>
          </p:cNvPr>
          <p:cNvSpPr/>
          <p:nvPr/>
        </p:nvSpPr>
        <p:spPr>
          <a:xfrm>
            <a:off x="5635968" y="2386516"/>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Placement &amp; Routing</a:t>
            </a:r>
            <a:endParaRPr lang="en-US" sz="1400" dirty="0">
              <a:latin typeface="Times New Roman" panose="02020603050405020304" pitchFamily="18" charset="0"/>
              <a:ea typeface="Open Sans" panose="020B0606030504020204" pitchFamily="34" charset="0"/>
              <a:cs typeface="Times New Roman" panose="02020603050405020304" pitchFamily="18" charset="0"/>
            </a:endParaRPr>
          </a:p>
        </p:txBody>
      </p:sp>
      <p:sp>
        <p:nvSpPr>
          <p:cNvPr id="53" name="矩形 52">
            <a:extLst>
              <a:ext uri="{FF2B5EF4-FFF2-40B4-BE49-F238E27FC236}">
                <a16:creationId xmlns:a16="http://schemas.microsoft.com/office/drawing/2014/main" id="{FB5E3DFC-55AB-4A2F-8DA5-63096D0EE5E0}"/>
              </a:ext>
            </a:extLst>
          </p:cNvPr>
          <p:cNvSpPr/>
          <p:nvPr/>
        </p:nvSpPr>
        <p:spPr>
          <a:xfrm>
            <a:off x="2173790" y="388344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01</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7" name="矩形 56">
            <a:extLst>
              <a:ext uri="{FF2B5EF4-FFF2-40B4-BE49-F238E27FC236}">
                <a16:creationId xmlns:a16="http://schemas.microsoft.com/office/drawing/2014/main" id="{298EFAB8-1F95-43D9-809F-C34F4A980A91}"/>
              </a:ext>
            </a:extLst>
          </p:cNvPr>
          <p:cNvSpPr/>
          <p:nvPr/>
        </p:nvSpPr>
        <p:spPr>
          <a:xfrm>
            <a:off x="4531505" y="388344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02</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8" name="矩形 57">
            <a:extLst>
              <a:ext uri="{FF2B5EF4-FFF2-40B4-BE49-F238E27FC236}">
                <a16:creationId xmlns:a16="http://schemas.microsoft.com/office/drawing/2014/main" id="{DEC16207-010A-4EC8-AB52-5813A911C764}"/>
              </a:ext>
            </a:extLst>
          </p:cNvPr>
          <p:cNvSpPr/>
          <p:nvPr/>
        </p:nvSpPr>
        <p:spPr>
          <a:xfrm>
            <a:off x="6927080" y="3895538"/>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03</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59" name="矩形 58">
            <a:extLst>
              <a:ext uri="{FF2B5EF4-FFF2-40B4-BE49-F238E27FC236}">
                <a16:creationId xmlns:a16="http://schemas.microsoft.com/office/drawing/2014/main" id="{2E28E471-1675-4860-AD15-584CD98ADAD8}"/>
              </a:ext>
            </a:extLst>
          </p:cNvPr>
          <p:cNvSpPr/>
          <p:nvPr/>
        </p:nvSpPr>
        <p:spPr>
          <a:xfrm>
            <a:off x="9322928" y="390542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04</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60" name="文字方塊 1">
            <a:extLst>
              <a:ext uri="{FF2B5EF4-FFF2-40B4-BE49-F238E27FC236}">
                <a16:creationId xmlns:a16="http://schemas.microsoft.com/office/drawing/2014/main" id="{4E5E740F-2569-4EF0-8976-BE597F6CBDC9}"/>
              </a:ext>
            </a:extLst>
          </p:cNvPr>
          <p:cNvSpPr txBox="1"/>
          <p:nvPr/>
        </p:nvSpPr>
        <p:spPr>
          <a:xfrm>
            <a:off x="732948" y="1178402"/>
            <a:ext cx="6238472" cy="9610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Design Tool</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Xilinx </a:t>
            </a:r>
            <a:r>
              <a:rPr lang="en-US" altLang="zh-TW" sz="2000" dirty="0" err="1">
                <a:latin typeface="Times New Roman" panose="02020603050405020304" pitchFamily="18" charset="0"/>
                <a:cs typeface="Times New Roman" panose="02020603050405020304" pitchFamily="18" charset="0"/>
              </a:rPr>
              <a:t>Vivado</a:t>
            </a:r>
            <a:r>
              <a:rPr lang="en-US" altLang="zh-TW" sz="2000" dirty="0">
                <a:latin typeface="Times New Roman" panose="02020603050405020304" pitchFamily="18" charset="0"/>
                <a:cs typeface="Times New Roman" panose="02020603050405020304" pitchFamily="18" charset="0"/>
              </a:rPr>
              <a:t> 2020.2</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FPGA Device</a:t>
            </a:r>
            <a:r>
              <a:rPr lang="zh-TW" altLang="en-US" sz="2000" dirty="0">
                <a:latin typeface="Times New Roman" panose="02020603050405020304" pitchFamily="18" charset="0"/>
                <a:cs typeface="Times New Roman" panose="02020603050405020304" pitchFamily="18" charset="0"/>
              </a:rPr>
              <a:t>：</a:t>
            </a:r>
            <a:r>
              <a:rPr lang="en-US" altLang="zh-TW" sz="2000" dirty="0" err="1">
                <a:latin typeface="Times New Roman" panose="02020603050405020304" pitchFamily="18" charset="0"/>
                <a:cs typeface="Times New Roman" panose="02020603050405020304" pitchFamily="18" charset="0"/>
              </a:rPr>
              <a:t>Virtex</a:t>
            </a:r>
            <a:r>
              <a:rPr lang="en-US" altLang="zh-TW" sz="2000" dirty="0">
                <a:latin typeface="Times New Roman" panose="02020603050405020304" pitchFamily="18" charset="0"/>
                <a:cs typeface="Times New Roman" panose="02020603050405020304" pitchFamily="18" charset="0"/>
              </a:rPr>
              <a:t>™ </a:t>
            </a:r>
            <a:r>
              <a:rPr lang="en-US" altLang="zh-TW" sz="2000" dirty="0" err="1">
                <a:latin typeface="Times New Roman" panose="02020603050405020304" pitchFamily="18" charset="0"/>
                <a:cs typeface="Times New Roman" panose="02020603050405020304" pitchFamily="18" charset="0"/>
              </a:rPr>
              <a:t>UltraScale</a:t>
            </a:r>
            <a:r>
              <a:rPr lang="en-US" altLang="zh-TW" sz="2000" dirty="0">
                <a:latin typeface="Times New Roman" panose="02020603050405020304" pitchFamily="18" charset="0"/>
                <a:cs typeface="Times New Roman" panose="02020603050405020304" pitchFamily="18" charset="0"/>
              </a:rPr>
              <a:t>+</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XCVU19P</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00823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EE99DC-D0BA-D1F1-098E-E09482BA939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4DC98360-7F60-8711-3317-786E2E2E852F}"/>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7BE96AA5-F827-90C6-F8A3-135C11D301F4}"/>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9C1C9518-A586-0CEA-E0C7-3C68D6AA005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F6995970-275F-AF8F-CB57-22BE092BE19B}"/>
              </a:ext>
            </a:extLst>
          </p:cNvPr>
          <p:cNvSpPr>
            <a:spLocks noGrp="1"/>
          </p:cNvSpPr>
          <p:nvPr>
            <p:ph type="sldNum" sz="quarter" idx="12"/>
          </p:nvPr>
        </p:nvSpPr>
        <p:spPr/>
        <p:txBody>
          <a:bodyPr/>
          <a:lstStyle/>
          <a:p>
            <a:fld id="{565CE74E-AB26-4998-AD42-012C4C1AD076}" type="slidenum">
              <a:rPr lang="zh-CN" altLang="en-US" smtClean="0"/>
              <a:t>57</a:t>
            </a:fld>
            <a:endParaRPr lang="zh-CN" altLang="en-US" dirty="0"/>
          </a:p>
        </p:txBody>
      </p:sp>
      <p:sp>
        <p:nvSpPr>
          <p:cNvPr id="6" name="文字方塊 1">
            <a:extLst>
              <a:ext uri="{FF2B5EF4-FFF2-40B4-BE49-F238E27FC236}">
                <a16:creationId xmlns:a16="http://schemas.microsoft.com/office/drawing/2014/main" id="{6B421887-BB10-3DDD-9DD3-2BF71F7E53B0}"/>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22F5D9B3-1059-D522-3A68-64FBBC7FE4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66095"/>
          </a:xfrm>
          <a:prstGeom prst="rect">
            <a:avLst/>
          </a:prstGeom>
        </p:spPr>
      </p:pic>
    </p:spTree>
    <p:extLst>
      <p:ext uri="{BB962C8B-B14F-4D97-AF65-F5344CB8AC3E}">
        <p14:creationId xmlns:p14="http://schemas.microsoft.com/office/powerpoint/2010/main" val="260777832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5F6AF7-7B85-29CC-485C-F09F515E25B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9A16DC00-983A-020C-D499-3B55BEE3552D}"/>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4041E4A3-F178-ACCD-43E2-25C36C16AA7E}"/>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34D33300-7B64-ACF3-8711-65973EAE35C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001DB09E-CF19-255A-4D40-8A6CE46B910C}"/>
              </a:ext>
            </a:extLst>
          </p:cNvPr>
          <p:cNvSpPr>
            <a:spLocks noGrp="1"/>
          </p:cNvSpPr>
          <p:nvPr>
            <p:ph type="sldNum" sz="quarter" idx="12"/>
          </p:nvPr>
        </p:nvSpPr>
        <p:spPr/>
        <p:txBody>
          <a:bodyPr/>
          <a:lstStyle/>
          <a:p>
            <a:fld id="{565CE74E-AB26-4998-AD42-012C4C1AD076}" type="slidenum">
              <a:rPr lang="zh-CN" altLang="en-US" smtClean="0"/>
              <a:t>58</a:t>
            </a:fld>
            <a:endParaRPr lang="zh-CN" altLang="en-US" dirty="0"/>
          </a:p>
        </p:txBody>
      </p:sp>
      <p:sp>
        <p:nvSpPr>
          <p:cNvPr id="6" name="文字方塊 1">
            <a:extLst>
              <a:ext uri="{FF2B5EF4-FFF2-40B4-BE49-F238E27FC236}">
                <a16:creationId xmlns:a16="http://schemas.microsoft.com/office/drawing/2014/main" id="{1B3053F6-E023-E326-4973-28F45EE18205}"/>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D5A7F239-30C9-28F1-D8C9-D9FAE5ECA6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34521"/>
          </a:xfrm>
          <a:prstGeom prst="rect">
            <a:avLst/>
          </a:prstGeom>
        </p:spPr>
      </p:pic>
    </p:spTree>
    <p:extLst>
      <p:ext uri="{BB962C8B-B14F-4D97-AF65-F5344CB8AC3E}">
        <p14:creationId xmlns:p14="http://schemas.microsoft.com/office/powerpoint/2010/main" val="161488853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573C1-811B-29A0-64A6-5FBCF1C3B7A4}"/>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C7454D8A-CABC-59F5-6FDA-460225D4F083}"/>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A3248DCF-0726-11A1-6ED3-6695A572C044}"/>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B20488A7-57B7-5A9F-AACF-BAE46563052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9167910-B6D9-5151-0999-3A580A29FCE9}"/>
              </a:ext>
            </a:extLst>
          </p:cNvPr>
          <p:cNvSpPr>
            <a:spLocks noGrp="1"/>
          </p:cNvSpPr>
          <p:nvPr>
            <p:ph type="sldNum" sz="quarter" idx="12"/>
          </p:nvPr>
        </p:nvSpPr>
        <p:spPr/>
        <p:txBody>
          <a:bodyPr/>
          <a:lstStyle/>
          <a:p>
            <a:fld id="{565CE74E-AB26-4998-AD42-012C4C1AD076}" type="slidenum">
              <a:rPr lang="zh-CN" altLang="en-US" smtClean="0"/>
              <a:t>59</a:t>
            </a:fld>
            <a:endParaRPr lang="zh-CN" altLang="en-US" dirty="0"/>
          </a:p>
        </p:txBody>
      </p:sp>
      <p:sp>
        <p:nvSpPr>
          <p:cNvPr id="6" name="文字方塊 1">
            <a:extLst>
              <a:ext uri="{FF2B5EF4-FFF2-40B4-BE49-F238E27FC236}">
                <a16:creationId xmlns:a16="http://schemas.microsoft.com/office/drawing/2014/main" id="{D2A05C59-F09F-7F2E-BDEC-898C9012590E}"/>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5A6680AC-72F9-1D01-2117-FAB09C9240B0}"/>
              </a:ext>
            </a:extLst>
          </p:cNvPr>
          <p:cNvSpPr txBox="1"/>
          <p:nvPr/>
        </p:nvSpPr>
        <p:spPr>
          <a:xfrm>
            <a:off x="568442" y="3774565"/>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F6E01AFD-3772-C9D3-7BD0-C4CF7C9750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670" y="1327381"/>
            <a:ext cx="10800000" cy="2336144"/>
          </a:xfrm>
          <a:prstGeom prst="rect">
            <a:avLst/>
          </a:prstGeom>
        </p:spPr>
      </p:pic>
      <p:pic>
        <p:nvPicPr>
          <p:cNvPr id="10" name="圖片 9">
            <a:extLst>
              <a:ext uri="{FF2B5EF4-FFF2-40B4-BE49-F238E27FC236}">
                <a16:creationId xmlns:a16="http://schemas.microsoft.com/office/drawing/2014/main" id="{6034365E-9A98-1A13-7707-59C33E45D6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670" y="4273228"/>
            <a:ext cx="10800000" cy="1695931"/>
          </a:xfrm>
          <a:prstGeom prst="rect">
            <a:avLst/>
          </a:prstGeom>
        </p:spPr>
      </p:pic>
    </p:spTree>
    <p:extLst>
      <p:ext uri="{BB962C8B-B14F-4D97-AF65-F5344CB8AC3E}">
        <p14:creationId xmlns:p14="http://schemas.microsoft.com/office/powerpoint/2010/main" val="1790430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5094012" cy="461665"/>
            <a:chOff x="568442" y="319364"/>
            <a:chExt cx="5094012" cy="461666"/>
          </a:xfrm>
        </p:grpSpPr>
        <p:sp>
          <p:nvSpPr>
            <p:cNvPr id="55" name="文本框 23"/>
            <p:cNvSpPr txBox="1"/>
            <p:nvPr/>
          </p:nvSpPr>
          <p:spPr>
            <a:xfrm>
              <a:off x="665958" y="319364"/>
              <a:ext cx="499649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Times New Roman" panose="02020603050405020304" pitchFamily="18" charset="0"/>
                <a:ea typeface="微軟正黑體" panose="020B0604030504040204" pitchFamily="34" charset="-120"/>
                <a:cs typeface="+mn-ea"/>
              </a:endParaRPr>
            </a:p>
          </p:txBody>
        </p:sp>
      </p:grpSp>
      <mc:AlternateContent xmlns:mc="http://schemas.openxmlformats.org/markup-compatibility/2006" xmlns:a14="http://schemas.microsoft.com/office/drawing/2010/main">
        <mc:Choice Requires="a14">
          <p:sp>
            <p:nvSpPr>
              <p:cNvPr id="5" name="文字方塊 4">
                <a:extLst>
                  <a:ext uri="{FF2B5EF4-FFF2-40B4-BE49-F238E27FC236}">
                    <a16:creationId xmlns:a16="http://schemas.microsoft.com/office/drawing/2014/main" id="{50BC817D-F32B-FCDB-EF91-70C4C3776966}"/>
                  </a:ext>
                </a:extLst>
              </p:cNvPr>
              <p:cNvSpPr txBox="1"/>
              <p:nvPr/>
            </p:nvSpPr>
            <p:spPr>
              <a:xfrm>
                <a:off x="957853" y="1037399"/>
                <a:ext cx="4987092" cy="277794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Public Matrix</a:t>
                </a:r>
              </a:p>
              <a:p>
                <a:pPr marL="342900" indent="-3429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14:m>
                  <m:oMath xmlns:m="http://schemas.openxmlformats.org/officeDocument/2006/math">
                    <m:sSub>
                      <m:sSubPr>
                        <m:ctrlPr>
                          <a:rPr lang="en-US" altLang="zh-TW" i="1" dirty="0" smtClean="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b="0" i="1" dirty="0" smtClean="0">
                            <a:latin typeface="Cambria Math" panose="02040503050406030204" pitchFamily="18" charset="0"/>
                            <a:ea typeface="微軟正黑體" panose="020B0604030504040204" pitchFamily="34" charset="-120"/>
                            <a:cs typeface="Times New Roman" panose="02020603050405020304" pitchFamily="18" charset="0"/>
                          </a:rPr>
                          <m:t>1</m:t>
                        </m:r>
                      </m:sub>
                    </m:sSub>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14:m>
                  <m:oMath xmlns:m="http://schemas.openxmlformats.org/officeDocument/2006/math">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mc:Choice>
        <mc:Fallback xmlns="">
          <p:sp>
            <p:nvSpPr>
              <p:cNvPr id="5" name="文字方塊 4">
                <a:extLst>
                  <a:ext uri="{FF2B5EF4-FFF2-40B4-BE49-F238E27FC236}">
                    <a16:creationId xmlns:a16="http://schemas.microsoft.com/office/drawing/2014/main" id="{50BC817D-F32B-FCDB-EF91-70C4C3776966}"/>
                  </a:ext>
                </a:extLst>
              </p:cNvPr>
              <p:cNvSpPr txBox="1">
                <a:spLocks noRot="1" noChangeAspect="1" noMove="1" noResize="1" noEditPoints="1" noAdjustHandles="1" noChangeArrowheads="1" noChangeShapeType="1" noTextEdit="1"/>
              </p:cNvSpPr>
              <p:nvPr/>
            </p:nvSpPr>
            <p:spPr>
              <a:xfrm>
                <a:off x="957853" y="1037399"/>
                <a:ext cx="4987092" cy="2777940"/>
              </a:xfrm>
              <a:prstGeom prst="rect">
                <a:avLst/>
              </a:prstGeom>
              <a:blipFill>
                <a:blip r:embed="rId3"/>
                <a:stretch>
                  <a:fillRect l="-978" b="-2632"/>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1" name="文字方塊 10">
                <a:extLst>
                  <a:ext uri="{FF2B5EF4-FFF2-40B4-BE49-F238E27FC236}">
                    <a16:creationId xmlns:a16="http://schemas.microsoft.com/office/drawing/2014/main" id="{FE3EC88E-1AF0-41B3-B50E-F417DA070BB4}"/>
                  </a:ext>
                </a:extLst>
              </p:cNvPr>
              <p:cNvSpPr txBox="1"/>
              <p:nvPr/>
            </p:nvSpPr>
            <p:spPr>
              <a:xfrm>
                <a:off x="5134256" y="1037399"/>
                <a:ext cx="5248235" cy="5547929"/>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Calculation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a:t>
                </a:r>
                <a14:m>
                  <m:oMath xmlns:m="http://schemas.openxmlformats.org/officeDocument/2006/math">
                    <m:r>
                      <a:rPr lang="en-US" altLang="zh-TW" b="0" i="0" smtClean="0">
                        <a:latin typeface="Cambria Math" panose="02040503050406030204" pitchFamily="18" charset="0"/>
                        <a:ea typeface="微軟正黑體" panose="020B0604030504040204" pitchFamily="34" charset="-120"/>
                        <a:cs typeface="Times New Roman" panose="02020603050405020304" pitchFamily="18" charset="0"/>
                      </a:rPr>
                      <m:t> </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14:m>
                  <m:oMath xmlns:m="http://schemas.openxmlformats.org/officeDocument/2006/math">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Choice>
        <mc:Fallback xmlns="">
          <p:sp>
            <p:nvSpPr>
              <p:cNvPr id="11" name="文字方塊 10">
                <a:extLst>
                  <a:ext uri="{FF2B5EF4-FFF2-40B4-BE49-F238E27FC236}">
                    <a16:creationId xmlns:a16="http://schemas.microsoft.com/office/drawing/2014/main" id="{FE3EC88E-1AF0-41B3-B50E-F417DA070BB4}"/>
                  </a:ext>
                </a:extLst>
              </p:cNvPr>
              <p:cNvSpPr txBox="1">
                <a:spLocks noRot="1" noChangeAspect="1" noMove="1" noResize="1" noEditPoints="1" noAdjustHandles="1" noChangeArrowheads="1" noChangeShapeType="1" noTextEdit="1"/>
              </p:cNvSpPr>
              <p:nvPr/>
            </p:nvSpPr>
            <p:spPr>
              <a:xfrm>
                <a:off x="5134256" y="1037399"/>
                <a:ext cx="5248235" cy="5547929"/>
              </a:xfrm>
              <a:prstGeom prst="rect">
                <a:avLst/>
              </a:prstGeom>
              <a:blipFill>
                <a:blip r:embed="rId4"/>
                <a:stretch>
                  <a:fillRect l="-92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58F535FD-9DAA-CDCF-C063-2A520D7C12F0}"/>
              </a:ext>
            </a:extLst>
          </p:cNvPr>
          <p:cNvSpPr>
            <a:spLocks noGrp="1"/>
          </p:cNvSpPr>
          <p:nvPr>
            <p:ph type="sldNum" sz="quarter" idx="12"/>
          </p:nvPr>
        </p:nvSpPr>
        <p:spPr/>
        <p:txBody>
          <a:bodyPr/>
          <a:lstStyle/>
          <a:p>
            <a:fld id="{565CE74E-AB26-4998-AD42-012C4C1AD076}" type="slidenum">
              <a:rPr lang="zh-CN" altLang="en-US" smtClean="0">
                <a:latin typeface="Times New Roman" panose="02020603050405020304" pitchFamily="18" charset="0"/>
                <a:ea typeface="微軟正黑體" panose="020B0604030504040204" pitchFamily="34" charset="-120"/>
              </a:rPr>
              <a:t>6</a:t>
            </a:fld>
            <a:endParaRPr lang="zh-CN" altLang="en-US" dirty="0">
              <a:latin typeface="Times New Roman" panose="02020603050405020304" pitchFamily="18" charset="0"/>
              <a:ea typeface="微軟正黑體" panose="020B0604030504040204" pitchFamily="34" charset="-120"/>
            </a:endParaRPr>
          </a:p>
        </p:txBody>
      </p:sp>
      <mc:AlternateContent xmlns:mc="http://schemas.openxmlformats.org/markup-compatibility/2006" xmlns:a14="http://schemas.microsoft.com/office/drawing/2010/main">
        <mc:Choice Requires="a14">
          <p:sp>
            <p:nvSpPr>
              <p:cNvPr id="14" name="文字方塊 13">
                <a:extLst>
                  <a:ext uri="{FF2B5EF4-FFF2-40B4-BE49-F238E27FC236}">
                    <a16:creationId xmlns:a16="http://schemas.microsoft.com/office/drawing/2014/main" id="{C9073CF9-107E-4BA0-9D2E-2438F6444250}"/>
                  </a:ext>
                </a:extLst>
              </p:cNvPr>
              <p:cNvSpPr txBox="1"/>
              <p:nvPr/>
            </p:nvSpPr>
            <p:spPr>
              <a:xfrm>
                <a:off x="2189251" y="2827282"/>
                <a:ext cx="1900457" cy="46198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𝐴</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2"/>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3</m:t>
                                </m:r>
                              </m:e>
                              <m:e>
                                <m:r>
                                  <a:rPr lang="en-US" altLang="zh-TW" b="0" i="1" smtClean="0">
                                    <a:latin typeface="Cambria Math" panose="02040503050406030204" pitchFamily="18" charset="0"/>
                                  </a:rPr>
                                  <m:t>4</m:t>
                                </m:r>
                              </m:e>
                            </m:mr>
                            <m:mr>
                              <m:e>
                                <m:r>
                                  <a:rPr lang="en-US" altLang="zh-TW" b="0" i="1" smtClean="0">
                                    <a:latin typeface="Cambria Math" panose="02040503050406030204" pitchFamily="18" charset="0"/>
                                  </a:rPr>
                                  <m:t>1</m:t>
                                </m:r>
                              </m:e>
                              <m:e>
                                <m:r>
                                  <a:rPr lang="en-US" altLang="zh-TW" b="0" i="1" smtClean="0">
                                    <a:latin typeface="Cambria Math" panose="02040503050406030204" pitchFamily="18" charset="0"/>
                                  </a:rPr>
                                  <m:t>5</m:t>
                                </m:r>
                              </m:e>
                            </m:mr>
                          </m:m>
                        </m:e>
                      </m:d>
                      <m:r>
                        <a:rPr lang="en-US" altLang="zh-TW" b="0" i="1" smtClean="0">
                          <a:latin typeface="Cambria Math" panose="02040503050406030204" pitchFamily="18" charset="0"/>
                          <a:ea typeface="Cambria Math" panose="02040503050406030204" pitchFamily="18" charset="0"/>
                        </a:rPr>
                        <m:t>∈</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ℤ</m:t>
                          </m:r>
                        </m:e>
                        <m:sub>
                          <m:r>
                            <a:rPr lang="en-US" altLang="zh-TW" b="0" i="1" smtClean="0">
                              <a:latin typeface="Cambria Math" panose="02040503050406030204" pitchFamily="18" charset="0"/>
                              <a:ea typeface="Cambria Math" panose="02040503050406030204" pitchFamily="18" charset="0"/>
                            </a:rPr>
                            <m:t>𝑞</m:t>
                          </m:r>
                        </m:sub>
                        <m:sup>
                          <m:r>
                            <a:rPr lang="en-US" altLang="zh-TW" b="0" i="1" smtClean="0">
                              <a:latin typeface="Cambria Math" panose="02040503050406030204" pitchFamily="18" charset="0"/>
                              <a:ea typeface="Cambria Math" panose="02040503050406030204" pitchFamily="18" charset="0"/>
                            </a:rPr>
                            <m:t>2×2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4" name="文字方塊 13">
                <a:extLst>
                  <a:ext uri="{FF2B5EF4-FFF2-40B4-BE49-F238E27FC236}">
                    <a16:creationId xmlns:a16="http://schemas.microsoft.com/office/drawing/2014/main" id="{C9073CF9-107E-4BA0-9D2E-2438F6444250}"/>
                  </a:ext>
                </a:extLst>
              </p:cNvPr>
              <p:cNvSpPr txBox="1">
                <a:spLocks noRot="1" noChangeAspect="1" noMove="1" noResize="1" noEditPoints="1" noAdjustHandles="1" noChangeArrowheads="1" noChangeShapeType="1" noTextEdit="1"/>
              </p:cNvSpPr>
              <p:nvPr/>
            </p:nvSpPr>
            <p:spPr>
              <a:xfrm>
                <a:off x="2189251" y="2827282"/>
                <a:ext cx="1900457" cy="461986"/>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D8587957-D3D5-4CC4-9C49-C8120AB99B3F}"/>
                  </a:ext>
                </a:extLst>
              </p:cNvPr>
              <p:cNvSpPr txBox="1"/>
              <p:nvPr/>
            </p:nvSpPr>
            <p:spPr>
              <a:xfrm>
                <a:off x="2238614" y="4105672"/>
                <a:ext cx="1387303" cy="4619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2</m:t>
                                </m:r>
                              </m:e>
                            </m:mr>
                            <m:mr>
                              <m:e>
                                <m:r>
                                  <a:rPr lang="en-US" altLang="zh-TW" b="0" i="1" smtClean="0">
                                    <a:latin typeface="Cambria Math" panose="02040503050406030204" pitchFamily="18" charset="0"/>
                                  </a:rPr>
                                  <m:t>3</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D8587957-D3D5-4CC4-9C49-C8120AB99B3F}"/>
                  </a:ext>
                </a:extLst>
              </p:cNvPr>
              <p:cNvSpPr txBox="1">
                <a:spLocks noRot="1" noChangeAspect="1" noMove="1" noResize="1" noEditPoints="1" noAdjustHandles="1" noChangeArrowheads="1" noChangeShapeType="1" noTextEdit="1"/>
              </p:cNvSpPr>
              <p:nvPr/>
            </p:nvSpPr>
            <p:spPr>
              <a:xfrm>
                <a:off x="2238614" y="4105672"/>
                <a:ext cx="1387303" cy="461921"/>
              </a:xfrm>
              <a:prstGeom prst="rect">
                <a:avLst/>
              </a:prstGeom>
              <a:blipFill>
                <a:blip r:embed="rId6"/>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17BBB16E-0E8E-408D-93A9-A90420AB1C03}"/>
                  </a:ext>
                </a:extLst>
              </p:cNvPr>
              <p:cNvSpPr/>
              <p:nvPr/>
            </p:nvSpPr>
            <p:spPr>
              <a:xfrm>
                <a:off x="2140415" y="4893057"/>
                <a:ext cx="1583703" cy="5524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2</m:t>
                          </m:r>
                        </m:sub>
                      </m:sSub>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1</m:t>
                                </m:r>
                              </m:e>
                            </m:mr>
                            <m:mr>
                              <m:e>
                                <m:r>
                                  <a:rPr lang="en-US" altLang="zh-TW" i="1">
                                    <a:latin typeface="Cambria Math" panose="02040503050406030204" pitchFamily="18" charset="0"/>
                                  </a:rPr>
                                  <m:t>4</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p>
            </p:txBody>
          </p:sp>
        </mc:Choice>
        <mc:Fallback xmlns="">
          <p:sp>
            <p:nvSpPr>
              <p:cNvPr id="3" name="矩形 2">
                <a:extLst>
                  <a:ext uri="{FF2B5EF4-FFF2-40B4-BE49-F238E27FC236}">
                    <a16:creationId xmlns:a16="http://schemas.microsoft.com/office/drawing/2014/main" id="{17BBB16E-0E8E-408D-93A9-A90420AB1C03}"/>
                  </a:ext>
                </a:extLst>
              </p:cNvPr>
              <p:cNvSpPr>
                <a:spLocks noRot="1" noChangeAspect="1" noMove="1" noResize="1" noEditPoints="1" noAdjustHandles="1" noChangeArrowheads="1" noChangeShapeType="1" noTextEdit="1"/>
              </p:cNvSpPr>
              <p:nvPr/>
            </p:nvSpPr>
            <p:spPr>
              <a:xfrm>
                <a:off x="2140415" y="4893057"/>
                <a:ext cx="1583703" cy="552459"/>
              </a:xfrm>
              <a:prstGeom prst="rect">
                <a:avLst/>
              </a:prstGeom>
              <a:blipFill>
                <a:blip r:embed="rId7"/>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7" name="文字方塊 16">
                <a:extLst>
                  <a:ext uri="{FF2B5EF4-FFF2-40B4-BE49-F238E27FC236}">
                    <a16:creationId xmlns:a16="http://schemas.microsoft.com/office/drawing/2014/main" id="{4BA30BEE-7895-497F-8BFE-DB664BF6AF10}"/>
                  </a:ext>
                </a:extLst>
              </p:cNvPr>
              <p:cNvSpPr txBox="1"/>
              <p:nvPr/>
            </p:nvSpPr>
            <p:spPr>
              <a:xfrm>
                <a:off x="5235431" y="2230869"/>
                <a:ext cx="5374887" cy="46653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2"/>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3</m:t>
                                </m:r>
                              </m:e>
                              <m:e>
                                <m:r>
                                  <a:rPr lang="en-US" altLang="zh-TW" i="1">
                                    <a:latin typeface="Cambria Math" panose="02040503050406030204" pitchFamily="18" charset="0"/>
                                  </a:rPr>
                                  <m:t>4</m:t>
                                </m:r>
                              </m:e>
                            </m:mr>
                            <m:mr>
                              <m:e>
                                <m:r>
                                  <a:rPr lang="en-US" altLang="zh-TW" i="1">
                                    <a:latin typeface="Cambria Math" panose="02040503050406030204" pitchFamily="18" charset="0"/>
                                  </a:rPr>
                                  <m:t>1</m:t>
                                </m:r>
                              </m:e>
                              <m:e>
                                <m:r>
                                  <a:rPr lang="en-US" altLang="zh-TW" i="1">
                                    <a:latin typeface="Cambria Math" panose="02040503050406030204" pitchFamily="18" charset="0"/>
                                  </a:rPr>
                                  <m:t>5</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2</m:t>
                                </m:r>
                              </m:e>
                            </m:mr>
                            <m:mr>
                              <m:e>
                                <m:r>
                                  <a:rPr lang="en-US" altLang="zh-TW" i="1">
                                    <a:latin typeface="Cambria Math" panose="02040503050406030204" pitchFamily="18" charset="0"/>
                                  </a:rPr>
                                  <m:t>3</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6+12</m:t>
                                </m:r>
                              </m:e>
                            </m:mr>
                            <m:mr>
                              <m:e>
                                <m:r>
                                  <a:rPr lang="en-US" altLang="zh-TW" b="0" i="1" smtClean="0">
                                    <a:latin typeface="Cambria Math" panose="02040503050406030204" pitchFamily="18" charset="0"/>
                                  </a:rPr>
                                  <m:t>2+15</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17</m:t>
                                </m:r>
                              </m:e>
                            </m:mr>
                          </m:m>
                        </m:e>
                      </m:d>
                    </m:oMath>
                  </m:oMathPara>
                </a14:m>
                <a:endParaRPr lang="en-US" altLang="zh-TW" b="0" i="1" dirty="0">
                  <a:latin typeface="Cambria Math" panose="02040503050406030204" pitchFamily="18" charset="0"/>
                </a:endParaRPr>
              </a:p>
            </p:txBody>
          </p:sp>
        </mc:Choice>
        <mc:Fallback xmlns="">
          <p:sp>
            <p:nvSpPr>
              <p:cNvPr id="17" name="文字方塊 16">
                <a:extLst>
                  <a:ext uri="{FF2B5EF4-FFF2-40B4-BE49-F238E27FC236}">
                    <a16:creationId xmlns:a16="http://schemas.microsoft.com/office/drawing/2014/main" id="{4BA30BEE-7895-497F-8BFE-DB664BF6AF10}"/>
                  </a:ext>
                </a:extLst>
              </p:cNvPr>
              <p:cNvSpPr txBox="1">
                <a:spLocks noRot="1" noChangeAspect="1" noMove="1" noResize="1" noEditPoints="1" noAdjustHandles="1" noChangeArrowheads="1" noChangeShapeType="1" noTextEdit="1"/>
              </p:cNvSpPr>
              <p:nvPr/>
            </p:nvSpPr>
            <p:spPr>
              <a:xfrm>
                <a:off x="5235431" y="2230869"/>
                <a:ext cx="5374887" cy="466538"/>
              </a:xfrm>
              <a:prstGeom prst="rect">
                <a:avLst/>
              </a:prstGeom>
              <a:blipFill>
                <a:blip r:embed="rId8"/>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8" name="文字方塊 17">
                <a:extLst>
                  <a:ext uri="{FF2B5EF4-FFF2-40B4-BE49-F238E27FC236}">
                    <a16:creationId xmlns:a16="http://schemas.microsoft.com/office/drawing/2014/main" id="{380F055A-DEF3-463B-82AD-CF5D19355BCB}"/>
                  </a:ext>
                </a:extLst>
              </p:cNvPr>
              <p:cNvSpPr txBox="1"/>
              <p:nvPr/>
            </p:nvSpPr>
            <p:spPr>
              <a:xfrm>
                <a:off x="4691092" y="4523732"/>
                <a:ext cx="5374887" cy="46750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𝑡</m:t>
                      </m:r>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9</m:t>
                                </m:r>
                              </m:e>
                            </m:mr>
                            <m:mr>
                              <m:e>
                                <m:r>
                                  <a:rPr lang="en-US" altLang="zh-TW" b="0" i="1" smtClean="0">
                                    <a:latin typeface="Cambria Math" panose="02040503050406030204" pitchFamily="18" charset="0"/>
                                  </a:rPr>
                                  <m:t>21</m:t>
                                </m:r>
                              </m:e>
                            </m:mr>
                          </m:m>
                        </m:e>
                      </m:d>
                      <m:r>
                        <a:rPr lang="en-US" altLang="zh-TW" b="0" i="1" smtClean="0">
                          <a:latin typeface="Cambria Math" panose="02040503050406030204" pitchFamily="18" charset="0"/>
                        </a:rPr>
                        <m:t>𝑚𝑜𝑑</m:t>
                      </m:r>
                      <m:r>
                        <a:rPr lang="en-US" altLang="zh-TW" b="0" i="1" smtClean="0">
                          <a:latin typeface="Cambria Math" panose="02040503050406030204" pitchFamily="18" charset="0"/>
                        </a:rPr>
                        <m:t> 7≡</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5</m:t>
                                </m:r>
                              </m:e>
                            </m:mr>
                            <m:mr>
                              <m:e>
                                <m:r>
                                  <a:rPr lang="en-US" altLang="zh-TW" b="0" i="1" smtClean="0">
                                    <a:latin typeface="Cambria Math" panose="02040503050406030204" pitchFamily="18" charset="0"/>
                                  </a:rPr>
                                  <m:t>0</m:t>
                                </m:r>
                              </m:e>
                            </m:mr>
                          </m:m>
                        </m:e>
                      </m:d>
                    </m:oMath>
                  </m:oMathPara>
                </a14:m>
                <a:endParaRPr lang="en-US" altLang="zh-TW" b="0" i="1" dirty="0">
                  <a:latin typeface="Cambria Math" panose="02040503050406030204" pitchFamily="18" charset="0"/>
                </a:endParaRPr>
              </a:p>
            </p:txBody>
          </p:sp>
        </mc:Choice>
        <mc:Fallback xmlns="">
          <p:sp>
            <p:nvSpPr>
              <p:cNvPr id="18" name="文字方塊 17">
                <a:extLst>
                  <a:ext uri="{FF2B5EF4-FFF2-40B4-BE49-F238E27FC236}">
                    <a16:creationId xmlns:a16="http://schemas.microsoft.com/office/drawing/2014/main" id="{380F055A-DEF3-463B-82AD-CF5D19355BCB}"/>
                  </a:ext>
                </a:extLst>
              </p:cNvPr>
              <p:cNvSpPr txBox="1">
                <a:spLocks noRot="1" noChangeAspect="1" noMove="1" noResize="1" noEditPoints="1" noAdjustHandles="1" noChangeArrowheads="1" noChangeShapeType="1" noTextEdit="1"/>
              </p:cNvSpPr>
              <p:nvPr/>
            </p:nvSpPr>
            <p:spPr>
              <a:xfrm>
                <a:off x="4691092" y="4523732"/>
                <a:ext cx="5374887" cy="467500"/>
              </a:xfrm>
              <a:prstGeom prst="rect">
                <a:avLst/>
              </a:prstGeom>
              <a:blipFill>
                <a:blip r:embed="rId9"/>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9" name="文字方塊 18">
                <a:extLst>
                  <a:ext uri="{FF2B5EF4-FFF2-40B4-BE49-F238E27FC236}">
                    <a16:creationId xmlns:a16="http://schemas.microsoft.com/office/drawing/2014/main" id="{79A14A59-19A4-4054-AF0B-EC53A830A4EF}"/>
                  </a:ext>
                </a:extLst>
              </p:cNvPr>
              <p:cNvSpPr txBox="1"/>
              <p:nvPr/>
            </p:nvSpPr>
            <p:spPr>
              <a:xfrm>
                <a:off x="5184843" y="3804773"/>
                <a:ext cx="5374887" cy="46653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𝑡</m:t>
                      </m:r>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m:t>
                      </m:r>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i="1">
                              <a:latin typeface="Cambria Math" panose="02040503050406030204" pitchFamily="18" charset="0"/>
                            </a:rPr>
                          </m:ctrlPr>
                        </m:sSubPr>
                        <m:e>
                          <m:r>
                            <a:rPr lang="en-US" altLang="zh-TW" i="1">
                              <a:latin typeface="Cambria Math" panose="02040503050406030204" pitchFamily="18" charset="0"/>
                            </a:rPr>
                            <m:t>𝑠</m:t>
                          </m:r>
                        </m:e>
                        <m:sub>
                          <m:r>
                            <a:rPr lang="en-US" altLang="zh-TW" i="1">
                              <a:latin typeface="Cambria Math" panose="02040503050406030204" pitchFamily="18" charset="0"/>
                            </a:rPr>
                            <m:t>1</m:t>
                          </m:r>
                        </m:sub>
                      </m:sSub>
                      <m:r>
                        <a:rPr lang="en-US" altLang="zh-TW" b="0" i="1" smtClean="0">
                          <a:latin typeface="Cambria Math" panose="02040503050406030204" pitchFamily="18" charset="0"/>
                        </a:rPr>
                        <m:t>+</m:t>
                      </m:r>
                      <m:sSub>
                        <m:sSubPr>
                          <m:ctrlP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ctrlPr>
                        </m:sSubPr>
                        <m:e>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𝑠</m:t>
                          </m:r>
                        </m:e>
                        <m:sub>
                          <m:r>
                            <a:rPr lang="en-US" altLang="zh-TW" i="1" dirty="0">
                              <a:latin typeface="Cambria Math" panose="02040503050406030204" pitchFamily="18" charset="0"/>
                              <a:ea typeface="微軟正黑體" panose="020B0604030504040204" pitchFamily="34" charset="-120"/>
                              <a:cs typeface="Times New Roman" panose="02020603050405020304" pitchFamily="18" charset="0"/>
                            </a:rPr>
                            <m:t>2</m:t>
                          </m:r>
                        </m:sub>
                      </m:sSub>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17</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4</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r>
                                  <a:rPr lang="en-US" altLang="zh-TW" b="0" i="1" smtClean="0">
                                    <a:latin typeface="Cambria Math" panose="02040503050406030204" pitchFamily="18" charset="0"/>
                                  </a:rPr>
                                  <m:t>9</m:t>
                                </m:r>
                              </m:e>
                            </m:mr>
                            <m:mr>
                              <m:e>
                                <m:r>
                                  <a:rPr lang="en-US" altLang="zh-TW" b="0" i="1" smtClean="0">
                                    <a:latin typeface="Cambria Math" panose="02040503050406030204" pitchFamily="18" charset="0"/>
                                  </a:rPr>
                                  <m:t>21</m:t>
                                </m:r>
                              </m:e>
                            </m:mr>
                          </m:m>
                        </m:e>
                      </m:d>
                    </m:oMath>
                  </m:oMathPara>
                </a14:m>
                <a:endParaRPr lang="en-US" altLang="zh-TW" b="0" i="1" dirty="0">
                  <a:latin typeface="Cambria Math" panose="02040503050406030204" pitchFamily="18" charset="0"/>
                </a:endParaRPr>
              </a:p>
            </p:txBody>
          </p:sp>
        </mc:Choice>
        <mc:Fallback xmlns="">
          <p:sp>
            <p:nvSpPr>
              <p:cNvPr id="19" name="文字方塊 18">
                <a:extLst>
                  <a:ext uri="{FF2B5EF4-FFF2-40B4-BE49-F238E27FC236}">
                    <a16:creationId xmlns:a16="http://schemas.microsoft.com/office/drawing/2014/main" id="{79A14A59-19A4-4054-AF0B-EC53A830A4EF}"/>
                  </a:ext>
                </a:extLst>
              </p:cNvPr>
              <p:cNvSpPr txBox="1">
                <a:spLocks noRot="1" noChangeAspect="1" noMove="1" noResize="1" noEditPoints="1" noAdjustHandles="1" noChangeArrowheads="1" noChangeShapeType="1" noTextEdit="1"/>
              </p:cNvSpPr>
              <p:nvPr/>
            </p:nvSpPr>
            <p:spPr>
              <a:xfrm>
                <a:off x="5184843" y="3804773"/>
                <a:ext cx="5374887" cy="466538"/>
              </a:xfrm>
              <a:prstGeom prst="rect">
                <a:avLst/>
              </a:prstGeom>
              <a:blipFill>
                <a:blip r:embed="rId10"/>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 name="矩形 5">
                <a:extLst>
                  <a:ext uri="{FF2B5EF4-FFF2-40B4-BE49-F238E27FC236}">
                    <a16:creationId xmlns:a16="http://schemas.microsoft.com/office/drawing/2014/main" id="{35C23ED5-2B66-4990-8D09-435D1F0C82DF}"/>
                  </a:ext>
                </a:extLst>
              </p:cNvPr>
              <p:cNvSpPr/>
              <p:nvPr/>
            </p:nvSpPr>
            <p:spPr>
              <a:xfrm>
                <a:off x="6517193" y="5964175"/>
                <a:ext cx="2318775" cy="55983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𝐴</m:t>
                      </m:r>
                      <m:r>
                        <a:rPr lang="en-US" altLang="zh-TW"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2"/>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3</m:t>
                                </m:r>
                              </m:e>
                              <m:e>
                                <m:r>
                                  <a:rPr lang="en-US" altLang="zh-TW" i="1">
                                    <a:latin typeface="Cambria Math" panose="02040503050406030204" pitchFamily="18" charset="0"/>
                                  </a:rPr>
                                  <m:t>4</m:t>
                                </m:r>
                              </m:e>
                            </m:mr>
                            <m:mr>
                              <m:e>
                                <m:r>
                                  <a:rPr lang="en-US" altLang="zh-TW" i="1">
                                    <a:latin typeface="Cambria Math" panose="02040503050406030204" pitchFamily="18" charset="0"/>
                                  </a:rPr>
                                  <m:t>1</m:t>
                                </m:r>
                              </m:e>
                              <m:e>
                                <m:r>
                                  <a:rPr lang="en-US" altLang="zh-TW" i="1">
                                    <a:latin typeface="Cambria Math" panose="02040503050406030204" pitchFamily="18" charset="0"/>
                                  </a:rPr>
                                  <m:t>5</m:t>
                                </m:r>
                              </m:e>
                            </m:mr>
                          </m:m>
                        </m:e>
                      </m:d>
                      <m:r>
                        <a:rPr lang="zh-TW" altLang="en-US" i="1" smtClean="0">
                          <a:latin typeface="Cambria Math" panose="02040503050406030204" pitchFamily="18" charset="0"/>
                        </a:rPr>
                        <m:t>，</m:t>
                      </m:r>
                      <m:r>
                        <a:rPr lang="en-US" altLang="zh-TW" b="0" i="1" smtClean="0">
                          <a:latin typeface="Cambria Math" panose="02040503050406030204" pitchFamily="18" charset="0"/>
                        </a:rPr>
                        <m:t>𝑡</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5</m:t>
                                </m:r>
                              </m:e>
                            </m:mr>
                            <m:mr>
                              <m:e>
                                <m:r>
                                  <a:rPr lang="en-US" altLang="zh-TW" i="1">
                                    <a:latin typeface="Cambria Math" panose="02040503050406030204" pitchFamily="18" charset="0"/>
                                  </a:rPr>
                                  <m:t>0</m:t>
                                </m:r>
                              </m:e>
                            </m:mr>
                          </m:m>
                        </m:e>
                      </m:d>
                    </m:oMath>
                  </m:oMathPara>
                </a14:m>
                <a:endParaRPr lang="zh-TW" altLang="en-US" dirty="0"/>
              </a:p>
            </p:txBody>
          </p:sp>
        </mc:Choice>
        <mc:Fallback xmlns="">
          <p:sp>
            <p:nvSpPr>
              <p:cNvPr id="6" name="矩形 5">
                <a:extLst>
                  <a:ext uri="{FF2B5EF4-FFF2-40B4-BE49-F238E27FC236}">
                    <a16:creationId xmlns:a16="http://schemas.microsoft.com/office/drawing/2014/main" id="{35C23ED5-2B66-4990-8D09-435D1F0C82DF}"/>
                  </a:ext>
                </a:extLst>
              </p:cNvPr>
              <p:cNvSpPr>
                <a:spLocks noRot="1" noChangeAspect="1" noMove="1" noResize="1" noEditPoints="1" noAdjustHandles="1" noChangeArrowheads="1" noChangeShapeType="1" noTextEdit="1"/>
              </p:cNvSpPr>
              <p:nvPr/>
            </p:nvSpPr>
            <p:spPr>
              <a:xfrm>
                <a:off x="6517193" y="5964175"/>
                <a:ext cx="2318775" cy="559833"/>
              </a:xfrm>
              <a:prstGeom prst="rect">
                <a:avLst/>
              </a:prstGeom>
              <a:blipFill>
                <a:blip r:embed="rId11"/>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6888908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3647E2-1CD5-0255-E916-D325FB922FD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B91D90A-526C-558C-4E2E-A63B2C22565F}"/>
              </a:ext>
            </a:extLst>
          </p:cNvPr>
          <p:cNvGrpSpPr/>
          <p:nvPr/>
        </p:nvGrpSpPr>
        <p:grpSpPr>
          <a:xfrm>
            <a:off x="568443" y="319365"/>
            <a:ext cx="3812636" cy="461665"/>
            <a:chOff x="568442" y="319364"/>
            <a:chExt cx="3812636" cy="461666"/>
          </a:xfrm>
        </p:grpSpPr>
        <p:sp>
          <p:nvSpPr>
            <p:cNvPr id="55" name="文本框 23">
              <a:extLst>
                <a:ext uri="{FF2B5EF4-FFF2-40B4-BE49-F238E27FC236}">
                  <a16:creationId xmlns:a16="http://schemas.microsoft.com/office/drawing/2014/main" id="{5F3C5963-EFFE-0F77-6A65-DEE1D10748E6}"/>
                </a:ext>
              </a:extLst>
            </p:cNvPr>
            <p:cNvSpPr txBox="1"/>
            <p:nvPr/>
          </p:nvSpPr>
          <p:spPr>
            <a:xfrm>
              <a:off x="665958" y="319364"/>
              <a:ext cx="371512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KeyGen</a:t>
              </a:r>
            </a:p>
          </p:txBody>
        </p:sp>
        <p:sp>
          <p:nvSpPr>
            <p:cNvPr id="56" name="等腰三角形 55">
              <a:extLst>
                <a:ext uri="{FF2B5EF4-FFF2-40B4-BE49-F238E27FC236}">
                  <a16:creationId xmlns:a16="http://schemas.microsoft.com/office/drawing/2014/main" id="{DF3F9824-BF4E-A1B5-7805-57C980893BE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77780FA-3546-FA40-17C0-A7923955C934}"/>
              </a:ext>
            </a:extLst>
          </p:cNvPr>
          <p:cNvSpPr>
            <a:spLocks noGrp="1"/>
          </p:cNvSpPr>
          <p:nvPr>
            <p:ph type="sldNum" sz="quarter" idx="12"/>
          </p:nvPr>
        </p:nvSpPr>
        <p:spPr/>
        <p:txBody>
          <a:bodyPr/>
          <a:lstStyle/>
          <a:p>
            <a:fld id="{565CE74E-AB26-4998-AD42-012C4C1AD076}" type="slidenum">
              <a:rPr lang="zh-CN" altLang="en-US" smtClean="0"/>
              <a:t>60</a:t>
            </a:fld>
            <a:endParaRPr lang="zh-CN" altLang="en-US" dirty="0"/>
          </a:p>
        </p:txBody>
      </p:sp>
      <p:sp>
        <p:nvSpPr>
          <p:cNvPr id="6" name="文字方塊 1">
            <a:extLst>
              <a:ext uri="{FF2B5EF4-FFF2-40B4-BE49-F238E27FC236}">
                <a16:creationId xmlns:a16="http://schemas.microsoft.com/office/drawing/2014/main" id="{305DDEDC-C89D-A3E0-7216-3A8E4D63A319}"/>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964EBF9-53FD-E6A8-170A-79E07C9CF0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0388" y="1677247"/>
            <a:ext cx="8331224" cy="4128748"/>
          </a:xfrm>
          <a:prstGeom prst="rect">
            <a:avLst/>
          </a:prstGeom>
        </p:spPr>
      </p:pic>
    </p:spTree>
    <p:extLst>
      <p:ext uri="{BB962C8B-B14F-4D97-AF65-F5344CB8AC3E}">
        <p14:creationId xmlns:p14="http://schemas.microsoft.com/office/powerpoint/2010/main" val="112970744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B041D8-5D9B-B356-4C95-01B2EB4CDD1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10C478E1-1F8A-0553-75AD-E2115634A80F}"/>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5744077B-E2E6-776D-EC17-48F8DC37B71E}"/>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7CFCC762-9702-EBE5-CABB-24471A6DB159}"/>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970B8FBC-AE2E-51F9-F71E-5792B6FCBF83}"/>
              </a:ext>
            </a:extLst>
          </p:cNvPr>
          <p:cNvSpPr>
            <a:spLocks noGrp="1"/>
          </p:cNvSpPr>
          <p:nvPr>
            <p:ph type="sldNum" sz="quarter" idx="12"/>
          </p:nvPr>
        </p:nvSpPr>
        <p:spPr/>
        <p:txBody>
          <a:bodyPr/>
          <a:lstStyle/>
          <a:p>
            <a:fld id="{565CE74E-AB26-4998-AD42-012C4C1AD076}" type="slidenum">
              <a:rPr lang="zh-CN" altLang="en-US" smtClean="0"/>
              <a:t>61</a:t>
            </a:fld>
            <a:endParaRPr lang="zh-CN" altLang="en-US" dirty="0"/>
          </a:p>
        </p:txBody>
      </p:sp>
      <p:sp>
        <p:nvSpPr>
          <p:cNvPr id="6" name="文字方塊 1">
            <a:extLst>
              <a:ext uri="{FF2B5EF4-FFF2-40B4-BE49-F238E27FC236}">
                <a16:creationId xmlns:a16="http://schemas.microsoft.com/office/drawing/2014/main" id="{B8C02AAD-F1FB-FE28-672A-D28228B01BA7}"/>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EBD98F1-006D-C98B-A138-68899047DD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473284"/>
            <a:ext cx="10800000" cy="4518519"/>
          </a:xfrm>
          <a:prstGeom prst="rect">
            <a:avLst/>
          </a:prstGeom>
        </p:spPr>
      </p:pic>
    </p:spTree>
    <p:extLst>
      <p:ext uri="{BB962C8B-B14F-4D97-AF65-F5344CB8AC3E}">
        <p14:creationId xmlns:p14="http://schemas.microsoft.com/office/powerpoint/2010/main" val="41718015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B8D08-B48E-CE18-E480-0391AF485AC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03FCF59F-5C55-0FF9-E061-2976184D1EF6}"/>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F4521135-B8EF-C49A-0491-9B7A48042799}"/>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ADA6038E-8DEC-E3CB-446E-CD65E0E625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015C03D-45E9-AC8E-06F2-163CEEB9EC43}"/>
              </a:ext>
            </a:extLst>
          </p:cNvPr>
          <p:cNvSpPr>
            <a:spLocks noGrp="1"/>
          </p:cNvSpPr>
          <p:nvPr>
            <p:ph type="sldNum" sz="quarter" idx="12"/>
          </p:nvPr>
        </p:nvSpPr>
        <p:spPr/>
        <p:txBody>
          <a:bodyPr/>
          <a:lstStyle/>
          <a:p>
            <a:fld id="{565CE74E-AB26-4998-AD42-012C4C1AD076}" type="slidenum">
              <a:rPr lang="zh-CN" altLang="en-US" smtClean="0"/>
              <a:t>62</a:t>
            </a:fld>
            <a:endParaRPr lang="zh-CN" altLang="en-US" dirty="0"/>
          </a:p>
        </p:txBody>
      </p:sp>
      <p:sp>
        <p:nvSpPr>
          <p:cNvPr id="6" name="文字方塊 1">
            <a:extLst>
              <a:ext uri="{FF2B5EF4-FFF2-40B4-BE49-F238E27FC236}">
                <a16:creationId xmlns:a16="http://schemas.microsoft.com/office/drawing/2014/main" id="{E4A33BEF-A09D-B1A2-7D87-48A4156191E8}"/>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87C01E3-25A4-548B-8AC4-4E73FBDD55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562061"/>
            <a:ext cx="10800000" cy="4484557"/>
          </a:xfrm>
          <a:prstGeom prst="rect">
            <a:avLst/>
          </a:prstGeom>
        </p:spPr>
      </p:pic>
    </p:spTree>
    <p:extLst>
      <p:ext uri="{BB962C8B-B14F-4D97-AF65-F5344CB8AC3E}">
        <p14:creationId xmlns:p14="http://schemas.microsoft.com/office/powerpoint/2010/main" val="283104288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A1A512-92F1-E7B3-6BA8-A775E09DF74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7C54A5F-449D-20FC-971F-BAFEB492AB3B}"/>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E3B4CCA3-18A0-8F51-2C36-351BD2C3DFE8}"/>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DBF473EC-C2C3-BF71-DA63-BDD8939C766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1B4169D-E44E-3B92-3E45-EF01FE906130}"/>
              </a:ext>
            </a:extLst>
          </p:cNvPr>
          <p:cNvSpPr>
            <a:spLocks noGrp="1"/>
          </p:cNvSpPr>
          <p:nvPr>
            <p:ph type="sldNum" sz="quarter" idx="12"/>
          </p:nvPr>
        </p:nvSpPr>
        <p:spPr/>
        <p:txBody>
          <a:bodyPr/>
          <a:lstStyle/>
          <a:p>
            <a:fld id="{565CE74E-AB26-4998-AD42-012C4C1AD076}" type="slidenum">
              <a:rPr lang="zh-CN" altLang="en-US" smtClean="0"/>
              <a:t>63</a:t>
            </a:fld>
            <a:endParaRPr lang="zh-CN" altLang="en-US" dirty="0"/>
          </a:p>
        </p:txBody>
      </p:sp>
      <p:sp>
        <p:nvSpPr>
          <p:cNvPr id="6" name="文字方塊 1">
            <a:extLst>
              <a:ext uri="{FF2B5EF4-FFF2-40B4-BE49-F238E27FC236}">
                <a16:creationId xmlns:a16="http://schemas.microsoft.com/office/drawing/2014/main" id="{46240CB1-7302-F7C4-D2A1-4F2A9057928B}"/>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53D0F373-9019-1F90-7835-0E4BBF696CCF}"/>
              </a:ext>
            </a:extLst>
          </p:cNvPr>
          <p:cNvSpPr txBox="1"/>
          <p:nvPr/>
        </p:nvSpPr>
        <p:spPr>
          <a:xfrm>
            <a:off x="568442" y="3883732"/>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45C1079-ABEC-8645-BC80-E3AAD0D5D2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959" y="1372119"/>
            <a:ext cx="10800000" cy="2436313"/>
          </a:xfrm>
          <a:prstGeom prst="rect">
            <a:avLst/>
          </a:prstGeom>
        </p:spPr>
      </p:pic>
      <p:pic>
        <p:nvPicPr>
          <p:cNvPr id="11" name="圖片 10">
            <a:extLst>
              <a:ext uri="{FF2B5EF4-FFF2-40B4-BE49-F238E27FC236}">
                <a16:creationId xmlns:a16="http://schemas.microsoft.com/office/drawing/2014/main" id="{246BA053-59F7-419E-00C5-8B9A8D76D7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670" y="4369968"/>
            <a:ext cx="10800000" cy="1607407"/>
          </a:xfrm>
          <a:prstGeom prst="rect">
            <a:avLst/>
          </a:prstGeom>
        </p:spPr>
      </p:pic>
    </p:spTree>
    <p:extLst>
      <p:ext uri="{BB962C8B-B14F-4D97-AF65-F5344CB8AC3E}">
        <p14:creationId xmlns:p14="http://schemas.microsoft.com/office/powerpoint/2010/main" val="317027739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167D4-08B1-7770-A9C4-354E616B548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D8943CC-2AB4-7D2E-0FAE-33E013674AE5}"/>
              </a:ext>
            </a:extLst>
          </p:cNvPr>
          <p:cNvGrpSpPr/>
          <p:nvPr/>
        </p:nvGrpSpPr>
        <p:grpSpPr>
          <a:xfrm>
            <a:off x="568443" y="319365"/>
            <a:ext cx="3863932" cy="461665"/>
            <a:chOff x="568442" y="319364"/>
            <a:chExt cx="3863932" cy="461666"/>
          </a:xfrm>
        </p:grpSpPr>
        <p:sp>
          <p:nvSpPr>
            <p:cNvPr id="55" name="文本框 23">
              <a:extLst>
                <a:ext uri="{FF2B5EF4-FFF2-40B4-BE49-F238E27FC236}">
                  <a16:creationId xmlns:a16="http://schemas.microsoft.com/office/drawing/2014/main" id="{1DD93C6D-B9FF-50AC-7841-B6389F281457}"/>
                </a:ext>
              </a:extLst>
            </p:cNvPr>
            <p:cNvSpPr txBox="1"/>
            <p:nvPr/>
          </p:nvSpPr>
          <p:spPr>
            <a:xfrm>
              <a:off x="665958" y="319364"/>
              <a:ext cx="376641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SignGen</a:t>
              </a:r>
            </a:p>
          </p:txBody>
        </p:sp>
        <p:sp>
          <p:nvSpPr>
            <p:cNvPr id="56" name="等腰三角形 55">
              <a:extLst>
                <a:ext uri="{FF2B5EF4-FFF2-40B4-BE49-F238E27FC236}">
                  <a16:creationId xmlns:a16="http://schemas.microsoft.com/office/drawing/2014/main" id="{1DF19419-8CA5-7572-5302-B85AD2BC23C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A5AD0652-AB10-30B0-009D-98E15A76126C}"/>
              </a:ext>
            </a:extLst>
          </p:cNvPr>
          <p:cNvSpPr>
            <a:spLocks noGrp="1"/>
          </p:cNvSpPr>
          <p:nvPr>
            <p:ph type="sldNum" sz="quarter" idx="12"/>
          </p:nvPr>
        </p:nvSpPr>
        <p:spPr/>
        <p:txBody>
          <a:bodyPr/>
          <a:lstStyle/>
          <a:p>
            <a:fld id="{565CE74E-AB26-4998-AD42-012C4C1AD076}" type="slidenum">
              <a:rPr lang="zh-CN" altLang="en-US" smtClean="0"/>
              <a:t>64</a:t>
            </a:fld>
            <a:endParaRPr lang="zh-CN" altLang="en-US" dirty="0"/>
          </a:p>
        </p:txBody>
      </p:sp>
      <p:sp>
        <p:nvSpPr>
          <p:cNvPr id="6" name="文字方塊 1">
            <a:extLst>
              <a:ext uri="{FF2B5EF4-FFF2-40B4-BE49-F238E27FC236}">
                <a16:creationId xmlns:a16="http://schemas.microsoft.com/office/drawing/2014/main" id="{43B6C72A-9233-9A9F-6E4E-95BA3B5371D6}"/>
              </a:ext>
            </a:extLst>
          </p:cNvPr>
          <p:cNvSpPr txBox="1"/>
          <p:nvPr/>
        </p:nvSpPr>
        <p:spPr>
          <a:xfrm>
            <a:off x="568442" y="798156"/>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D842C8E9-F9FC-C171-7840-9C65BC0CB0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0659" y="1799349"/>
            <a:ext cx="9010682" cy="3784706"/>
          </a:xfrm>
          <a:prstGeom prst="rect">
            <a:avLst/>
          </a:prstGeom>
        </p:spPr>
      </p:pic>
    </p:spTree>
    <p:extLst>
      <p:ext uri="{BB962C8B-B14F-4D97-AF65-F5344CB8AC3E}">
        <p14:creationId xmlns:p14="http://schemas.microsoft.com/office/powerpoint/2010/main" val="41325633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E8463F-7873-7E88-7599-9E86E0BC567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677C753-8C49-2A05-7704-BF29D6B2505B}"/>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E1D60093-A41B-29BD-3E33-B7F4C2EE6867}"/>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425CA91E-8A27-21F8-A522-C266F97E9D7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339A26-4860-1342-EEA1-C37C28730804}"/>
              </a:ext>
            </a:extLst>
          </p:cNvPr>
          <p:cNvSpPr>
            <a:spLocks noGrp="1"/>
          </p:cNvSpPr>
          <p:nvPr>
            <p:ph type="sldNum" sz="quarter" idx="12"/>
          </p:nvPr>
        </p:nvSpPr>
        <p:spPr/>
        <p:txBody>
          <a:bodyPr/>
          <a:lstStyle/>
          <a:p>
            <a:fld id="{565CE74E-AB26-4998-AD42-012C4C1AD076}" type="slidenum">
              <a:rPr lang="zh-CN" altLang="en-US" smtClean="0"/>
              <a:t>65</a:t>
            </a:fld>
            <a:endParaRPr lang="zh-CN" altLang="en-US" dirty="0"/>
          </a:p>
        </p:txBody>
      </p:sp>
      <p:sp>
        <p:nvSpPr>
          <p:cNvPr id="6" name="文字方塊 1">
            <a:extLst>
              <a:ext uri="{FF2B5EF4-FFF2-40B4-BE49-F238E27FC236}">
                <a16:creationId xmlns:a16="http://schemas.microsoft.com/office/drawing/2014/main" id="{7C4C0A68-96DE-B130-E196-E0CFB0E47055}"/>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8817EDE6-FEC5-30E8-BEA9-38E304FE67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666875"/>
            <a:ext cx="10800000" cy="4520413"/>
          </a:xfrm>
          <a:prstGeom prst="rect">
            <a:avLst/>
          </a:prstGeom>
        </p:spPr>
      </p:pic>
    </p:spTree>
    <p:extLst>
      <p:ext uri="{BB962C8B-B14F-4D97-AF65-F5344CB8AC3E}">
        <p14:creationId xmlns:p14="http://schemas.microsoft.com/office/powerpoint/2010/main" val="412506023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33EB61-6ABC-0AAC-C7C6-092D02D68A2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E271ED0-63B6-326C-2212-A70D6D45F1C1}"/>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E349596A-BE0D-575A-CB96-0D25F535299F}"/>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108C55C3-695D-66D4-0A01-B4923B5B5F4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3A71210E-D2B4-C495-9B7C-4EEFC03EA76A}"/>
              </a:ext>
            </a:extLst>
          </p:cNvPr>
          <p:cNvSpPr>
            <a:spLocks noGrp="1"/>
          </p:cNvSpPr>
          <p:nvPr>
            <p:ph type="sldNum" sz="quarter" idx="12"/>
          </p:nvPr>
        </p:nvSpPr>
        <p:spPr/>
        <p:txBody>
          <a:bodyPr/>
          <a:lstStyle/>
          <a:p>
            <a:fld id="{565CE74E-AB26-4998-AD42-012C4C1AD076}" type="slidenum">
              <a:rPr lang="zh-CN" altLang="en-US" smtClean="0"/>
              <a:t>66</a:t>
            </a:fld>
            <a:endParaRPr lang="zh-CN" altLang="en-US" dirty="0"/>
          </a:p>
        </p:txBody>
      </p:sp>
      <p:sp>
        <p:nvSpPr>
          <p:cNvPr id="6" name="文字方塊 1">
            <a:extLst>
              <a:ext uri="{FF2B5EF4-FFF2-40B4-BE49-F238E27FC236}">
                <a16:creationId xmlns:a16="http://schemas.microsoft.com/office/drawing/2014/main" id="{122A9FB8-0E27-078A-6717-E13EC060E59C}"/>
              </a:ext>
            </a:extLst>
          </p:cNvPr>
          <p:cNvSpPr txBox="1"/>
          <p:nvPr/>
        </p:nvSpPr>
        <p:spPr>
          <a:xfrm>
            <a:off x="568442" y="97462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AXI-Lite</a:t>
            </a:r>
            <a:endParaRPr lang="zh-TW" altLang="en-US" sz="2000"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9B2D1E51-8DA4-1055-C7D7-6F428D023F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 y="1764604"/>
            <a:ext cx="10800000" cy="4506156"/>
          </a:xfrm>
          <a:prstGeom prst="rect">
            <a:avLst/>
          </a:prstGeom>
        </p:spPr>
      </p:pic>
    </p:spTree>
    <p:extLst>
      <p:ext uri="{BB962C8B-B14F-4D97-AF65-F5344CB8AC3E}">
        <p14:creationId xmlns:p14="http://schemas.microsoft.com/office/powerpoint/2010/main" val="369141838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77C252-321A-7FB0-8D01-00B76D5A81B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3E3EAC71-61B7-BFB2-83C0-ED005089B5B4}"/>
              </a:ext>
            </a:extLst>
          </p:cNvPr>
          <p:cNvGrpSpPr/>
          <p:nvPr/>
        </p:nvGrpSpPr>
        <p:grpSpPr>
          <a:xfrm>
            <a:off x="568443" y="319365"/>
            <a:ext cx="3778524" cy="461665"/>
            <a:chOff x="568442" y="319364"/>
            <a:chExt cx="3778524" cy="461666"/>
          </a:xfrm>
        </p:grpSpPr>
        <p:sp>
          <p:nvSpPr>
            <p:cNvPr id="55" name="文本框 23">
              <a:extLst>
                <a:ext uri="{FF2B5EF4-FFF2-40B4-BE49-F238E27FC236}">
                  <a16:creationId xmlns:a16="http://schemas.microsoft.com/office/drawing/2014/main" id="{10B315C3-DA9C-2D06-8039-B3014310E8C1}"/>
                </a:ext>
              </a:extLst>
            </p:cNvPr>
            <p:cNvSpPr txBox="1"/>
            <p:nvPr/>
          </p:nvSpPr>
          <p:spPr>
            <a:xfrm>
              <a:off x="665958" y="319364"/>
              <a:ext cx="368100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FPGA Simulation</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SignVer</a:t>
              </a:r>
            </a:p>
          </p:txBody>
        </p:sp>
        <p:sp>
          <p:nvSpPr>
            <p:cNvPr id="56" name="等腰三角形 55">
              <a:extLst>
                <a:ext uri="{FF2B5EF4-FFF2-40B4-BE49-F238E27FC236}">
                  <a16:creationId xmlns:a16="http://schemas.microsoft.com/office/drawing/2014/main" id="{57C5456B-55BD-9912-FCAD-542EEDCEDF3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71CB6D07-EF72-0F41-793D-109F8BB7A9D2}"/>
              </a:ext>
            </a:extLst>
          </p:cNvPr>
          <p:cNvSpPr>
            <a:spLocks noGrp="1"/>
          </p:cNvSpPr>
          <p:nvPr>
            <p:ph type="sldNum" sz="quarter" idx="12"/>
          </p:nvPr>
        </p:nvSpPr>
        <p:spPr/>
        <p:txBody>
          <a:bodyPr/>
          <a:lstStyle/>
          <a:p>
            <a:fld id="{565CE74E-AB26-4998-AD42-012C4C1AD076}" type="slidenum">
              <a:rPr lang="zh-CN" altLang="en-US" smtClean="0"/>
              <a:t>67</a:t>
            </a:fld>
            <a:endParaRPr lang="zh-CN" altLang="en-US" dirty="0"/>
          </a:p>
        </p:txBody>
      </p:sp>
      <p:sp>
        <p:nvSpPr>
          <p:cNvPr id="6" name="文字方塊 1">
            <a:extLst>
              <a:ext uri="{FF2B5EF4-FFF2-40B4-BE49-F238E27FC236}">
                <a16:creationId xmlns:a16="http://schemas.microsoft.com/office/drawing/2014/main" id="{65FA1ED0-4DB2-D931-107B-1F39AC4DD22E}"/>
              </a:ext>
            </a:extLst>
          </p:cNvPr>
          <p:cNvSpPr txBox="1"/>
          <p:nvPr/>
        </p:nvSpPr>
        <p:spPr>
          <a:xfrm>
            <a:off x="568442" y="683301"/>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Input</a:t>
            </a:r>
            <a:endParaRPr lang="zh-TW" altLang="en-US" sz="2000" dirty="0">
              <a:latin typeface="Times New Roman" panose="02020603050405020304" pitchFamily="18" charset="0"/>
              <a:cs typeface="Times New Roman" panose="02020603050405020304" pitchFamily="18" charset="0"/>
            </a:endParaRPr>
          </a:p>
        </p:txBody>
      </p:sp>
      <p:sp>
        <p:nvSpPr>
          <p:cNvPr id="9" name="文字方塊 1">
            <a:extLst>
              <a:ext uri="{FF2B5EF4-FFF2-40B4-BE49-F238E27FC236}">
                <a16:creationId xmlns:a16="http://schemas.microsoft.com/office/drawing/2014/main" id="{D77E0EAC-FF83-B98A-5A80-DD074214FA14}"/>
              </a:ext>
            </a:extLst>
          </p:cNvPr>
          <p:cNvSpPr txBox="1"/>
          <p:nvPr/>
        </p:nvSpPr>
        <p:spPr>
          <a:xfrm>
            <a:off x="568442" y="3394702"/>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AXI-Stream Output</a:t>
            </a:r>
            <a:endParaRPr lang="zh-TW" altLang="en-US" sz="2000" dirty="0">
              <a:latin typeface="Times New Roman" panose="02020603050405020304" pitchFamily="18" charset="0"/>
              <a:cs typeface="Times New Roman" panose="02020603050405020304" pitchFamily="18" charset="0"/>
            </a:endParaRPr>
          </a:p>
        </p:txBody>
      </p:sp>
      <p:pic>
        <p:nvPicPr>
          <p:cNvPr id="3" name="圖片 2">
            <a:extLst>
              <a:ext uri="{FF2B5EF4-FFF2-40B4-BE49-F238E27FC236}">
                <a16:creationId xmlns:a16="http://schemas.microsoft.com/office/drawing/2014/main" id="{EEBAEE4C-B28F-0904-A28C-A3740751D760}"/>
              </a:ext>
            </a:extLst>
          </p:cNvPr>
          <p:cNvPicPr>
            <a:picLocks noChangeAspect="1"/>
          </p:cNvPicPr>
          <p:nvPr/>
        </p:nvPicPr>
        <p:blipFill>
          <a:blip r:embed="rId3"/>
          <a:stretch>
            <a:fillRect/>
          </a:stretch>
        </p:blipFill>
        <p:spPr>
          <a:xfrm>
            <a:off x="665959" y="6080049"/>
            <a:ext cx="1876687" cy="352474"/>
          </a:xfrm>
          <a:prstGeom prst="rect">
            <a:avLst/>
          </a:prstGeom>
        </p:spPr>
      </p:pic>
      <p:pic>
        <p:nvPicPr>
          <p:cNvPr id="7" name="圖片 6">
            <a:extLst>
              <a:ext uri="{FF2B5EF4-FFF2-40B4-BE49-F238E27FC236}">
                <a16:creationId xmlns:a16="http://schemas.microsoft.com/office/drawing/2014/main" id="{98125DE8-B67F-0938-78D2-809B2B1F9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959" y="1181964"/>
            <a:ext cx="10800000" cy="2186685"/>
          </a:xfrm>
          <a:prstGeom prst="rect">
            <a:avLst/>
          </a:prstGeom>
        </p:spPr>
      </p:pic>
      <p:pic>
        <p:nvPicPr>
          <p:cNvPr id="10" name="圖片 9">
            <a:extLst>
              <a:ext uri="{FF2B5EF4-FFF2-40B4-BE49-F238E27FC236}">
                <a16:creationId xmlns:a16="http://schemas.microsoft.com/office/drawing/2014/main" id="{810BEEE3-5F1F-830C-7A36-6222F90FF3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959" y="3893365"/>
            <a:ext cx="10800000" cy="1635915"/>
          </a:xfrm>
          <a:prstGeom prst="rect">
            <a:avLst/>
          </a:prstGeom>
        </p:spPr>
      </p:pic>
      <p:sp>
        <p:nvSpPr>
          <p:cNvPr id="12" name="文字方塊 1">
            <a:extLst>
              <a:ext uri="{FF2B5EF4-FFF2-40B4-BE49-F238E27FC236}">
                <a16:creationId xmlns:a16="http://schemas.microsoft.com/office/drawing/2014/main" id="{7CD5A8FA-3C35-6A09-175D-F7CF62252121}"/>
              </a:ext>
            </a:extLst>
          </p:cNvPr>
          <p:cNvSpPr txBox="1"/>
          <p:nvPr/>
        </p:nvSpPr>
        <p:spPr>
          <a:xfrm>
            <a:off x="568442" y="5555333"/>
            <a:ext cx="6238472" cy="498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Text Out</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28932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837BF-4B1D-9230-1422-05F63D918BA9}"/>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62549E4D-92A0-0C7E-2CC5-009EAF3A9876}"/>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68B9687F-BB68-3D33-F4A6-6DC7180E8841}"/>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Performance Analysis</a:t>
              </a:r>
            </a:p>
          </p:txBody>
        </p:sp>
        <p:sp>
          <p:nvSpPr>
            <p:cNvPr id="56" name="等腰三角形 55">
              <a:extLst>
                <a:ext uri="{FF2B5EF4-FFF2-40B4-BE49-F238E27FC236}">
                  <a16:creationId xmlns:a16="http://schemas.microsoft.com/office/drawing/2014/main" id="{BD75633B-5600-EBC1-F107-859837F5F48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8895D5BC-0A0D-C090-2693-1C0826F83A23}"/>
              </a:ext>
            </a:extLst>
          </p:cNvPr>
          <p:cNvSpPr>
            <a:spLocks noGrp="1"/>
          </p:cNvSpPr>
          <p:nvPr>
            <p:ph type="sldNum" sz="quarter" idx="12"/>
          </p:nvPr>
        </p:nvSpPr>
        <p:spPr/>
        <p:txBody>
          <a:bodyPr/>
          <a:lstStyle/>
          <a:p>
            <a:fld id="{565CE74E-AB26-4998-AD42-012C4C1AD076}" type="slidenum">
              <a:rPr lang="zh-CN" altLang="en-US" smtClean="0"/>
              <a:t>68</a:t>
            </a:fld>
            <a:endParaRPr lang="zh-CN" altLang="en-US" dirty="0"/>
          </a:p>
        </p:txBody>
      </p:sp>
      <p:graphicFrame>
        <p:nvGraphicFramePr>
          <p:cNvPr id="6" name="表格 5">
            <a:extLst>
              <a:ext uri="{FF2B5EF4-FFF2-40B4-BE49-F238E27FC236}">
                <a16:creationId xmlns:a16="http://schemas.microsoft.com/office/drawing/2014/main" id="{A987AD9F-73A3-5078-10AD-6676EC8E6AA7}"/>
              </a:ext>
            </a:extLst>
          </p:cNvPr>
          <p:cNvGraphicFramePr>
            <a:graphicFrameLocks noGrp="1"/>
          </p:cNvGraphicFramePr>
          <p:nvPr>
            <p:extLst>
              <p:ext uri="{D42A27DB-BD31-4B8C-83A1-F6EECF244321}">
                <p14:modId xmlns:p14="http://schemas.microsoft.com/office/powerpoint/2010/main" val="1040682049"/>
              </p:ext>
            </p:extLst>
          </p:nvPr>
        </p:nvGraphicFramePr>
        <p:xfrm>
          <a:off x="653526" y="2632669"/>
          <a:ext cx="10884947" cy="2911045"/>
        </p:xfrm>
        <a:graphic>
          <a:graphicData uri="http://schemas.openxmlformats.org/drawingml/2006/table">
            <a:tbl>
              <a:tblPr firstRow="1" bandRow="1">
                <a:tableStyleId>{5C22544A-7EE6-4342-B048-85BDC9FD1C3A}</a:tableStyleId>
              </a:tblPr>
              <a:tblGrid>
                <a:gridCol w="1296716">
                  <a:extLst>
                    <a:ext uri="{9D8B030D-6E8A-4147-A177-3AD203B41FA5}">
                      <a16:colId xmlns:a16="http://schemas.microsoft.com/office/drawing/2014/main" val="2950784667"/>
                    </a:ext>
                  </a:extLst>
                </a:gridCol>
                <a:gridCol w="727441">
                  <a:extLst>
                    <a:ext uri="{9D8B030D-6E8A-4147-A177-3AD203B41FA5}">
                      <a16:colId xmlns:a16="http://schemas.microsoft.com/office/drawing/2014/main" val="3282308950"/>
                    </a:ext>
                  </a:extLst>
                </a:gridCol>
                <a:gridCol w="886079">
                  <a:extLst>
                    <a:ext uri="{9D8B030D-6E8A-4147-A177-3AD203B41FA5}">
                      <a16:colId xmlns:a16="http://schemas.microsoft.com/office/drawing/2014/main" val="3958332353"/>
                    </a:ext>
                  </a:extLst>
                </a:gridCol>
                <a:gridCol w="886079">
                  <a:extLst>
                    <a:ext uri="{9D8B030D-6E8A-4147-A177-3AD203B41FA5}">
                      <a16:colId xmlns:a16="http://schemas.microsoft.com/office/drawing/2014/main" val="1561417565"/>
                    </a:ext>
                  </a:extLst>
                </a:gridCol>
                <a:gridCol w="886079">
                  <a:extLst>
                    <a:ext uri="{9D8B030D-6E8A-4147-A177-3AD203B41FA5}">
                      <a16:colId xmlns:a16="http://schemas.microsoft.com/office/drawing/2014/main" val="790030589"/>
                    </a:ext>
                  </a:extLst>
                </a:gridCol>
                <a:gridCol w="886079">
                  <a:extLst>
                    <a:ext uri="{9D8B030D-6E8A-4147-A177-3AD203B41FA5}">
                      <a16:colId xmlns:a16="http://schemas.microsoft.com/office/drawing/2014/main" val="1604541150"/>
                    </a:ext>
                  </a:extLst>
                </a:gridCol>
                <a:gridCol w="886079">
                  <a:extLst>
                    <a:ext uri="{9D8B030D-6E8A-4147-A177-3AD203B41FA5}">
                      <a16:colId xmlns:a16="http://schemas.microsoft.com/office/drawing/2014/main" val="3372374766"/>
                    </a:ext>
                  </a:extLst>
                </a:gridCol>
                <a:gridCol w="886079">
                  <a:extLst>
                    <a:ext uri="{9D8B030D-6E8A-4147-A177-3AD203B41FA5}">
                      <a16:colId xmlns:a16="http://schemas.microsoft.com/office/drawing/2014/main" val="65223685"/>
                    </a:ext>
                  </a:extLst>
                </a:gridCol>
                <a:gridCol w="886079">
                  <a:extLst>
                    <a:ext uri="{9D8B030D-6E8A-4147-A177-3AD203B41FA5}">
                      <a16:colId xmlns:a16="http://schemas.microsoft.com/office/drawing/2014/main" val="384341049"/>
                    </a:ext>
                  </a:extLst>
                </a:gridCol>
                <a:gridCol w="886079">
                  <a:extLst>
                    <a:ext uri="{9D8B030D-6E8A-4147-A177-3AD203B41FA5}">
                      <a16:colId xmlns:a16="http://schemas.microsoft.com/office/drawing/2014/main" val="119502634"/>
                    </a:ext>
                  </a:extLst>
                </a:gridCol>
                <a:gridCol w="886079">
                  <a:extLst>
                    <a:ext uri="{9D8B030D-6E8A-4147-A177-3AD203B41FA5}">
                      <a16:colId xmlns:a16="http://schemas.microsoft.com/office/drawing/2014/main" val="2001878331"/>
                    </a:ext>
                  </a:extLst>
                </a:gridCol>
                <a:gridCol w="886079">
                  <a:extLst>
                    <a:ext uri="{9D8B030D-6E8A-4147-A177-3AD203B41FA5}">
                      <a16:colId xmlns:a16="http://schemas.microsoft.com/office/drawing/2014/main" val="1089719638"/>
                    </a:ext>
                  </a:extLst>
                </a:gridCol>
              </a:tblGrid>
              <a:tr h="582209">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Registers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Freq.</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(MHz)</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582209">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715589163"/>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27778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11443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dirty="0">
                          <a:latin typeface="Times New Roman" panose="02020603050405020304" pitchFamily="18" charset="0"/>
                          <a:cs typeface="Times New Roman" panose="02020603050405020304" pitchFamily="18" charset="0"/>
                        </a:rPr>
                        <a:t>147</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13345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90.8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22321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88.4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Beckwith[7]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53907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28435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10945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1250258"/>
                  </a:ext>
                </a:extLst>
              </a:tr>
              <a:tr h="582209">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Truong[9]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49753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23477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10804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9416286"/>
                  </a:ext>
                </a:extLst>
              </a:tr>
            </a:tbl>
          </a:graphicData>
        </a:graphic>
      </p:graphicFrame>
      <p:sp>
        <p:nvSpPr>
          <p:cNvPr id="9" name="文字方塊 8">
            <a:extLst>
              <a:ext uri="{FF2B5EF4-FFF2-40B4-BE49-F238E27FC236}">
                <a16:creationId xmlns:a16="http://schemas.microsoft.com/office/drawing/2014/main" id="{EDCB2CB3-CBF5-F51D-8479-4AB78BFB3373}"/>
              </a:ext>
            </a:extLst>
          </p:cNvPr>
          <p:cNvSpPr txBox="1"/>
          <p:nvPr/>
        </p:nvSpPr>
        <p:spPr>
          <a:xfrm>
            <a:off x="720898" y="1226301"/>
            <a:ext cx="6104372" cy="961097"/>
          </a:xfrm>
          <a:prstGeom prst="rect">
            <a:avLst/>
          </a:prstGeom>
          <a:noFill/>
        </p:spPr>
        <p:txBody>
          <a:bodyPr wrap="square">
            <a:spAutoFit/>
          </a:bodyPr>
          <a:lstStyle/>
          <a:p>
            <a:pPr marL="285750" indent="-28575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FPGA </a:t>
            </a:r>
            <a:r>
              <a:rPr lang="en-US" altLang="zh-TW" sz="2000" dirty="0" err="1">
                <a:latin typeface="Times New Roman" panose="02020603050405020304" pitchFamily="18" charset="0"/>
                <a:cs typeface="Times New Roman" panose="02020603050405020304" pitchFamily="18" charset="0"/>
              </a:rPr>
              <a:t>Devicec</a:t>
            </a:r>
            <a:r>
              <a:rPr lang="zh-TW" altLang="en-US" sz="2000" dirty="0">
                <a:latin typeface="Times New Roman" panose="02020603050405020304" pitchFamily="18" charset="0"/>
                <a:cs typeface="Times New Roman" panose="02020603050405020304" pitchFamily="18" charset="0"/>
              </a:rPr>
              <a:t>：</a:t>
            </a:r>
            <a:r>
              <a:rPr lang="en-US" altLang="zh-TW" sz="2000" dirty="0" err="1">
                <a:latin typeface="Times New Roman" panose="02020603050405020304" pitchFamily="18" charset="0"/>
                <a:cs typeface="Times New Roman" panose="02020603050405020304" pitchFamily="18" charset="0"/>
              </a:rPr>
              <a:t>Virtex</a:t>
            </a:r>
            <a:r>
              <a:rPr lang="en-US" altLang="zh-TW" sz="2000" dirty="0">
                <a:latin typeface="Times New Roman" panose="02020603050405020304" pitchFamily="18" charset="0"/>
                <a:cs typeface="Times New Roman" panose="02020603050405020304" pitchFamily="18" charset="0"/>
              </a:rPr>
              <a:t>™ </a:t>
            </a:r>
            <a:r>
              <a:rPr lang="en-US" altLang="zh-TW" sz="2000" dirty="0" err="1">
                <a:latin typeface="Times New Roman" panose="02020603050405020304" pitchFamily="18" charset="0"/>
                <a:cs typeface="Times New Roman" panose="02020603050405020304" pitchFamily="18" charset="0"/>
              </a:rPr>
              <a:t>UltraScale</a:t>
            </a:r>
            <a:r>
              <a:rPr lang="en-US" altLang="zh-TW" sz="2000" dirty="0">
                <a:latin typeface="Times New Roman" panose="02020603050405020304" pitchFamily="18" charset="0"/>
                <a:cs typeface="Times New Roman" panose="02020603050405020304" pitchFamily="18" charset="0"/>
              </a:rPr>
              <a:t>+</a:t>
            </a:r>
          </a:p>
          <a:p>
            <a:pPr marL="285750" indent="-28575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Process</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16nm</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826075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5F2397-44C0-E47A-2456-8101E803077F}"/>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2A53771D-84BB-DE55-E005-1FA5BF6A5EF1}"/>
              </a:ext>
            </a:extLst>
          </p:cNvPr>
          <p:cNvGrpSpPr/>
          <p:nvPr/>
        </p:nvGrpSpPr>
        <p:grpSpPr>
          <a:xfrm>
            <a:off x="568443" y="319365"/>
            <a:ext cx="2643406" cy="461665"/>
            <a:chOff x="568442" y="319364"/>
            <a:chExt cx="2643406" cy="461666"/>
          </a:xfrm>
        </p:grpSpPr>
        <p:sp>
          <p:nvSpPr>
            <p:cNvPr id="55" name="文本框 23">
              <a:extLst>
                <a:ext uri="{FF2B5EF4-FFF2-40B4-BE49-F238E27FC236}">
                  <a16:creationId xmlns:a16="http://schemas.microsoft.com/office/drawing/2014/main" id="{D451A141-1AA9-3BAC-7450-68175F4A68EA}"/>
                </a:ext>
              </a:extLst>
            </p:cNvPr>
            <p:cNvSpPr txBox="1"/>
            <p:nvPr/>
          </p:nvSpPr>
          <p:spPr>
            <a:xfrm>
              <a:off x="665958" y="319364"/>
              <a:ext cx="254589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ASIC Design Flow</a:t>
              </a:r>
            </a:p>
          </p:txBody>
        </p:sp>
        <p:sp>
          <p:nvSpPr>
            <p:cNvPr id="56" name="等腰三角形 55">
              <a:extLst>
                <a:ext uri="{FF2B5EF4-FFF2-40B4-BE49-F238E27FC236}">
                  <a16:creationId xmlns:a16="http://schemas.microsoft.com/office/drawing/2014/main" id="{049A46EB-8C8B-73E6-A3A2-66F57D96E5A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1CDC98BB-235B-B5FC-A74E-65E6E715CEE8}"/>
              </a:ext>
            </a:extLst>
          </p:cNvPr>
          <p:cNvSpPr>
            <a:spLocks noGrp="1"/>
          </p:cNvSpPr>
          <p:nvPr>
            <p:ph type="sldNum" sz="quarter" idx="12"/>
          </p:nvPr>
        </p:nvSpPr>
        <p:spPr/>
        <p:txBody>
          <a:bodyPr/>
          <a:lstStyle/>
          <a:p>
            <a:fld id="{565CE74E-AB26-4998-AD42-012C4C1AD076}" type="slidenum">
              <a:rPr lang="zh-CN" altLang="en-US" smtClean="0"/>
              <a:t>69</a:t>
            </a:fld>
            <a:endParaRPr lang="zh-CN" altLang="en-US" dirty="0"/>
          </a:p>
        </p:txBody>
      </p:sp>
      <p:sp>
        <p:nvSpPr>
          <p:cNvPr id="47" name="任意多边形 27">
            <a:extLst>
              <a:ext uri="{FF2B5EF4-FFF2-40B4-BE49-F238E27FC236}">
                <a16:creationId xmlns:a16="http://schemas.microsoft.com/office/drawing/2014/main" id="{CC499E91-8942-C2A5-A286-CA8DE8295F30}"/>
              </a:ext>
            </a:extLst>
          </p:cNvPr>
          <p:cNvSpPr/>
          <p:nvPr/>
        </p:nvSpPr>
        <p:spPr>
          <a:xfrm>
            <a:off x="670046" y="3439196"/>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8" name="任意多边形 29">
            <a:extLst>
              <a:ext uri="{FF2B5EF4-FFF2-40B4-BE49-F238E27FC236}">
                <a16:creationId xmlns:a16="http://schemas.microsoft.com/office/drawing/2014/main" id="{11E7EC4C-A042-092B-B897-CBFCB31A423D}"/>
              </a:ext>
            </a:extLst>
          </p:cNvPr>
          <p:cNvSpPr/>
          <p:nvPr/>
        </p:nvSpPr>
        <p:spPr>
          <a:xfrm rot="2700000">
            <a:off x="870293" y="3412950"/>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49"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380044D1-0CA6-DA34-5FC0-B2D632C7E785}"/>
              </a:ext>
            </a:extLst>
          </p:cNvPr>
          <p:cNvSpPr/>
          <p:nvPr/>
        </p:nvSpPr>
        <p:spPr>
          <a:xfrm>
            <a:off x="2712996" y="5123856"/>
            <a:ext cx="2661947"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Logic Synthesis</a:t>
            </a:r>
          </a:p>
        </p:txBody>
      </p:sp>
      <p:sp>
        <p:nvSpPr>
          <p:cNvPr id="50"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5CE9DD77-4D59-33B2-2077-484201D3F48F}"/>
              </a:ext>
            </a:extLst>
          </p:cNvPr>
          <p:cNvSpPr/>
          <p:nvPr/>
        </p:nvSpPr>
        <p:spPr>
          <a:xfrm>
            <a:off x="-139227" y="2533685"/>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TW" sz="2000" b="1" dirty="0">
                <a:latin typeface="Times New Roman" panose="02020603050405020304" pitchFamily="18" charset="0"/>
                <a:ea typeface="Open Sans" panose="020B0606030504020204" pitchFamily="34" charset="0"/>
                <a:cs typeface="Times New Roman" panose="02020603050405020304" pitchFamily="18" charset="0"/>
              </a:rPr>
              <a:t>Design Entry</a:t>
            </a:r>
          </a:p>
        </p:txBody>
      </p:sp>
      <p:sp>
        <p:nvSpPr>
          <p:cNvPr id="51"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255203BC-7DAD-4DAD-3A17-F6CBD38E05AF}"/>
              </a:ext>
            </a:extLst>
          </p:cNvPr>
          <p:cNvSpPr/>
          <p:nvPr/>
        </p:nvSpPr>
        <p:spPr>
          <a:xfrm>
            <a:off x="6096000" y="5121868"/>
            <a:ext cx="4159958" cy="614079"/>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2000" b="1" dirty="0">
                <a:latin typeface="Times New Roman" panose="02020603050405020304" pitchFamily="18" charset="0"/>
                <a:ea typeface="Open Sans" panose="020B0606030504020204" pitchFamily="34" charset="0"/>
                <a:cs typeface="Times New Roman" panose="02020603050405020304" pitchFamily="18" charset="0"/>
              </a:rPr>
              <a:t>Automatic Placement &amp; Routing</a:t>
            </a:r>
          </a:p>
        </p:txBody>
      </p:sp>
      <p:sp>
        <p:nvSpPr>
          <p:cNvPr id="52" name="Rectangle 8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FF2CF028-DF23-3840-2DCC-637476E2F29C}"/>
              </a:ext>
            </a:extLst>
          </p:cNvPr>
          <p:cNvSpPr/>
          <p:nvPr/>
        </p:nvSpPr>
        <p:spPr>
          <a:xfrm>
            <a:off x="4279437" y="2533684"/>
            <a:ext cx="2748909" cy="61209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Gate-level Simulation</a:t>
            </a:r>
          </a:p>
        </p:txBody>
      </p:sp>
      <p:sp>
        <p:nvSpPr>
          <p:cNvPr id="53" name="矩形 52">
            <a:extLst>
              <a:ext uri="{FF2B5EF4-FFF2-40B4-BE49-F238E27FC236}">
                <a16:creationId xmlns:a16="http://schemas.microsoft.com/office/drawing/2014/main" id="{8C5749F1-B057-2879-6839-53CE69A0BA64}"/>
              </a:ext>
            </a:extLst>
          </p:cNvPr>
          <p:cNvSpPr/>
          <p:nvPr/>
        </p:nvSpPr>
        <p:spPr>
          <a:xfrm>
            <a:off x="1444507" y="3951933"/>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01</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60" name="文字方塊 1">
            <a:extLst>
              <a:ext uri="{FF2B5EF4-FFF2-40B4-BE49-F238E27FC236}">
                <a16:creationId xmlns:a16="http://schemas.microsoft.com/office/drawing/2014/main" id="{BC4E02CD-D0CC-628A-89A4-4EFC5AD18303}"/>
              </a:ext>
            </a:extLst>
          </p:cNvPr>
          <p:cNvSpPr txBox="1"/>
          <p:nvPr/>
        </p:nvSpPr>
        <p:spPr>
          <a:xfrm>
            <a:off x="729283" y="1178402"/>
            <a:ext cx="6238472" cy="9610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Design Tool</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Design Compiler</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IC Compiler</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Process</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TSMC 0.18 </a:t>
            </a:r>
            <a:r>
              <a:rPr lang="zh-TW" altLang="en-US" sz="2000" dirty="0">
                <a:latin typeface="Times New Roman" panose="02020603050405020304" pitchFamily="18" charset="0"/>
                <a:cs typeface="Times New Roman" panose="02020603050405020304" pitchFamily="18" charset="0"/>
              </a:rPr>
              <a:t>𝜇𝑚</a:t>
            </a:r>
          </a:p>
        </p:txBody>
      </p:sp>
      <p:sp>
        <p:nvSpPr>
          <p:cNvPr id="9" name="任意多边形 27">
            <a:extLst>
              <a:ext uri="{FF2B5EF4-FFF2-40B4-BE49-F238E27FC236}">
                <a16:creationId xmlns:a16="http://schemas.microsoft.com/office/drawing/2014/main" id="{60F2F2AA-69CD-A8C3-D53B-17B80501F615}"/>
              </a:ext>
            </a:extLst>
          </p:cNvPr>
          <p:cNvSpPr/>
          <p:nvPr/>
        </p:nvSpPr>
        <p:spPr>
          <a:xfrm>
            <a:off x="2745867"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0" name="任意多边形 29">
            <a:extLst>
              <a:ext uri="{FF2B5EF4-FFF2-40B4-BE49-F238E27FC236}">
                <a16:creationId xmlns:a16="http://schemas.microsoft.com/office/drawing/2014/main" id="{724BB94D-58F3-F0DC-29FD-BA3611E92F6E}"/>
              </a:ext>
            </a:extLst>
          </p:cNvPr>
          <p:cNvSpPr/>
          <p:nvPr/>
        </p:nvSpPr>
        <p:spPr>
          <a:xfrm rot="2700000">
            <a:off x="2946114"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1" name="矩形 10">
            <a:extLst>
              <a:ext uri="{FF2B5EF4-FFF2-40B4-BE49-F238E27FC236}">
                <a16:creationId xmlns:a16="http://schemas.microsoft.com/office/drawing/2014/main" id="{CEE84153-1697-C32D-72E0-AD5971F8962C}"/>
              </a:ext>
            </a:extLst>
          </p:cNvPr>
          <p:cNvSpPr/>
          <p:nvPr/>
        </p:nvSpPr>
        <p:spPr>
          <a:xfrm>
            <a:off x="3520328"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02</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2" name="任意多边形 27">
            <a:extLst>
              <a:ext uri="{FF2B5EF4-FFF2-40B4-BE49-F238E27FC236}">
                <a16:creationId xmlns:a16="http://schemas.microsoft.com/office/drawing/2014/main" id="{ACF62044-4837-B232-30FF-7DD05F1EF4DA}"/>
              </a:ext>
            </a:extLst>
          </p:cNvPr>
          <p:cNvSpPr/>
          <p:nvPr/>
        </p:nvSpPr>
        <p:spPr>
          <a:xfrm>
            <a:off x="4824730"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3" name="任意多边形 29">
            <a:extLst>
              <a:ext uri="{FF2B5EF4-FFF2-40B4-BE49-F238E27FC236}">
                <a16:creationId xmlns:a16="http://schemas.microsoft.com/office/drawing/2014/main" id="{5363A6B7-1648-54DD-886C-5318C5CEE405}"/>
              </a:ext>
            </a:extLst>
          </p:cNvPr>
          <p:cNvSpPr/>
          <p:nvPr/>
        </p:nvSpPr>
        <p:spPr>
          <a:xfrm rot="2700000">
            <a:off x="5024977"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4" name="矩形 13">
            <a:extLst>
              <a:ext uri="{FF2B5EF4-FFF2-40B4-BE49-F238E27FC236}">
                <a16:creationId xmlns:a16="http://schemas.microsoft.com/office/drawing/2014/main" id="{9D19D37E-A65A-4642-0305-6132C3749343}"/>
              </a:ext>
            </a:extLst>
          </p:cNvPr>
          <p:cNvSpPr/>
          <p:nvPr/>
        </p:nvSpPr>
        <p:spPr>
          <a:xfrm>
            <a:off x="5599191"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03</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5" name="任意多边形 27">
            <a:extLst>
              <a:ext uri="{FF2B5EF4-FFF2-40B4-BE49-F238E27FC236}">
                <a16:creationId xmlns:a16="http://schemas.microsoft.com/office/drawing/2014/main" id="{E7363296-8F28-66BB-3A79-C28167C4CCEA}"/>
              </a:ext>
            </a:extLst>
          </p:cNvPr>
          <p:cNvSpPr/>
          <p:nvPr/>
        </p:nvSpPr>
        <p:spPr>
          <a:xfrm>
            <a:off x="6903593" y="3476725"/>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6" name="任意多边形 29">
            <a:extLst>
              <a:ext uri="{FF2B5EF4-FFF2-40B4-BE49-F238E27FC236}">
                <a16:creationId xmlns:a16="http://schemas.microsoft.com/office/drawing/2014/main" id="{F43EE0D1-C432-084F-7285-6608ED3361A9}"/>
              </a:ext>
            </a:extLst>
          </p:cNvPr>
          <p:cNvSpPr/>
          <p:nvPr/>
        </p:nvSpPr>
        <p:spPr>
          <a:xfrm rot="2700000">
            <a:off x="7103840" y="3450479"/>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17" name="矩形 16">
            <a:extLst>
              <a:ext uri="{FF2B5EF4-FFF2-40B4-BE49-F238E27FC236}">
                <a16:creationId xmlns:a16="http://schemas.microsoft.com/office/drawing/2014/main" id="{CA6A5950-5053-16A5-E275-3AFFAE6DC313}"/>
              </a:ext>
            </a:extLst>
          </p:cNvPr>
          <p:cNvSpPr/>
          <p:nvPr/>
        </p:nvSpPr>
        <p:spPr>
          <a:xfrm>
            <a:off x="7678054" y="3989462"/>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04</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18" name="任意多边形 27">
            <a:extLst>
              <a:ext uri="{FF2B5EF4-FFF2-40B4-BE49-F238E27FC236}">
                <a16:creationId xmlns:a16="http://schemas.microsoft.com/office/drawing/2014/main" id="{187D72B0-2669-D936-563E-B934ABDF6222}"/>
              </a:ext>
            </a:extLst>
          </p:cNvPr>
          <p:cNvSpPr/>
          <p:nvPr/>
        </p:nvSpPr>
        <p:spPr>
          <a:xfrm>
            <a:off x="8976302" y="3476724"/>
            <a:ext cx="2078863" cy="1496765"/>
          </a:xfrm>
          <a:custGeom>
            <a:avLst/>
            <a:gdLst>
              <a:gd name="connsiteX0" fmla="*/ 1525272 w 1525272"/>
              <a:gd name="connsiteY0" fmla="*/ 483027 h 966054"/>
              <a:gd name="connsiteX1" fmla="*/ 1258806 w 1525272"/>
              <a:gd name="connsiteY1" fmla="*/ 966054 h 966054"/>
              <a:gd name="connsiteX2" fmla="*/ 0 w 1525272"/>
              <a:gd name="connsiteY2" fmla="*/ 966054 h 966054"/>
              <a:gd name="connsiteX3" fmla="*/ 324547 w 1525272"/>
              <a:gd name="connsiteY3" fmla="*/ 482479 h 966054"/>
              <a:gd name="connsiteX4" fmla="*/ 736 w 1525272"/>
              <a:gd name="connsiteY4" fmla="*/ 0 h 966054"/>
              <a:gd name="connsiteX5" fmla="*/ 1258806 w 1525272"/>
              <a:gd name="connsiteY5" fmla="*/ 0 h 966054"/>
              <a:gd name="connsiteX6" fmla="*/ 1525272 w 1525272"/>
              <a:gd name="connsiteY6" fmla="*/ 483027 h 96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272" h="966054">
                <a:moveTo>
                  <a:pt x="1525272" y="483027"/>
                </a:moveTo>
                <a:lnTo>
                  <a:pt x="1258806" y="966054"/>
                </a:lnTo>
                <a:lnTo>
                  <a:pt x="0" y="966054"/>
                </a:lnTo>
                <a:lnTo>
                  <a:pt x="324547" y="482479"/>
                </a:lnTo>
                <a:lnTo>
                  <a:pt x="736" y="0"/>
                </a:lnTo>
                <a:lnTo>
                  <a:pt x="1258806" y="0"/>
                </a:lnTo>
                <a:lnTo>
                  <a:pt x="1525272" y="483027"/>
                </a:lnTo>
                <a:close/>
              </a:path>
            </a:pathLst>
          </a:custGeom>
          <a:solidFill>
            <a:schemeClr val="accent2">
              <a:lumMod val="40000"/>
              <a:lumOff val="6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9" name="任意多边形 29">
            <a:extLst>
              <a:ext uri="{FF2B5EF4-FFF2-40B4-BE49-F238E27FC236}">
                <a16:creationId xmlns:a16="http://schemas.microsoft.com/office/drawing/2014/main" id="{B55E5761-490B-F4E3-A68C-F467C12BBD64}"/>
              </a:ext>
            </a:extLst>
          </p:cNvPr>
          <p:cNvSpPr/>
          <p:nvPr/>
        </p:nvSpPr>
        <p:spPr>
          <a:xfrm rot="2700000">
            <a:off x="9176549" y="3450478"/>
            <a:ext cx="1624140" cy="1624312"/>
          </a:xfrm>
          <a:custGeom>
            <a:avLst/>
            <a:gdLst>
              <a:gd name="connsiteX0" fmla="*/ 39400 w 1444932"/>
              <a:gd name="connsiteY0" fmla="*/ 39554 h 1445086"/>
              <a:gd name="connsiteX1" fmla="*/ 134519 w 1444932"/>
              <a:gd name="connsiteY1" fmla="*/ 155 h 1445086"/>
              <a:gd name="connsiteX2" fmla="*/ 894281 w 1444932"/>
              <a:gd name="connsiteY2" fmla="*/ 155 h 1445086"/>
              <a:gd name="connsiteX3" fmla="*/ 905823 w 1444932"/>
              <a:gd name="connsiteY3" fmla="*/ 2485 h 1445086"/>
              <a:gd name="connsiteX4" fmla="*/ 905881 w 1444932"/>
              <a:gd name="connsiteY4" fmla="*/ 154 h 1445086"/>
              <a:gd name="connsiteX5" fmla="*/ 1431928 w 1444932"/>
              <a:gd name="connsiteY5" fmla="*/ 427073 h 1445086"/>
              <a:gd name="connsiteX6" fmla="*/ 1439322 w 1444932"/>
              <a:gd name="connsiteY6" fmla="*/ 523015 h 1445086"/>
              <a:gd name="connsiteX7" fmla="*/ 1444932 w 1444932"/>
              <a:gd name="connsiteY7" fmla="*/ 550805 h 1445086"/>
              <a:gd name="connsiteX8" fmla="*/ 1444932 w 1444932"/>
              <a:gd name="connsiteY8" fmla="*/ 1310567 h 1445086"/>
              <a:gd name="connsiteX9" fmla="*/ 1310414 w 1444932"/>
              <a:gd name="connsiteY9" fmla="*/ 1445086 h 1445086"/>
              <a:gd name="connsiteX10" fmla="*/ 1175895 w 1444932"/>
              <a:gd name="connsiteY10" fmla="*/ 1310567 h 1445086"/>
              <a:gd name="connsiteX11" fmla="*/ 1175894 w 1444932"/>
              <a:gd name="connsiteY11" fmla="*/ 550805 h 1445086"/>
              <a:gd name="connsiteX12" fmla="*/ 1176924 w 1444932"/>
              <a:gd name="connsiteY12" fmla="*/ 545705 h 1445086"/>
              <a:gd name="connsiteX13" fmla="*/ 1175290 w 1444932"/>
              <a:gd name="connsiteY13" fmla="*/ 545705 h 1445086"/>
              <a:gd name="connsiteX14" fmla="*/ 899147 w 1444932"/>
              <a:gd name="connsiteY14" fmla="*/ 269562 h 1445086"/>
              <a:gd name="connsiteX15" fmla="*/ 899181 w 1444932"/>
              <a:gd name="connsiteY15" fmla="*/ 268204 h 1445086"/>
              <a:gd name="connsiteX16" fmla="*/ 894281 w 1444932"/>
              <a:gd name="connsiteY16" fmla="*/ 269193 h 1445086"/>
              <a:gd name="connsiteX17" fmla="*/ 134519 w 1444932"/>
              <a:gd name="connsiteY17" fmla="*/ 269193 h 1445086"/>
              <a:gd name="connsiteX18" fmla="*/ 0 w 1444932"/>
              <a:gd name="connsiteY18" fmla="*/ 134674 h 1445086"/>
              <a:gd name="connsiteX19" fmla="*/ 39400 w 1444932"/>
              <a:gd name="connsiteY19" fmla="*/ 39554 h 144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932" h="1445086">
                <a:moveTo>
                  <a:pt x="39400" y="39554"/>
                </a:moveTo>
                <a:cubicBezTo>
                  <a:pt x="63743" y="15211"/>
                  <a:pt x="97373" y="155"/>
                  <a:pt x="134519" y="155"/>
                </a:cubicBezTo>
                <a:lnTo>
                  <a:pt x="894281" y="155"/>
                </a:lnTo>
                <a:lnTo>
                  <a:pt x="905823" y="2485"/>
                </a:lnTo>
                <a:lnTo>
                  <a:pt x="905881" y="154"/>
                </a:lnTo>
                <a:cubicBezTo>
                  <a:pt x="1206440" y="-5740"/>
                  <a:pt x="1389685" y="157248"/>
                  <a:pt x="1431928" y="427073"/>
                </a:cubicBezTo>
                <a:lnTo>
                  <a:pt x="1439322" y="523015"/>
                </a:lnTo>
                <a:lnTo>
                  <a:pt x="1444932" y="550805"/>
                </a:lnTo>
                <a:lnTo>
                  <a:pt x="1444932" y="1310567"/>
                </a:lnTo>
                <a:cubicBezTo>
                  <a:pt x="1444933" y="1384860"/>
                  <a:pt x="1384707" y="1445086"/>
                  <a:pt x="1310414" y="1445086"/>
                </a:cubicBezTo>
                <a:cubicBezTo>
                  <a:pt x="1236120" y="1445086"/>
                  <a:pt x="1175894" y="1384860"/>
                  <a:pt x="1175895" y="1310567"/>
                </a:cubicBezTo>
                <a:lnTo>
                  <a:pt x="1175894" y="550805"/>
                </a:lnTo>
                <a:lnTo>
                  <a:pt x="1176924" y="545705"/>
                </a:lnTo>
                <a:lnTo>
                  <a:pt x="1175290" y="545705"/>
                </a:lnTo>
                <a:cubicBezTo>
                  <a:pt x="1169114" y="387989"/>
                  <a:pt x="1176413" y="263949"/>
                  <a:pt x="899147" y="269562"/>
                </a:cubicBezTo>
                <a:lnTo>
                  <a:pt x="899181" y="268204"/>
                </a:lnTo>
                <a:lnTo>
                  <a:pt x="894281" y="269193"/>
                </a:lnTo>
                <a:lnTo>
                  <a:pt x="134519" y="269193"/>
                </a:lnTo>
                <a:cubicBezTo>
                  <a:pt x="60226" y="269193"/>
                  <a:pt x="0" y="208967"/>
                  <a:pt x="0" y="134674"/>
                </a:cubicBezTo>
                <a:cubicBezTo>
                  <a:pt x="0" y="97527"/>
                  <a:pt x="15057" y="63898"/>
                  <a:pt x="39400" y="39554"/>
                </a:cubicBezTo>
                <a:close/>
              </a:path>
            </a:pathLst>
          </a:custGeom>
          <a:gradFill>
            <a:gsLst>
              <a:gs pos="100000">
                <a:schemeClr val="bg1"/>
              </a:gs>
              <a:gs pos="0">
                <a:schemeClr val="bg1">
                  <a:lumMod val="9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endParaRPr>
          </a:p>
        </p:txBody>
      </p:sp>
      <p:sp>
        <p:nvSpPr>
          <p:cNvPr id="20" name="矩形 19">
            <a:extLst>
              <a:ext uri="{FF2B5EF4-FFF2-40B4-BE49-F238E27FC236}">
                <a16:creationId xmlns:a16="http://schemas.microsoft.com/office/drawing/2014/main" id="{3BF6A900-E5D1-A95F-20AA-9D5A4E8283B8}"/>
              </a:ext>
            </a:extLst>
          </p:cNvPr>
          <p:cNvSpPr/>
          <p:nvPr/>
        </p:nvSpPr>
        <p:spPr>
          <a:xfrm>
            <a:off x="9750763" y="3989461"/>
            <a:ext cx="618894" cy="46166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dirty="0">
                <a:latin typeface="Open Sans" panose="020B0606030504020204" pitchFamily="34" charset="0"/>
                <a:ea typeface="Open Sans" panose="020B0606030504020204" pitchFamily="34" charset="0"/>
                <a:cs typeface="Open Sans" panose="020B0606030504020204" pitchFamily="34" charset="0"/>
              </a:rPr>
              <a:t>05</a:t>
            </a:r>
            <a:endParaRPr lang="zh-CN" altLang="en-US" sz="2400" dirty="0">
              <a:latin typeface="Open Sans" panose="020B0606030504020204" pitchFamily="34" charset="0"/>
              <a:ea typeface="微软雅黑" panose="020B0503020204020204" pitchFamily="34" charset="-122"/>
              <a:cs typeface="Open Sans" panose="020B0606030504020204" pitchFamily="34" charset="0"/>
            </a:endParaRPr>
          </a:p>
        </p:txBody>
      </p:sp>
      <p:sp>
        <p:nvSpPr>
          <p:cNvPr id="22" name="文字方塊 21">
            <a:extLst>
              <a:ext uri="{FF2B5EF4-FFF2-40B4-BE49-F238E27FC236}">
                <a16:creationId xmlns:a16="http://schemas.microsoft.com/office/drawing/2014/main" id="{69AB2C36-CF2E-6F40-04D8-8DC9F803342E}"/>
              </a:ext>
            </a:extLst>
          </p:cNvPr>
          <p:cNvSpPr txBox="1"/>
          <p:nvPr/>
        </p:nvSpPr>
        <p:spPr>
          <a:xfrm>
            <a:off x="8476918" y="2533684"/>
            <a:ext cx="2899978" cy="614079"/>
          </a:xfrm>
          <a:prstGeom prst="rect">
            <a:avLst/>
          </a:prstGeom>
          <a:noFill/>
        </p:spPr>
        <p:txBody>
          <a:bodyPr wrap="square">
            <a:spAutoFit/>
          </a:bodyPr>
          <a:lstStyle/>
          <a:p>
            <a:pPr algn="ctr">
              <a:lnSpc>
                <a:spcPct val="200000"/>
              </a:lnSpc>
            </a:pPr>
            <a:r>
              <a:rPr lang="en-US" altLang="zh-CN" sz="2000" b="1" dirty="0">
                <a:latin typeface="Times New Roman" panose="02020603050405020304" pitchFamily="18" charset="0"/>
                <a:ea typeface="Open Sans" panose="020B0606030504020204" pitchFamily="34" charset="0"/>
                <a:cs typeface="Times New Roman" panose="02020603050405020304" pitchFamily="18" charset="0"/>
              </a:rPr>
              <a:t>Post-route Simulation</a:t>
            </a:r>
          </a:p>
        </p:txBody>
      </p:sp>
    </p:spTree>
    <p:extLst>
      <p:ext uri="{BB962C8B-B14F-4D97-AF65-F5344CB8AC3E}">
        <p14:creationId xmlns:p14="http://schemas.microsoft.com/office/powerpoint/2010/main" val="1758629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4" name="组合 53"/>
          <p:cNvGrpSpPr/>
          <p:nvPr/>
        </p:nvGrpSpPr>
        <p:grpSpPr>
          <a:xfrm>
            <a:off x="568443" y="319365"/>
            <a:ext cx="8200632" cy="461665"/>
            <a:chOff x="568442" y="319364"/>
            <a:chExt cx="8200632" cy="461666"/>
          </a:xfrm>
        </p:grpSpPr>
        <p:sp>
          <p:nvSpPr>
            <p:cNvPr id="55" name="文本框 23"/>
            <p:cNvSpPr txBox="1"/>
            <p:nvPr/>
          </p:nvSpPr>
          <p:spPr>
            <a:xfrm>
              <a:off x="665958" y="319364"/>
              <a:ext cx="8103116" cy="461666"/>
            </a:xfrm>
            <a:prstGeom prst="rect">
              <a:avLst/>
            </a:prstGeom>
            <a:noFill/>
          </p:spPr>
          <p:txBody>
            <a:bodyPr wrap="none" rtlCol="0">
              <a:spAutoFit/>
            </a:bodyPr>
            <a:lstStyle/>
            <a:p>
              <a:r>
                <a:rPr lang="en-US" altLang="zh-TW" sz="2400" dirty="0" err="1">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SelfTargetMSIS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(Self Target 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Times New Roman" panose="02020603050405020304" pitchFamily="18" charset="0"/>
                <a:ea typeface="微軟正黑體" panose="020B0604030504040204" pitchFamily="34" charset="-120"/>
                <a:cs typeface="+mn-ea"/>
              </a:endParaRPr>
            </a:p>
          </p:txBody>
        </p:sp>
      </p:grpSp>
      <p:sp>
        <p:nvSpPr>
          <p:cNvPr id="5" name="文字方塊 4">
            <a:extLst>
              <a:ext uri="{FF2B5EF4-FFF2-40B4-BE49-F238E27FC236}">
                <a16:creationId xmlns:a16="http://schemas.microsoft.com/office/drawing/2014/main" id="{50BC817D-F32B-FCDB-EF91-70C4C3776966}"/>
              </a:ext>
            </a:extLst>
          </p:cNvPr>
          <p:cNvSpPr txBox="1"/>
          <p:nvPr/>
        </p:nvSpPr>
        <p:spPr>
          <a:xfrm>
            <a:off x="1370208" y="1077790"/>
            <a:ext cx="4987092"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en-US" altLang="zh-TW" i="1" dirty="0">
                <a:latin typeface="Times New Roman" panose="02020603050405020304" pitchFamily="18" charset="0"/>
                <a:ea typeface="微軟正黑體" panose="020B0604030504040204" pitchFamily="34" charset="-120"/>
                <a:cs typeface="Times New Roman" panose="02020603050405020304" pitchFamily="18" charset="0"/>
              </a:rPr>
              <a:t>q</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17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Public Matrix:</a:t>
            </a:r>
          </a:p>
          <a:p>
            <a:pPr marL="342900" indent="-3429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Self-defined target vector:</a:t>
            </a:r>
          </a:p>
          <a:p>
            <a:pPr>
              <a:lnSpc>
                <a:spcPct val="200000"/>
              </a:lnSpc>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14:m>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i="1">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mc:Choice>
        <mc:Fallback xmlns="">
          <p:sp>
            <p:nvSpPr>
              <p:cNvPr id="11" name="文字方塊 10">
                <a:extLst>
                  <a:ext uri="{FF2B5EF4-FFF2-40B4-BE49-F238E27FC236}">
                    <a16:creationId xmlns:a16="http://schemas.microsoft.com/office/drawing/2014/main" id="{FE3EC88E-1AF0-41B3-B50E-F417DA070BB4}"/>
                  </a:ext>
                </a:extLst>
              </p:cNvPr>
              <p:cNvSpPr txBox="1">
                <a:spLocks noRot="1" noChangeAspect="1" noMove="1" noResize="1" noEditPoints="1" noAdjustHandles="1" noChangeArrowheads="1" noChangeShapeType="1" noTextEdit="1"/>
              </p:cNvSpPr>
              <p:nvPr/>
            </p:nvSpPr>
            <p:spPr>
              <a:xfrm>
                <a:off x="6057472" y="1077790"/>
                <a:ext cx="5374887" cy="2777620"/>
              </a:xfrm>
              <a:prstGeom prst="rect">
                <a:avLst/>
              </a:prstGeom>
              <a:blipFill>
                <a:blip r:embed="rId3"/>
                <a:stretch>
                  <a:fillRect l="-1022" b="-2857"/>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7" name="文字方塊 16">
                <a:extLst>
                  <a:ext uri="{FF2B5EF4-FFF2-40B4-BE49-F238E27FC236}">
                    <a16:creationId xmlns:a16="http://schemas.microsoft.com/office/drawing/2014/main" id="{E148C8E6-46AF-46A4-8826-70A536DBDB5E}"/>
                  </a:ext>
                </a:extLst>
              </p:cNvPr>
              <p:cNvSpPr txBox="1"/>
              <p:nvPr/>
            </p:nvSpPr>
            <p:spPr>
              <a:xfrm>
                <a:off x="1393326" y="4500046"/>
                <a:ext cx="4461626" cy="1669944"/>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Problem:</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short integer vector </a:t>
                </a:r>
                <a14:m>
                  <m:oMath xmlns:m="http://schemas.openxmlformats.org/officeDocument/2006/math">
                    <m:r>
                      <a:rPr lang="zh-TW" altLang="en-US" i="1" dirty="0" smtClean="0">
                        <a:latin typeface="Cambria Math" panose="02040503050406030204" pitchFamily="18" charset="0"/>
                        <a:ea typeface="微軟正黑體" panose="020B0604030504040204" pitchFamily="34" charset="-120"/>
                        <a:cs typeface="Times New Roman" panose="02020603050405020304" pitchFamily="18" charset="0"/>
                      </a:rPr>
                      <m:t>𝑧</m:t>
                    </m:r>
                    <m:r>
                      <a:rPr lang="zh-TW" altLang="en-US" i="1" dirty="0" smtClean="0">
                        <a:latin typeface="Cambria Math" panose="02040503050406030204" pitchFamily="18" charset="0"/>
                        <a:ea typeface="微軟正黑體" panose="020B0604030504040204" pitchFamily="34" charset="-120"/>
                        <a:cs typeface="Times New Roman" panose="02020603050405020304" pitchFamily="18" charset="0"/>
                      </a:rPr>
                      <m:t>∈</m:t>
                    </m:r>
                    <m:sSup>
                      <m:sSupPr>
                        <m:ctrlPr>
                          <a:rPr lang="en-US" altLang="zh-TW" i="1" dirty="0" smtClean="0">
                            <a:latin typeface="Cambria Math" panose="02040503050406030204" pitchFamily="18" charset="0"/>
                            <a:ea typeface="微軟正黑體" panose="020B0604030504040204" pitchFamily="34" charset="-120"/>
                            <a:cs typeface="Times New Roman" panose="02020603050405020304" pitchFamily="18" charset="0"/>
                          </a:rPr>
                        </m:ctrlPr>
                      </m:sSupPr>
                      <m:e>
                        <m:r>
                          <a:rPr lang="en-US" altLang="zh-TW" i="1" smtClean="0">
                            <a:latin typeface="Cambria Math" panose="02040503050406030204" pitchFamily="18" charset="0"/>
                            <a:ea typeface="Cambria Math" panose="02040503050406030204" pitchFamily="18" charset="0"/>
                          </a:rPr>
                          <m:t>ℤ</m:t>
                        </m:r>
                      </m:e>
                      <m:sup>
                        <m:r>
                          <a:rPr lang="en-US" altLang="zh-TW" b="0" i="1" dirty="0" smtClean="0">
                            <a:latin typeface="Cambria Math" panose="02040503050406030204" pitchFamily="18" charset="0"/>
                            <a:ea typeface="微軟正黑體" panose="020B0604030504040204" pitchFamily="34" charset="-120"/>
                            <a:cs typeface="Times New Roman" panose="02020603050405020304" pitchFamily="18" charset="0"/>
                          </a:rPr>
                          <m:t>3</m:t>
                        </m:r>
                      </m:sup>
                    </m:sSup>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a:t>
                </a:r>
              </a:p>
              <a:p>
                <a:pPr algn="ctr">
                  <a:lnSpc>
                    <a:spcPct val="200000"/>
                  </a:lnSpc>
                </a:pPr>
                <a14:m>
                  <m:oMath xmlns:m="http://schemas.openxmlformats.org/officeDocument/2006/math">
                    <m:r>
                      <a:rPr lang="en-US" altLang="zh-TW" b="0"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𝑧</m:t>
                    </m:r>
                    <m:r>
                      <a:rPr lang="en-US" altLang="zh-TW"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i="1" smtClean="0">
                        <a:latin typeface="Cambria Math" panose="02040503050406030204" pitchFamily="18" charset="0"/>
                      </a:rPr>
                      <m:t>𝑤</m:t>
                    </m:r>
                    <m:r>
                      <a:rPr lang="en-US" altLang="zh-TW" b="0" i="1" smtClean="0">
                        <a:latin typeface="Cambria Math" panose="02040503050406030204" pitchFamily="18" charset="0"/>
                      </a:rPr>
                      <m:t> </m:t>
                    </m:r>
                    <m:d>
                      <m:dPr>
                        <m:ctrlPr>
                          <a:rPr lang="en-US" altLang="zh-TW" b="0" i="1" smtClean="0">
                            <a:latin typeface="Cambria Math" panose="02040503050406030204" pitchFamily="18" charset="0"/>
                          </a:rPr>
                        </m:ctrlPr>
                      </m:dPr>
                      <m:e>
                        <m:r>
                          <m:rPr>
                            <m:sty m:val="p"/>
                          </m:rPr>
                          <a:rPr lang="en-US" altLang="zh-TW" b="0" i="0" smtClean="0">
                            <a:latin typeface="Cambria Math" panose="02040503050406030204" pitchFamily="18" charset="0"/>
                          </a:rPr>
                          <m:t>mod</m:t>
                        </m:r>
                        <m:r>
                          <a:rPr lang="en-US" altLang="zh-TW" b="0" i="0" smtClean="0">
                            <a:latin typeface="Cambria Math" panose="02040503050406030204" pitchFamily="18" charset="0"/>
                          </a:rPr>
                          <m:t> 17</m:t>
                        </m:r>
                      </m:e>
                    </m:d>
                    <m:r>
                      <a:rPr lang="en-US" altLang="zh-TW" b="0" i="0" smtClean="0">
                        <a:latin typeface="Cambria Math" panose="02040503050406030204" pitchFamily="18" charset="0"/>
                      </a:rPr>
                      <m:t> </m:t>
                    </m:r>
                    <m:r>
                      <a:rPr lang="en-US" altLang="zh-TW" b="0" i="1" smtClean="0">
                        <a:latin typeface="Cambria Math" panose="02040503050406030204" pitchFamily="18" charset="0"/>
                      </a:rPr>
                      <m:t>,</m:t>
                    </m:r>
                    <m:r>
                      <a:rPr lang="en-US" altLang="zh-TW" b="0" i="1" smtClean="0">
                        <a:latin typeface="Cambria Math" panose="02040503050406030204" pitchFamily="18" charset="0"/>
                      </a:rPr>
                      <m:t>𝑤𝑖𝑡h</m:t>
                    </m:r>
                    <m:r>
                      <a:rPr lang="en-US" altLang="zh-TW" b="0" i="1" smtClean="0">
                        <a:latin typeface="Cambria Math" panose="02040503050406030204" pitchFamily="18" charset="0"/>
                      </a:rPr>
                      <m:t> </m:t>
                    </m:r>
                    <m:d>
                      <m:dPr>
                        <m:begChr m:val="‖"/>
                        <m:endChr m:val="‖"/>
                        <m:ctrlPr>
                          <a:rPr lang="en-US" altLang="zh-TW" b="0" i="1" smtClean="0">
                            <a:latin typeface="Cambria Math" panose="02040503050406030204" pitchFamily="18" charset="0"/>
                          </a:rPr>
                        </m:ctrlPr>
                      </m:dPr>
                      <m:e>
                        <m:r>
                          <a:rPr lang="en-US" altLang="zh-TW" b="0" i="1" smtClean="0">
                            <a:latin typeface="Cambria Math" panose="02040503050406030204" pitchFamily="18" charset="0"/>
                          </a:rPr>
                          <m:t>𝑧</m:t>
                        </m:r>
                      </m:e>
                    </m:d>
                  </m:oMath>
                </a14:m>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&lt; 3</a:t>
                </a:r>
              </a:p>
            </p:txBody>
          </p:sp>
        </mc:Choice>
        <mc:Fallback xmlns="">
          <p:sp>
            <p:nvSpPr>
              <p:cNvPr id="17" name="文字方塊 16">
                <a:extLst>
                  <a:ext uri="{FF2B5EF4-FFF2-40B4-BE49-F238E27FC236}">
                    <a16:creationId xmlns:a16="http://schemas.microsoft.com/office/drawing/2014/main" id="{E148C8E6-46AF-46A4-8826-70A536DBDB5E}"/>
                  </a:ext>
                </a:extLst>
              </p:cNvPr>
              <p:cNvSpPr txBox="1">
                <a:spLocks noRot="1" noChangeAspect="1" noMove="1" noResize="1" noEditPoints="1" noAdjustHandles="1" noChangeArrowheads="1" noChangeShapeType="1" noTextEdit="1"/>
              </p:cNvSpPr>
              <p:nvPr/>
            </p:nvSpPr>
            <p:spPr>
              <a:xfrm>
                <a:off x="1393326" y="4500046"/>
                <a:ext cx="4461626" cy="1669944"/>
              </a:xfrm>
              <a:prstGeom prst="rect">
                <a:avLst/>
              </a:prstGeom>
              <a:blipFill>
                <a:blip r:embed="rId4"/>
                <a:stretch>
                  <a:fillRect l="-1231" b="-5109"/>
                </a:stretch>
              </a:blipFill>
            </p:spPr>
            <p:txBody>
              <a:bodyPr/>
              <a:lstStyle/>
              <a:p>
                <a:r>
                  <a:rPr lang="zh-TW" altLang="en-US">
                    <a:noFill/>
                  </a:rPr>
                  <a:t> </a:t>
                </a:r>
              </a:p>
            </p:txBody>
          </p:sp>
        </mc:Fallback>
      </mc:AlternateContent>
      <p:sp>
        <p:nvSpPr>
          <p:cNvPr id="2" name="投影片編號版面配置區 1">
            <a:extLst>
              <a:ext uri="{FF2B5EF4-FFF2-40B4-BE49-F238E27FC236}">
                <a16:creationId xmlns:a16="http://schemas.microsoft.com/office/drawing/2014/main" id="{E3CA25D9-D13B-1CC8-CE4A-204A072C8340}"/>
              </a:ext>
            </a:extLst>
          </p:cNvPr>
          <p:cNvSpPr>
            <a:spLocks noGrp="1"/>
          </p:cNvSpPr>
          <p:nvPr>
            <p:ph type="sldNum" sz="quarter" idx="12"/>
          </p:nvPr>
        </p:nvSpPr>
        <p:spPr/>
        <p:txBody>
          <a:bodyPr/>
          <a:lstStyle/>
          <a:p>
            <a:fld id="{565CE74E-AB26-4998-AD42-012C4C1AD076}" type="slidenum">
              <a:rPr lang="zh-CN" altLang="en-US" smtClean="0">
                <a:latin typeface="Times New Roman" panose="02020603050405020304" pitchFamily="18" charset="0"/>
                <a:ea typeface="微軟正黑體" panose="020B0604030504040204" pitchFamily="34" charset="-120"/>
              </a:rPr>
              <a:t>7</a:t>
            </a:fld>
            <a:endParaRPr lang="zh-CN" altLang="en-US" dirty="0">
              <a:latin typeface="Times New Roman" panose="02020603050405020304" pitchFamily="18" charset="0"/>
              <a:ea typeface="微軟正黑體" panose="020B0604030504040204" pitchFamily="34" charset="-12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C2E8F1DF-D32F-4154-83CC-60A9A1C85C41}"/>
                  </a:ext>
                </a:extLst>
              </p:cNvPr>
              <p:cNvSpPr txBox="1"/>
              <p:nvPr/>
            </p:nvSpPr>
            <p:spPr>
              <a:xfrm>
                <a:off x="2694203" y="2809799"/>
                <a:ext cx="2273956" cy="46750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𝐴</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3"/>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2</m:t>
                                </m:r>
                              </m:e>
                              <m:e>
                                <m:r>
                                  <a:rPr lang="en-US" altLang="zh-TW" b="0" i="1" smtClean="0">
                                    <a:latin typeface="Cambria Math" panose="02040503050406030204" pitchFamily="18" charset="0"/>
                                  </a:rPr>
                                  <m:t>5</m:t>
                                </m:r>
                              </m:e>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3</m:t>
                                </m:r>
                              </m:e>
                              <m:e>
                                <m:r>
                                  <a:rPr lang="en-US" altLang="zh-TW" b="0" i="1" smtClean="0">
                                    <a:latin typeface="Cambria Math" panose="02040503050406030204" pitchFamily="18" charset="0"/>
                                  </a:rPr>
                                  <m:t>1</m:t>
                                </m:r>
                              </m:e>
                              <m:e>
                                <m:r>
                                  <a:rPr lang="en-US" altLang="zh-TW" b="0" i="1" smtClean="0">
                                    <a:latin typeface="Cambria Math" panose="02040503050406030204" pitchFamily="18" charset="0"/>
                                  </a:rPr>
                                  <m:t>7</m:t>
                                </m:r>
                              </m:e>
                            </m:mr>
                          </m:m>
                        </m:e>
                      </m:d>
                      <m:r>
                        <a:rPr lang="en-US" altLang="zh-TW" b="0" i="1" smtClean="0">
                          <a:latin typeface="Cambria Math" panose="02040503050406030204" pitchFamily="18" charset="0"/>
                          <a:ea typeface="Cambria Math" panose="02040503050406030204" pitchFamily="18" charset="0"/>
                        </a:rPr>
                        <m:t>∈</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ℤ</m:t>
                          </m:r>
                        </m:e>
                        <m:sub>
                          <m:r>
                            <a:rPr lang="en-US" altLang="zh-TW" b="0" i="1" smtClean="0">
                              <a:latin typeface="Cambria Math" panose="02040503050406030204" pitchFamily="18" charset="0"/>
                              <a:ea typeface="Cambria Math" panose="02040503050406030204" pitchFamily="18" charset="0"/>
                            </a:rPr>
                            <m:t>𝑞</m:t>
                          </m:r>
                        </m:sub>
                        <m:sup>
                          <m:r>
                            <a:rPr lang="en-US" altLang="zh-TW" b="0" i="1" smtClean="0">
                              <a:latin typeface="Cambria Math" panose="02040503050406030204" pitchFamily="18" charset="0"/>
                              <a:ea typeface="Cambria Math" panose="02040503050406030204" pitchFamily="18" charset="0"/>
                            </a:rPr>
                            <m:t>2×3</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C2E8F1DF-D32F-4154-83CC-60A9A1C85C41}"/>
                  </a:ext>
                </a:extLst>
              </p:cNvPr>
              <p:cNvSpPr txBox="1">
                <a:spLocks noRot="1" noChangeAspect="1" noMove="1" noResize="1" noEditPoints="1" noAdjustHandles="1" noChangeArrowheads="1" noChangeShapeType="1" noTextEdit="1"/>
              </p:cNvSpPr>
              <p:nvPr/>
            </p:nvSpPr>
            <p:spPr>
              <a:xfrm>
                <a:off x="2694203" y="2809799"/>
                <a:ext cx="2273956" cy="467500"/>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 name="文字方塊 14">
                <a:extLst>
                  <a:ext uri="{FF2B5EF4-FFF2-40B4-BE49-F238E27FC236}">
                    <a16:creationId xmlns:a16="http://schemas.microsoft.com/office/drawing/2014/main" id="{B55F9FEC-50F7-4404-B480-6CDA5247E920}"/>
                  </a:ext>
                </a:extLst>
              </p:cNvPr>
              <p:cNvSpPr txBox="1"/>
              <p:nvPr/>
            </p:nvSpPr>
            <p:spPr>
              <a:xfrm>
                <a:off x="2694203" y="4007633"/>
                <a:ext cx="1374607" cy="4601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𝑤</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6</m:t>
                                </m:r>
                              </m:e>
                            </m:mr>
                            <m:mr>
                              <m:e>
                                <m:r>
                                  <a:rPr lang="en-US" altLang="zh-TW" b="0" i="1" smtClean="0">
                                    <a:latin typeface="Cambria Math" panose="02040503050406030204" pitchFamily="18" charset="0"/>
                                  </a:rPr>
                                  <m:t>4</m:t>
                                </m:r>
                              </m:e>
                            </m:mr>
                          </m:m>
                        </m:e>
                      </m:d>
                      <m:r>
                        <a:rPr lang="en-US" altLang="zh-TW" i="1">
                          <a:latin typeface="Cambria Math" panose="02040503050406030204" pitchFamily="18" charset="0"/>
                          <a:ea typeface="Cambria Math" panose="02040503050406030204" pitchFamily="18" charset="0"/>
                        </a:rPr>
                        <m:t>∈</m:t>
                      </m:r>
                      <m:sSubSup>
                        <m:sSubSupPr>
                          <m:ctrlPr>
                            <a:rPr lang="en-US" altLang="zh-TW" i="1">
                              <a:latin typeface="Cambria Math" panose="02040503050406030204" pitchFamily="18" charset="0"/>
                              <a:ea typeface="Cambria Math" panose="02040503050406030204" pitchFamily="18" charset="0"/>
                            </a:rPr>
                          </m:ctrlPr>
                        </m:sSubSupPr>
                        <m:e>
                          <m:r>
                            <a:rPr lang="en-US" altLang="zh-TW" i="1">
                              <a:latin typeface="Cambria Math" panose="02040503050406030204" pitchFamily="18" charset="0"/>
                              <a:ea typeface="Cambria Math" panose="02040503050406030204" pitchFamily="18" charset="0"/>
                            </a:rPr>
                            <m:t>ℤ</m:t>
                          </m:r>
                        </m:e>
                        <m:sub>
                          <m:r>
                            <a:rPr lang="en-US" altLang="zh-TW" i="1">
                              <a:latin typeface="Cambria Math" panose="02040503050406030204" pitchFamily="18" charset="0"/>
                              <a:ea typeface="Cambria Math" panose="02040503050406030204" pitchFamily="18" charset="0"/>
                            </a:rPr>
                            <m:t>𝑞</m:t>
                          </m:r>
                        </m:sub>
                        <m:sup>
                          <m:r>
                            <a:rPr lang="en-US" altLang="zh-TW" i="1">
                              <a:latin typeface="Cambria Math" panose="02040503050406030204" pitchFamily="18" charset="0"/>
                              <a:ea typeface="Cambria Math" panose="02040503050406030204" pitchFamily="18" charset="0"/>
                            </a:rPr>
                            <m:t>2</m:t>
                          </m:r>
                        </m:sup>
                      </m:sSubSup>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5" name="文字方塊 14">
                <a:extLst>
                  <a:ext uri="{FF2B5EF4-FFF2-40B4-BE49-F238E27FC236}">
                    <a16:creationId xmlns:a16="http://schemas.microsoft.com/office/drawing/2014/main" id="{B55F9FEC-50F7-4404-B480-6CDA5247E920}"/>
                  </a:ext>
                </a:extLst>
              </p:cNvPr>
              <p:cNvSpPr txBox="1">
                <a:spLocks noRot="1" noChangeAspect="1" noMove="1" noResize="1" noEditPoints="1" noAdjustHandles="1" noChangeArrowheads="1" noChangeShapeType="1" noTextEdit="1"/>
              </p:cNvSpPr>
              <p:nvPr/>
            </p:nvSpPr>
            <p:spPr>
              <a:xfrm>
                <a:off x="2694203" y="4007633"/>
                <a:ext cx="1374607" cy="460126"/>
              </a:xfrm>
              <a:prstGeom prst="rect">
                <a:avLst/>
              </a:prstGeom>
              <a:blipFill>
                <a:blip r:embed="rId6"/>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6" name="文字方塊 15">
                <a:extLst>
                  <a:ext uri="{FF2B5EF4-FFF2-40B4-BE49-F238E27FC236}">
                    <a16:creationId xmlns:a16="http://schemas.microsoft.com/office/drawing/2014/main" id="{9093196F-4585-4890-BBC0-7C8696847FF5}"/>
                  </a:ext>
                </a:extLst>
              </p:cNvPr>
              <p:cNvSpPr txBox="1"/>
              <p:nvPr/>
            </p:nvSpPr>
            <p:spPr>
              <a:xfrm>
                <a:off x="7981423" y="2327864"/>
                <a:ext cx="787652" cy="730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b="0" i="1" smtClean="0">
                          <a:latin typeface="Cambria Math" panose="02040503050406030204" pitchFamily="18" charset="0"/>
                        </a:rPr>
                        <m:t>𝑧</m:t>
                      </m:r>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
                        </m:e>
                      </m:d>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6" name="文字方塊 15">
                <a:extLst>
                  <a:ext uri="{FF2B5EF4-FFF2-40B4-BE49-F238E27FC236}">
                    <a16:creationId xmlns:a16="http://schemas.microsoft.com/office/drawing/2014/main" id="{9093196F-4585-4890-BBC0-7C8696847FF5}"/>
                  </a:ext>
                </a:extLst>
              </p:cNvPr>
              <p:cNvSpPr txBox="1">
                <a:spLocks noRot="1" noChangeAspect="1" noMove="1" noResize="1" noEditPoints="1" noAdjustHandles="1" noChangeArrowheads="1" noChangeShapeType="1" noTextEdit="1"/>
              </p:cNvSpPr>
              <p:nvPr/>
            </p:nvSpPr>
            <p:spPr>
              <a:xfrm>
                <a:off x="7981423" y="2327864"/>
                <a:ext cx="787652" cy="730777"/>
              </a:xfrm>
              <a:prstGeom prst="rect">
                <a:avLst/>
              </a:prstGeom>
              <a:blipFill>
                <a:blip r:embed="rId7"/>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9" name="文字方塊 18">
                <a:extLst>
                  <a:ext uri="{FF2B5EF4-FFF2-40B4-BE49-F238E27FC236}">
                    <a16:creationId xmlns:a16="http://schemas.microsoft.com/office/drawing/2014/main" id="{CBDA6EBE-E1BC-4ED8-9B8C-745024CF0F4A}"/>
                  </a:ext>
                </a:extLst>
              </p:cNvPr>
              <p:cNvSpPr txBox="1"/>
              <p:nvPr/>
            </p:nvSpPr>
            <p:spPr>
              <a:xfrm>
                <a:off x="6357300" y="4136481"/>
                <a:ext cx="5374887" cy="146790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b="0" i="1" smtClean="0">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3"/>
                                    <m:mcJc m:val="center"/>
                                  </m:mcPr>
                                </m:mc>
                              </m:mcs>
                              <m:ctrlPr>
                                <a:rPr lang="en-US" altLang="zh-TW" i="1">
                                  <a:latin typeface="Cambria Math" panose="02040503050406030204" pitchFamily="18" charset="0"/>
                                </a:rPr>
                              </m:ctrlPr>
                            </m:mPr>
                            <m:mr>
                              <m:e>
                                <m:r>
                                  <m:rPr>
                                    <m:brk m:alnAt="7"/>
                                  </m:rPr>
                                  <a:rPr lang="en-US" altLang="zh-TW" i="1">
                                    <a:latin typeface="Cambria Math" panose="02040503050406030204" pitchFamily="18" charset="0"/>
                                  </a:rPr>
                                  <m:t>2</m:t>
                                </m:r>
                              </m:e>
                              <m:e>
                                <m:r>
                                  <a:rPr lang="en-US" altLang="zh-TW" i="1">
                                    <a:latin typeface="Cambria Math" panose="02040503050406030204" pitchFamily="18" charset="0"/>
                                  </a:rPr>
                                  <m:t>5</m:t>
                                </m:r>
                              </m:e>
                              <m:e>
                                <m:r>
                                  <a:rPr lang="en-US" altLang="zh-TW" i="1">
                                    <a:latin typeface="Cambria Math" panose="02040503050406030204" pitchFamily="18" charset="0"/>
                                  </a:rPr>
                                  <m:t>1</m:t>
                                </m:r>
                              </m:e>
                            </m:mr>
                            <m:mr>
                              <m:e>
                                <m:r>
                                  <a:rPr lang="en-US" altLang="zh-TW" i="1">
                                    <a:latin typeface="Cambria Math" panose="02040503050406030204" pitchFamily="18" charset="0"/>
                                  </a:rPr>
                                  <m:t>3</m:t>
                                </m:r>
                              </m:e>
                              <m:e>
                                <m:r>
                                  <a:rPr lang="en-US" altLang="zh-TW" i="1">
                                    <a:latin typeface="Cambria Math" panose="02040503050406030204" pitchFamily="18" charset="0"/>
                                  </a:rPr>
                                  <m:t>1</m:t>
                                </m:r>
                              </m:e>
                              <m:e>
                                <m:r>
                                  <a:rPr lang="en-US" altLang="zh-TW" i="1">
                                    <a:latin typeface="Cambria Math" panose="02040503050406030204" pitchFamily="18" charset="0"/>
                                  </a:rPr>
                                  <m:t>7</m:t>
                                </m:r>
                              </m:e>
                            </m:mr>
                          </m:m>
                        </m:e>
                      </m:d>
                      <m:r>
                        <a:rPr lang="en-US" altLang="zh-TW" i="1" smtClean="0">
                          <a:latin typeface="Cambria Math" panose="02040503050406030204" pitchFamily="18" charset="0"/>
                          <a:ea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r>
                              <m:e>
                                <m:r>
                                  <a:rPr lang="en-US" altLang="zh-TW" b="0" i="1" smtClean="0">
                                    <a:latin typeface="Cambria Math" panose="02040503050406030204" pitchFamily="18" charset="0"/>
                                  </a:rPr>
                                  <m:t>1</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m:rPr>
                                    <m:brk m:alnAt="7"/>
                                  </m:rPr>
                                  <a:rPr lang="en-US" altLang="zh-TW" b="0" i="1" smtClean="0">
                                    <a:latin typeface="Cambria Math" panose="02040503050406030204" pitchFamily="18" charset="0"/>
                                  </a:rPr>
                                  <m:t>2</m:t>
                                </m:r>
                                <m:r>
                                  <a:rPr lang="en-US" altLang="zh-TW" b="0" i="1" smtClean="0">
                                    <a:latin typeface="Cambria Math" panose="02040503050406030204" pitchFamily="18" charset="0"/>
                                  </a:rPr>
                                  <m:t>+5+1</m:t>
                                </m:r>
                              </m:e>
                            </m:mr>
                            <m:mr>
                              <m:e>
                                <m:r>
                                  <a:rPr lang="en-US" altLang="zh-TW" b="0" i="1" smtClean="0">
                                    <a:latin typeface="Cambria Math" panose="02040503050406030204" pitchFamily="18" charset="0"/>
                                  </a:rPr>
                                  <m:t>3+1+7</m:t>
                                </m:r>
                              </m:e>
                            </m:mr>
                          </m:m>
                        </m:e>
                      </m:d>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m>
                            <m:mPr>
                              <m:mcs>
                                <m:mc>
                                  <m:mcPr>
                                    <m:count m:val="1"/>
                                    <m:mcJc m:val="center"/>
                                  </m:mcPr>
                                </m:mc>
                              </m:mcs>
                              <m:ctrlPr>
                                <a:rPr lang="en-US" altLang="zh-TW" b="0" i="1" smtClean="0">
                                  <a:latin typeface="Cambria Math" panose="02040503050406030204" pitchFamily="18" charset="0"/>
                                </a:rPr>
                              </m:ctrlPr>
                            </m:mPr>
                            <m:mr>
                              <m:e>
                                <m:r>
                                  <a:rPr lang="en-US" altLang="zh-TW" b="0" i="1" smtClean="0">
                                    <a:latin typeface="Cambria Math" panose="02040503050406030204" pitchFamily="18" charset="0"/>
                                  </a:rPr>
                                  <m:t>8</m:t>
                                </m:r>
                              </m:e>
                            </m:mr>
                            <m:mr>
                              <m:e>
                                <m:r>
                                  <a:rPr lang="en-US" altLang="zh-TW" b="0" i="1" smtClean="0">
                                    <a:latin typeface="Cambria Math" panose="02040503050406030204" pitchFamily="18" charset="0"/>
                                  </a:rPr>
                                  <m:t>11</m:t>
                                </m:r>
                              </m:e>
                            </m:mr>
                          </m:m>
                        </m:e>
                      </m:d>
                    </m:oMath>
                  </m:oMathPara>
                </a14:m>
                <a:endParaRPr lang="en-US" altLang="zh-TW" b="0" i="1" dirty="0">
                  <a:latin typeface="Cambria Math" panose="02040503050406030204" pitchFamily="18" charset="0"/>
                </a:endParaRPr>
              </a:p>
              <a:p>
                <a:endParaRPr lang="en-US" altLang="zh-TW" i="1" dirty="0">
                  <a:latin typeface="Cambria Math" panose="02040503050406030204" pitchFamily="18" charset="0"/>
                  <a:ea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m:rPr>
                          <m:nor/>
                        </m:rPr>
                        <a:rPr lang="en-US" altLang="zh-TW" i="1" dirty="0">
                          <a:latin typeface="Cambria Math" panose="02040503050406030204" pitchFamily="18" charset="0"/>
                          <a:ea typeface="Cambria Math" panose="02040503050406030204" pitchFamily="18" charset="0"/>
                          <a:cs typeface="Times New Roman" panose="02020603050405020304" pitchFamily="18" charset="0"/>
                        </a:rPr>
                        <m:t>⇒</m:t>
                      </m:r>
                      <m:r>
                        <a:rPr lang="en-US" altLang="zh-TW" b="0" i="1"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ea typeface="微軟正黑體" panose="020B0604030504040204" pitchFamily="34" charset="-120"/>
                          <a:cs typeface="Times New Roman" panose="02020603050405020304" pitchFamily="18" charset="0"/>
                        </a:rPr>
                        <m:t>𝐴</m:t>
                      </m:r>
                      <m:r>
                        <a:rPr lang="en-US" altLang="zh-TW" i="1">
                          <a:latin typeface="Cambria Math" panose="02040503050406030204" pitchFamily="18" charset="0"/>
                          <a:ea typeface="Cambria Math" panose="02040503050406030204" pitchFamily="18" charset="0"/>
                          <a:cs typeface="Times New Roman" panose="02020603050405020304" pitchFamily="18" charset="0"/>
                        </a:rPr>
                        <m:t>∙</m:t>
                      </m:r>
                      <m:r>
                        <a:rPr lang="en-US" altLang="zh-TW" i="1">
                          <a:latin typeface="Cambria Math" panose="02040503050406030204" pitchFamily="18" charset="0"/>
                          <a:ea typeface="Cambria Math" panose="02040503050406030204" pitchFamily="18" charset="0"/>
                          <a:cs typeface="Times New Roman" panose="02020603050405020304" pitchFamily="18" charset="0"/>
                        </a:rPr>
                        <m:t>𝑧</m:t>
                      </m:r>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a:rPr lang="en-US" altLang="zh-TW" i="1">
                                    <a:latin typeface="Cambria Math" panose="02040503050406030204" pitchFamily="18" charset="0"/>
                                  </a:rPr>
                                  <m:t>8</m:t>
                                </m:r>
                              </m:e>
                            </m:mr>
                            <m:mr>
                              <m:e>
                                <m:r>
                                  <a:rPr lang="en-US" altLang="zh-TW" i="1">
                                    <a:latin typeface="Cambria Math" panose="02040503050406030204" pitchFamily="18" charset="0"/>
                                  </a:rPr>
                                  <m:t>11</m:t>
                                </m:r>
                              </m:e>
                            </m:mr>
                          </m:m>
                        </m:e>
                      </m:d>
                      <m:r>
                        <m:rPr>
                          <m:nor/>
                        </m:rPr>
                        <a:rPr lang="en-US" altLang="zh-TW" b="0" i="0" smtClean="0">
                          <a:latin typeface="Cambria Math" panose="02040503050406030204" pitchFamily="18" charset="0"/>
                        </a:rPr>
                        <m:t> </m:t>
                      </m:r>
                      <m:r>
                        <m:rPr>
                          <m:nor/>
                        </m:rPr>
                        <a:rPr lang="en-US" altLang="zh-TW" dirty="0">
                          <a:latin typeface="Cambria Math" panose="02040503050406030204" pitchFamily="18" charset="0"/>
                          <a:ea typeface="Cambria Math" panose="02040503050406030204" pitchFamily="18" charset="0"/>
                          <a:cs typeface="Times New Roman" panose="02020603050405020304" pitchFamily="18" charset="0"/>
                        </a:rPr>
                        <m:t>≢</m:t>
                      </m:r>
                      <m:r>
                        <m:rPr>
                          <m:nor/>
                        </m:rPr>
                        <a:rPr lang="en-US" altLang="zh-TW" b="0" i="0"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b="0" i="1" dirty="0"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i="1">
                          <a:latin typeface="Cambria Math" panose="02040503050406030204" pitchFamily="18" charset="0"/>
                        </a:rPr>
                        <m:t>𝑤</m:t>
                      </m:r>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m>
                            <m:mPr>
                              <m:mcs>
                                <m:mc>
                                  <m:mcPr>
                                    <m:count m:val="1"/>
                                    <m:mcJc m:val="center"/>
                                  </m:mcPr>
                                </m:mc>
                              </m:mcs>
                              <m:ctrlPr>
                                <a:rPr lang="en-US" altLang="zh-TW" i="1">
                                  <a:latin typeface="Cambria Math" panose="02040503050406030204" pitchFamily="18" charset="0"/>
                                </a:rPr>
                              </m:ctrlPr>
                            </m:mPr>
                            <m:mr>
                              <m:e>
                                <m:r>
                                  <m:rPr>
                                    <m:brk m:alnAt="7"/>
                                  </m:rPr>
                                  <a:rPr lang="en-US" altLang="zh-TW" b="0" i="1" smtClean="0">
                                    <a:latin typeface="Cambria Math" panose="02040503050406030204" pitchFamily="18" charset="0"/>
                                  </a:rPr>
                                  <m:t>6</m:t>
                                </m:r>
                              </m:e>
                            </m:mr>
                            <m:mr>
                              <m:e>
                                <m:r>
                                  <a:rPr lang="en-US" altLang="zh-TW" b="0" i="1" smtClean="0">
                                    <a:latin typeface="Cambria Math" panose="02040503050406030204" pitchFamily="18" charset="0"/>
                                  </a:rPr>
                                  <m:t>4</m:t>
                                </m:r>
                              </m:e>
                            </m:mr>
                          </m:m>
                        </m:e>
                      </m:d>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9" name="文字方塊 18">
                <a:extLst>
                  <a:ext uri="{FF2B5EF4-FFF2-40B4-BE49-F238E27FC236}">
                    <a16:creationId xmlns:a16="http://schemas.microsoft.com/office/drawing/2014/main" id="{CBDA6EBE-E1BC-4ED8-9B8C-745024CF0F4A}"/>
                  </a:ext>
                </a:extLst>
              </p:cNvPr>
              <p:cNvSpPr txBox="1">
                <a:spLocks noRot="1" noChangeAspect="1" noMove="1" noResize="1" noEditPoints="1" noAdjustHandles="1" noChangeArrowheads="1" noChangeShapeType="1" noTextEdit="1"/>
              </p:cNvSpPr>
              <p:nvPr/>
            </p:nvSpPr>
            <p:spPr>
              <a:xfrm>
                <a:off x="6357300" y="4136481"/>
                <a:ext cx="5374887" cy="1467902"/>
              </a:xfrm>
              <a:prstGeom prst="rect">
                <a:avLst/>
              </a:prstGeom>
              <a:blipFill>
                <a:blip r:embed="rId8"/>
                <a:stretch>
                  <a:fillRect/>
                </a:stretch>
              </a:blipFill>
            </p:spPr>
            <p:txBody>
              <a:bodyPr/>
              <a:lstStyle/>
              <a:p>
                <a:r>
                  <a:rPr lang="zh-TW" altLang="en-US">
                    <a:noFill/>
                  </a:rPr>
                  <a:t> </a:t>
                </a:r>
              </a:p>
            </p:txBody>
          </p:sp>
        </mc:Fallback>
      </mc:AlternateContent>
      <p:sp>
        <p:nvSpPr>
          <p:cNvPr id="4" name="矩形 3">
            <a:extLst>
              <a:ext uri="{FF2B5EF4-FFF2-40B4-BE49-F238E27FC236}">
                <a16:creationId xmlns:a16="http://schemas.microsoft.com/office/drawing/2014/main" id="{5CB54CAD-4396-4E51-832E-127E6395A73A}"/>
              </a:ext>
            </a:extLst>
          </p:cNvPr>
          <p:cNvSpPr/>
          <p:nvPr/>
        </p:nvSpPr>
        <p:spPr>
          <a:xfrm>
            <a:off x="8027723" y="5048580"/>
            <a:ext cx="2458940" cy="66931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矩形 6">
            <a:extLst>
              <a:ext uri="{FF2B5EF4-FFF2-40B4-BE49-F238E27FC236}">
                <a16:creationId xmlns:a16="http://schemas.microsoft.com/office/drawing/2014/main" id="{370186FE-E7B5-42EA-AE37-2CE6DC67F6E0}"/>
              </a:ext>
            </a:extLst>
          </p:cNvPr>
          <p:cNvSpPr/>
          <p:nvPr/>
        </p:nvSpPr>
        <p:spPr>
          <a:xfrm>
            <a:off x="8375249" y="5509698"/>
            <a:ext cx="2012089" cy="561949"/>
          </a:xfrm>
          <a:prstGeom prst="rect">
            <a:avLst/>
          </a:prstGeom>
        </p:spPr>
        <p:txBody>
          <a:bodyPr wrap="none">
            <a:spAutoFit/>
          </a:bodyPr>
          <a:lstStyle/>
          <a:p>
            <a:pPr>
              <a:lnSpc>
                <a:spcPct val="200000"/>
              </a:lnSpc>
            </a:pPr>
            <a:r>
              <a:rPr lang="en-US" altLang="zh-TW" dirty="0">
                <a:solidFill>
                  <a:srgbClr val="FF0000"/>
                </a:solidFill>
                <a:latin typeface="Times New Roman" panose="02020603050405020304" pitchFamily="18" charset="0"/>
                <a:ea typeface="微軟正黑體" panose="020B0604030504040204" pitchFamily="34" charset="-120"/>
                <a:cs typeface="Times New Roman" panose="02020603050405020304" pitchFamily="18" charset="0"/>
              </a:rPr>
              <a:t>Not a valid solution</a:t>
            </a:r>
          </a:p>
        </p:txBody>
      </p:sp>
    </p:spTree>
    <p:extLst>
      <p:ext uri="{BB962C8B-B14F-4D97-AF65-F5344CB8AC3E}">
        <p14:creationId xmlns:p14="http://schemas.microsoft.com/office/powerpoint/2010/main" val="267317602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ASIC Implementation</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p:txBody>
          <a:bodyPr/>
          <a:lstStyle/>
          <a:p>
            <a:fld id="{565CE74E-AB26-4998-AD42-012C4C1AD076}" type="slidenum">
              <a:rPr lang="zh-CN" altLang="en-US" smtClean="0"/>
              <a:t>70</a:t>
            </a:fld>
            <a:endParaRPr lang="zh-CN" altLang="en-US" dirty="0"/>
          </a:p>
        </p:txBody>
      </p:sp>
      <p:graphicFrame>
        <p:nvGraphicFramePr>
          <p:cNvPr id="7" name="表格 8">
            <a:extLst>
              <a:ext uri="{FF2B5EF4-FFF2-40B4-BE49-F238E27FC236}">
                <a16:creationId xmlns:a16="http://schemas.microsoft.com/office/drawing/2014/main" id="{60B8C6D0-E205-47C3-9BC6-3A845FB787F5}"/>
              </a:ext>
            </a:extLst>
          </p:cNvPr>
          <p:cNvGraphicFramePr>
            <a:graphicFrameLocks noGrp="1"/>
          </p:cNvGraphicFramePr>
          <p:nvPr>
            <p:extLst>
              <p:ext uri="{D42A27DB-BD31-4B8C-83A1-F6EECF244321}">
                <p14:modId xmlns:p14="http://schemas.microsoft.com/office/powerpoint/2010/main" val="691386248"/>
              </p:ext>
            </p:extLst>
          </p:nvPr>
        </p:nvGraphicFramePr>
        <p:xfrm>
          <a:off x="720898" y="1547588"/>
          <a:ext cx="5032202" cy="3955352"/>
        </p:xfrm>
        <a:graphic>
          <a:graphicData uri="http://schemas.openxmlformats.org/drawingml/2006/table">
            <a:tbl>
              <a:tblPr firstRow="1" bandRow="1">
                <a:tableStyleId>{9D7B26C5-4107-4FEC-AEDC-1716B250A1EF}</a:tableStyleId>
              </a:tblPr>
              <a:tblGrid>
                <a:gridCol w="2233727">
                  <a:extLst>
                    <a:ext uri="{9D8B030D-6E8A-4147-A177-3AD203B41FA5}">
                      <a16:colId xmlns:a16="http://schemas.microsoft.com/office/drawing/2014/main" val="2607452419"/>
                    </a:ext>
                  </a:extLst>
                </a:gridCol>
                <a:gridCol w="2798475">
                  <a:extLst>
                    <a:ext uri="{9D8B030D-6E8A-4147-A177-3AD203B41FA5}">
                      <a16:colId xmlns:a16="http://schemas.microsoft.com/office/drawing/2014/main" val="1825371002"/>
                    </a:ext>
                  </a:extLst>
                </a:gridCol>
              </a:tblGrid>
              <a:tr h="494419">
                <a:tc>
                  <a:txBody>
                    <a:bodyPr/>
                    <a:lstStyle/>
                    <a:p>
                      <a:pPr algn="ctr"/>
                      <a:r>
                        <a:rPr lang="en-US" altLang="zh-TW" b="0" dirty="0">
                          <a:solidFill>
                            <a:schemeClr val="tx1"/>
                          </a:solidFill>
                        </a:rPr>
                        <a:t>Process</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10000"/>
                        <a:lumOff val="90000"/>
                      </a:schemeClr>
                    </a:solidFill>
                  </a:tcPr>
                </a:tc>
                <a:tc>
                  <a:txBody>
                    <a:bodyPr/>
                    <a:lstStyle/>
                    <a:p>
                      <a:pPr algn="ctr"/>
                      <a:r>
                        <a:rPr lang="en-US" altLang="zh-TW" b="0" dirty="0">
                          <a:solidFill>
                            <a:schemeClr val="tx1"/>
                          </a:solidFill>
                        </a:rPr>
                        <a:t>TSMC 0.18</a:t>
                      </a:r>
                      <a:r>
                        <a:rPr lang="zh-TW" altLang="en-US" b="0" dirty="0">
                          <a:solidFill>
                            <a:schemeClr val="tx1"/>
                          </a:solidFill>
                        </a:rPr>
                        <a:t> </a:t>
                      </a:r>
                      <a:r>
                        <a:rPr lang="el-GR" altLang="zh-TW" b="0" dirty="0">
                          <a:solidFill>
                            <a:schemeClr val="tx1"/>
                          </a:solidFill>
                        </a:rPr>
                        <a:t>μ</a:t>
                      </a:r>
                      <a:r>
                        <a:rPr lang="en-US" altLang="zh-TW" b="0" dirty="0">
                          <a:solidFill>
                            <a:schemeClr val="tx1"/>
                          </a:solidFill>
                        </a:rPr>
                        <a:t>m</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75986327"/>
                  </a:ext>
                </a:extLst>
              </a:tr>
              <a:tr h="494419">
                <a:tc>
                  <a:txBody>
                    <a:bodyPr/>
                    <a:lstStyle/>
                    <a:p>
                      <a:pPr algn="ctr"/>
                      <a:r>
                        <a:rPr lang="en-US" altLang="zh-TW" b="0" dirty="0">
                          <a:solidFill>
                            <a:schemeClr val="tx1"/>
                          </a:solidFill>
                        </a:rPr>
                        <a:t>Pin num</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10000"/>
                        <a:lumOff val="90000"/>
                      </a:schemeClr>
                    </a:solidFill>
                  </a:tcPr>
                </a:tc>
                <a:tc>
                  <a:txBody>
                    <a:bodyPr/>
                    <a:lstStyle/>
                    <a:p>
                      <a:pPr algn="ctr"/>
                      <a:r>
                        <a:rPr lang="en-US" altLang="zh-TW" b="0" dirty="0">
                          <a:solidFill>
                            <a:schemeClr val="tx1"/>
                          </a:solidFill>
                        </a:rPr>
                        <a:t>460</a:t>
                      </a:r>
                      <a:endParaRPr lang="zh-TW"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0004748"/>
                  </a:ext>
                </a:extLst>
              </a:tr>
              <a:tr h="494419">
                <a:tc>
                  <a:txBody>
                    <a:bodyPr/>
                    <a:lstStyle/>
                    <a:p>
                      <a:pPr algn="ctr"/>
                      <a:r>
                        <a:rPr lang="en-US" altLang="zh-TW" dirty="0">
                          <a:solidFill>
                            <a:schemeClr val="tx1"/>
                          </a:solidFill>
                        </a:rPr>
                        <a:t>Chip size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4980 </a:t>
                      </a:r>
                      <a:r>
                        <a:rPr lang="el-GR" altLang="zh-TW" b="0" dirty="0">
                          <a:solidFill>
                            <a:schemeClr val="tx1"/>
                          </a:solidFill>
                        </a:rPr>
                        <a:t>μ</a:t>
                      </a:r>
                      <a:r>
                        <a:rPr lang="en-US" altLang="zh-TW" b="0" dirty="0">
                          <a:solidFill>
                            <a:schemeClr val="tx1"/>
                          </a:solidFill>
                        </a:rPr>
                        <a:t>m</a:t>
                      </a:r>
                      <a:r>
                        <a:rPr lang="zh-TW" altLang="en-US" b="0" dirty="0">
                          <a:solidFill>
                            <a:schemeClr val="tx1"/>
                          </a:solidFill>
                        </a:rPr>
                        <a:t> </a:t>
                      </a:r>
                      <a:r>
                        <a:rPr lang="en-US" altLang="zh-TW" dirty="0">
                          <a:solidFill>
                            <a:schemeClr val="tx1"/>
                          </a:solidFill>
                        </a:rPr>
                        <a:t>×</a:t>
                      </a:r>
                      <a:r>
                        <a:rPr lang="zh-TW" altLang="en-US" dirty="0">
                          <a:solidFill>
                            <a:schemeClr val="tx1"/>
                          </a:solidFill>
                        </a:rPr>
                        <a:t> </a:t>
                      </a:r>
                      <a:r>
                        <a:rPr lang="en-US" altLang="zh-TW" dirty="0">
                          <a:solidFill>
                            <a:schemeClr val="tx1"/>
                          </a:solidFill>
                        </a:rPr>
                        <a:t>4980 </a:t>
                      </a:r>
                      <a:r>
                        <a:rPr lang="el-GR" altLang="zh-TW" b="0" dirty="0">
                          <a:solidFill>
                            <a:schemeClr val="tx1"/>
                          </a:solidFill>
                        </a:rPr>
                        <a:t>μ</a:t>
                      </a:r>
                      <a:r>
                        <a:rPr lang="en-US" altLang="zh-TW" b="0" dirty="0">
                          <a:solidFill>
                            <a:schemeClr val="tx1"/>
                          </a:solidFill>
                        </a:rPr>
                        <a:t>m</a:t>
                      </a:r>
                      <a:r>
                        <a:rPr lang="en-US" altLang="zh-TW" dirty="0">
                          <a:solidFill>
                            <a:schemeClr val="tx1"/>
                          </a:solidFill>
                        </a:rPr>
                        <a:t> </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73435031"/>
                  </a:ext>
                </a:extLst>
              </a:tr>
              <a:tr h="494419">
                <a:tc>
                  <a:txBody>
                    <a:bodyPr/>
                    <a:lstStyle/>
                    <a:p>
                      <a:pPr algn="ctr"/>
                      <a:r>
                        <a:rPr lang="en-US" altLang="zh-TW" dirty="0">
                          <a:solidFill>
                            <a:schemeClr val="tx1"/>
                          </a:solidFill>
                        </a:rPr>
                        <a:t>Core size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4410 </a:t>
                      </a:r>
                      <a:r>
                        <a:rPr lang="el-GR" altLang="zh-TW" b="0" dirty="0">
                          <a:solidFill>
                            <a:schemeClr val="tx1"/>
                          </a:solidFill>
                        </a:rPr>
                        <a:t>μ</a:t>
                      </a:r>
                      <a:r>
                        <a:rPr lang="en-US" altLang="zh-TW" b="0" dirty="0">
                          <a:solidFill>
                            <a:schemeClr val="tx1"/>
                          </a:solidFill>
                        </a:rPr>
                        <a:t>m</a:t>
                      </a:r>
                      <a:r>
                        <a:rPr lang="zh-TW" altLang="en-US" b="0" dirty="0">
                          <a:solidFill>
                            <a:schemeClr val="tx1"/>
                          </a:solidFill>
                        </a:rPr>
                        <a:t> </a:t>
                      </a:r>
                      <a:r>
                        <a:rPr lang="en-US" altLang="zh-TW" dirty="0">
                          <a:solidFill>
                            <a:schemeClr val="tx1"/>
                          </a:solidFill>
                        </a:rPr>
                        <a:t>×</a:t>
                      </a:r>
                      <a:r>
                        <a:rPr lang="zh-TW" altLang="en-US" dirty="0">
                          <a:solidFill>
                            <a:schemeClr val="tx1"/>
                          </a:solidFill>
                        </a:rPr>
                        <a:t> </a:t>
                      </a:r>
                      <a:r>
                        <a:rPr lang="en-US" altLang="zh-TW" dirty="0">
                          <a:solidFill>
                            <a:schemeClr val="tx1"/>
                          </a:solidFill>
                        </a:rPr>
                        <a:t>4410 </a:t>
                      </a:r>
                      <a:r>
                        <a:rPr lang="el-GR" altLang="zh-TW" b="0" dirty="0">
                          <a:solidFill>
                            <a:schemeClr val="tx1"/>
                          </a:solidFill>
                        </a:rPr>
                        <a:t>μ</a:t>
                      </a:r>
                      <a:r>
                        <a:rPr lang="en-US" altLang="zh-TW" b="0" dirty="0">
                          <a:solidFill>
                            <a:schemeClr val="tx1"/>
                          </a:solidFill>
                        </a:rPr>
                        <a:t>m</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72242350"/>
                  </a:ext>
                </a:extLst>
              </a:tr>
              <a:tr h="494419">
                <a:tc>
                  <a:txBody>
                    <a:bodyPr/>
                    <a:lstStyle/>
                    <a:p>
                      <a:pPr algn="ctr"/>
                      <a:r>
                        <a:rPr lang="en-US" altLang="zh-TW" dirty="0">
                          <a:solidFill>
                            <a:schemeClr val="tx1"/>
                          </a:solidFill>
                        </a:rPr>
                        <a:t>Gate count</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1294188.81</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1360208"/>
                  </a:ext>
                </a:extLst>
              </a:tr>
              <a:tr h="494419">
                <a:tc>
                  <a:txBody>
                    <a:bodyPr/>
                    <a:lstStyle/>
                    <a:p>
                      <a:pPr algn="ctr"/>
                      <a:r>
                        <a:rPr lang="en-US" altLang="zh-TW" dirty="0">
                          <a:solidFill>
                            <a:schemeClr val="tx1"/>
                          </a:solidFill>
                        </a:rPr>
                        <a:t>Voltage</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1.8 V</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2614476"/>
                  </a:ext>
                </a:extLst>
              </a:tr>
              <a:tr h="494419">
                <a:tc>
                  <a:txBody>
                    <a:bodyPr/>
                    <a:lstStyle/>
                    <a:p>
                      <a:pPr algn="ctr"/>
                      <a:r>
                        <a:rPr lang="en-US" altLang="zh-TW" dirty="0">
                          <a:solidFill>
                            <a:schemeClr val="tx1"/>
                          </a:solidFill>
                        </a:rPr>
                        <a:t>Frequency</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37 MHz</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94601032"/>
                  </a:ext>
                </a:extLst>
              </a:tr>
              <a:tr h="494419">
                <a:tc>
                  <a:txBody>
                    <a:bodyPr/>
                    <a:lstStyle/>
                    <a:p>
                      <a:pPr algn="ctr"/>
                      <a:r>
                        <a:rPr lang="en-US" altLang="zh-TW" dirty="0">
                          <a:solidFill>
                            <a:schemeClr val="tx1"/>
                          </a:solidFill>
                        </a:rPr>
                        <a:t>Power</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gn="ctr"/>
                      <a:r>
                        <a:rPr lang="en-US" altLang="zh-TW" dirty="0">
                          <a:solidFill>
                            <a:schemeClr val="tx1"/>
                          </a:solidFill>
                        </a:rPr>
                        <a:t>74.2044 </a:t>
                      </a:r>
                      <a:r>
                        <a:rPr lang="en-US" altLang="zh-TW" dirty="0" err="1">
                          <a:solidFill>
                            <a:schemeClr val="tx1"/>
                          </a:solidFill>
                        </a:rPr>
                        <a:t>mW</a:t>
                      </a:r>
                      <a:endParaRPr lang="zh-TW"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0787173"/>
                  </a:ext>
                </a:extLst>
              </a:tr>
            </a:tbl>
          </a:graphicData>
        </a:graphic>
      </p:graphicFrame>
      <p:pic>
        <p:nvPicPr>
          <p:cNvPr id="9" name="圖片 8">
            <a:extLst>
              <a:ext uri="{FF2B5EF4-FFF2-40B4-BE49-F238E27FC236}">
                <a16:creationId xmlns:a16="http://schemas.microsoft.com/office/drawing/2014/main" id="{58167ED6-9210-425C-B49A-26337693F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902" y="1268011"/>
            <a:ext cx="4764780" cy="4771050"/>
          </a:xfrm>
          <a:prstGeom prst="rect">
            <a:avLst/>
          </a:prstGeom>
        </p:spPr>
      </p:pic>
    </p:spTree>
    <p:extLst>
      <p:ext uri="{BB962C8B-B14F-4D97-AF65-F5344CB8AC3E}">
        <p14:creationId xmlns:p14="http://schemas.microsoft.com/office/powerpoint/2010/main" val="260747549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9972EC-2583-5FA0-30F6-C1B8DB68FE8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856E19F9-7ADB-A503-4B41-2AB51EBFA6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AFE3C5D3-3E8C-6018-F44D-D8ABAFCE9ADB}"/>
              </a:ext>
            </a:extLst>
          </p:cNvPr>
          <p:cNvSpPr txBox="1"/>
          <p:nvPr/>
        </p:nvSpPr>
        <p:spPr>
          <a:xfrm>
            <a:off x="3633274" y="2647604"/>
            <a:ext cx="7937513" cy="1938992"/>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Conclusion </a:t>
            </a:r>
          </a:p>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&amp; Future Work</a:t>
            </a:r>
          </a:p>
          <a:p>
            <a:pPr algn="ctr"/>
            <a:endPar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9D99526E-F445-D24B-29D1-B3CD083F46FD}"/>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C9929C14-5914-813D-4DCC-BFE3E3BAD33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FDB24E76-C37D-4A18-B204-6C04AE992A56}"/>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B344D236-0B4E-E878-7D79-8F3AC563409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B69AB7E7-5611-FB7C-C0AA-109466894D0D}"/>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2C8F08C-F9B9-37D1-59F5-A52B5B359FD5}"/>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31879A3C-2B52-78FA-42C3-8F99277D222B}"/>
              </a:ext>
            </a:extLst>
          </p:cNvPr>
          <p:cNvSpPr>
            <a:spLocks noGrp="1"/>
          </p:cNvSpPr>
          <p:nvPr>
            <p:ph type="sldNum" sz="quarter" idx="12"/>
          </p:nvPr>
        </p:nvSpPr>
        <p:spPr/>
        <p:txBody>
          <a:bodyPr/>
          <a:lstStyle/>
          <a:p>
            <a:fld id="{565CE74E-AB26-4998-AD42-012C4C1AD076}" type="slidenum">
              <a:rPr lang="zh-CN" altLang="en-US" smtClean="0"/>
              <a:t>71</a:t>
            </a:fld>
            <a:endParaRPr lang="zh-CN" altLang="en-US"/>
          </a:p>
        </p:txBody>
      </p:sp>
    </p:spTree>
    <p:extLst>
      <p:ext uri="{BB962C8B-B14F-4D97-AF65-F5344CB8AC3E}">
        <p14:creationId xmlns:p14="http://schemas.microsoft.com/office/powerpoint/2010/main" val="389351197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C61887-4B6D-3E7D-2FD6-F248CEAF226E}"/>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5D4D9198-CCD7-62FD-C1E4-5CACC7D94EE1}"/>
              </a:ext>
            </a:extLst>
          </p:cNvPr>
          <p:cNvGrpSpPr/>
          <p:nvPr/>
        </p:nvGrpSpPr>
        <p:grpSpPr>
          <a:xfrm>
            <a:off x="568443" y="319365"/>
            <a:ext cx="1683206" cy="461665"/>
            <a:chOff x="568442" y="319364"/>
            <a:chExt cx="1683206" cy="461666"/>
          </a:xfrm>
        </p:grpSpPr>
        <p:sp>
          <p:nvSpPr>
            <p:cNvPr id="55" name="文本框 23">
              <a:extLst>
                <a:ext uri="{FF2B5EF4-FFF2-40B4-BE49-F238E27FC236}">
                  <a16:creationId xmlns:a16="http://schemas.microsoft.com/office/drawing/2014/main" id="{32A90858-F9AB-BCB8-E7B4-E9F75F47D171}"/>
                </a:ext>
              </a:extLst>
            </p:cNvPr>
            <p:cNvSpPr txBox="1"/>
            <p:nvPr/>
          </p:nvSpPr>
          <p:spPr>
            <a:xfrm>
              <a:off x="665958" y="319364"/>
              <a:ext cx="158569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Conclusion</a:t>
              </a:r>
              <a:endPar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9B57B09-D165-D27A-9FE5-599D28EBB537}"/>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F18A4FC-6B94-2FA2-CC6D-ADB6435AFCB4}"/>
              </a:ext>
            </a:extLst>
          </p:cNvPr>
          <p:cNvSpPr>
            <a:spLocks noGrp="1"/>
          </p:cNvSpPr>
          <p:nvPr>
            <p:ph type="sldNum" sz="quarter" idx="12"/>
          </p:nvPr>
        </p:nvSpPr>
        <p:spPr/>
        <p:txBody>
          <a:bodyPr/>
          <a:lstStyle/>
          <a:p>
            <a:fld id="{565CE74E-AB26-4998-AD42-012C4C1AD076}" type="slidenum">
              <a:rPr lang="zh-CN" altLang="en-US" smtClean="0"/>
              <a:t>72</a:t>
            </a:fld>
            <a:endParaRPr lang="zh-CN" altLang="en-US" dirty="0"/>
          </a:p>
        </p:txBody>
      </p:sp>
      <p:sp>
        <p:nvSpPr>
          <p:cNvPr id="8" name="文字方塊 7">
            <a:extLst>
              <a:ext uri="{FF2B5EF4-FFF2-40B4-BE49-F238E27FC236}">
                <a16:creationId xmlns:a16="http://schemas.microsoft.com/office/drawing/2014/main" id="{F591CE43-D12E-844F-1422-4FB3560F3CA4}"/>
              </a:ext>
            </a:extLst>
          </p:cNvPr>
          <p:cNvSpPr txBox="1"/>
          <p:nvPr/>
        </p:nvSpPr>
        <p:spPr>
          <a:xfrm>
            <a:off x="1051327" y="932034"/>
            <a:ext cx="10349809" cy="499393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Technical Contributions</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Efficient Resource Sharing</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Low-Latency MDC-Based NTT</a:t>
            </a:r>
          </a:p>
          <a:p>
            <a:pPr marL="800100" lvl="1" indent="-342900">
              <a:lnSpc>
                <a:spcPct val="200000"/>
              </a:lnSpc>
              <a:buFont typeface="Arial" panose="020B0604020202020204" pitchFamily="34" charset="0"/>
              <a:buChar char="•"/>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Complete Support Modules with AXI</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Implementation Results:</a:t>
            </a:r>
          </a:p>
          <a:p>
            <a:pPr marL="800100" lvl="1" indent="-342900">
              <a:lnSpc>
                <a:spcPct val="200000"/>
              </a:lnSpc>
              <a:buFont typeface="Arial" panose="020B0604020202020204" pitchFamily="34" charset="0"/>
              <a:buChar cha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FPGA</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On Xilinx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Virtex</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UltraScale</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(xcvu19p), KeyGen/SignGen/SignVer take 90.8K, 151.8K, and 88.4K cycles @147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MHz.</a:t>
            </a: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800100" lvl="1" indent="-342900">
              <a:lnSpc>
                <a:spcPct val="200000"/>
              </a:lnSpc>
              <a:buFont typeface="Arial" panose="020B0604020202020204" pitchFamily="34" charset="0"/>
              <a:buChar char="•"/>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ASIC</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Synthesized in TSMC 0.18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μm</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design runs at 37 MHz with low-power performance, suitable for embedded or secure systems.</a:t>
            </a:r>
          </a:p>
        </p:txBody>
      </p:sp>
    </p:spTree>
    <p:extLst>
      <p:ext uri="{BB962C8B-B14F-4D97-AF65-F5344CB8AC3E}">
        <p14:creationId xmlns:p14="http://schemas.microsoft.com/office/powerpoint/2010/main" val="251137781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56A18B-EFD2-1555-F647-F8AC8F82EFC5}"/>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73C5DC7A-2F76-EB8B-8855-6E845F8F59F2}"/>
              </a:ext>
            </a:extLst>
          </p:cNvPr>
          <p:cNvGrpSpPr/>
          <p:nvPr/>
        </p:nvGrpSpPr>
        <p:grpSpPr>
          <a:xfrm>
            <a:off x="568443" y="319365"/>
            <a:ext cx="1832543" cy="461665"/>
            <a:chOff x="568442" y="319364"/>
            <a:chExt cx="1832543" cy="461666"/>
          </a:xfrm>
        </p:grpSpPr>
        <p:sp>
          <p:nvSpPr>
            <p:cNvPr id="55" name="文本框 23">
              <a:extLst>
                <a:ext uri="{FF2B5EF4-FFF2-40B4-BE49-F238E27FC236}">
                  <a16:creationId xmlns:a16="http://schemas.microsoft.com/office/drawing/2014/main" id="{7BA6C2CC-7C20-2860-7BED-82D204B2F4AE}"/>
                </a:ext>
              </a:extLst>
            </p:cNvPr>
            <p:cNvSpPr txBox="1"/>
            <p:nvPr/>
          </p:nvSpPr>
          <p:spPr>
            <a:xfrm>
              <a:off x="665958" y="319364"/>
              <a:ext cx="1735027"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Future Work</a:t>
              </a:r>
            </a:p>
          </p:txBody>
        </p:sp>
        <p:sp>
          <p:nvSpPr>
            <p:cNvPr id="56" name="等腰三角形 55">
              <a:extLst>
                <a:ext uri="{FF2B5EF4-FFF2-40B4-BE49-F238E27FC236}">
                  <a16:creationId xmlns:a16="http://schemas.microsoft.com/office/drawing/2014/main" id="{DDBB1CE4-FA2F-02B2-C0D1-D2046E3B1AD4}"/>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510FF84C-347E-F4DA-1166-E32F70CD551A}"/>
              </a:ext>
            </a:extLst>
          </p:cNvPr>
          <p:cNvSpPr>
            <a:spLocks noGrp="1"/>
          </p:cNvSpPr>
          <p:nvPr>
            <p:ph type="sldNum" sz="quarter" idx="12"/>
          </p:nvPr>
        </p:nvSpPr>
        <p:spPr/>
        <p:txBody>
          <a:bodyPr/>
          <a:lstStyle/>
          <a:p>
            <a:fld id="{565CE74E-AB26-4998-AD42-012C4C1AD076}" type="slidenum">
              <a:rPr lang="zh-CN" altLang="en-US" smtClean="0"/>
              <a:t>73</a:t>
            </a:fld>
            <a:endParaRPr lang="zh-CN" altLang="en-US" dirty="0"/>
          </a:p>
        </p:txBody>
      </p:sp>
      <p:sp>
        <p:nvSpPr>
          <p:cNvPr id="8" name="文字方塊 7">
            <a:extLst>
              <a:ext uri="{FF2B5EF4-FFF2-40B4-BE49-F238E27FC236}">
                <a16:creationId xmlns:a16="http://schemas.microsoft.com/office/drawing/2014/main" id="{D394EC58-CEFA-D04B-017B-5C7DAB6C4EC0}"/>
              </a:ext>
            </a:extLst>
          </p:cNvPr>
          <p:cNvSpPr txBox="1"/>
          <p:nvPr/>
        </p:nvSpPr>
        <p:spPr>
          <a:xfrm>
            <a:off x="937027" y="1027443"/>
            <a:ext cx="10349809" cy="3885936"/>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Support for multiple parameter sets and security levels</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Currently focused on ML-DSA-44, the design can be extended to ML-DSA-65/87 with automatic adjustment of data lengths and module configurations for better scalability.</a:t>
            </a:r>
          </a:p>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Power-efficient design strategies</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ASIC implementations can adopt clock gating, power gating, and DVFS to reduce idle power and enhance energy efficiency in low-power applications.</a:t>
            </a:r>
          </a:p>
          <a:p>
            <a:pPr marL="342900" indent="-342900">
              <a:lnSpc>
                <a:spcPct val="200000"/>
              </a:lnSpc>
              <a:buFont typeface="Wingdings" panose="05000000000000000000" pitchFamily="2" charset="2"/>
              <a:buChar char="ü"/>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SoC platform integration</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The accelerator can be integrated into RISC-V or ARM SoCs, enabling hardware/software co-verification and streamlining deployment.</a:t>
            </a:r>
          </a:p>
        </p:txBody>
      </p:sp>
    </p:spTree>
    <p:extLst>
      <p:ext uri="{BB962C8B-B14F-4D97-AF65-F5344CB8AC3E}">
        <p14:creationId xmlns:p14="http://schemas.microsoft.com/office/powerpoint/2010/main" val="51476521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14880-E770-20E9-2930-4C910D99A28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4CB2FA-4D90-990A-C5DA-0D35CFD6A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35B90A05-E2E5-D0FB-B4EA-102A20987D87}"/>
              </a:ext>
            </a:extLst>
          </p:cNvPr>
          <p:cNvSpPr txBox="1"/>
          <p:nvPr/>
        </p:nvSpPr>
        <p:spPr>
          <a:xfrm>
            <a:off x="3764150" y="2942149"/>
            <a:ext cx="7937513" cy="707886"/>
          </a:xfrm>
          <a:prstGeom prst="rect">
            <a:avLst/>
          </a:prstGeom>
        </p:spPr>
        <p:txBody>
          <a:bodyPr wrap="square" rtlCol="0">
            <a:spAutoFit/>
          </a:bodyPr>
          <a:lstStyle/>
          <a:p>
            <a:pPr algn="ctr"/>
            <a:r>
              <a:rPr lang="en-US" altLang="zh-TW"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18ED204F-D663-AD89-7712-F54F25807490}"/>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26876E3A-FEB6-7645-28C5-B357A85E44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CBB6BF84-C693-58B1-CEC4-3B2FC3BC5A69}"/>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2C3FF61B-49A1-FCCB-A94B-D666302A38FE}"/>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CF2B003-E7D9-8ABD-E973-1C54877A6D97}"/>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F93B6AEC-EEDA-6780-DD97-CD6616EB40E0}"/>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20FEF939-5B3B-C058-0C9C-9A219B447CAA}"/>
              </a:ext>
            </a:extLst>
          </p:cNvPr>
          <p:cNvSpPr>
            <a:spLocks noGrp="1"/>
          </p:cNvSpPr>
          <p:nvPr>
            <p:ph type="sldNum" sz="quarter" idx="12"/>
          </p:nvPr>
        </p:nvSpPr>
        <p:spPr/>
        <p:txBody>
          <a:bodyPr/>
          <a:lstStyle/>
          <a:p>
            <a:fld id="{565CE74E-AB26-4998-AD42-012C4C1AD076}" type="slidenum">
              <a:rPr lang="zh-CN" altLang="en-US" smtClean="0"/>
              <a:t>74</a:t>
            </a:fld>
            <a:endParaRPr lang="zh-CN" altLang="en-US" dirty="0"/>
          </a:p>
        </p:txBody>
      </p:sp>
    </p:spTree>
    <p:extLst>
      <p:ext uri="{BB962C8B-B14F-4D97-AF65-F5344CB8AC3E}">
        <p14:creationId xmlns:p14="http://schemas.microsoft.com/office/powerpoint/2010/main" val="413843433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62D52-6240-5513-70BB-A848F8B29181}"/>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50A2841-1737-C9C3-E0CF-6CADF7819163}"/>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4E9A6C7B-0815-AF78-FA74-E3690D29CC2E}"/>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BE654A1-A710-D3C2-7F29-6F0A072103C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B3B542C9-3424-9ADD-7E23-C230D5DD4365}"/>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B12D594A-9BF7-5452-83E1-006468172167}"/>
              </a:ext>
            </a:extLst>
          </p:cNvPr>
          <p:cNvSpPr>
            <a:spLocks noGrp="1"/>
          </p:cNvSpPr>
          <p:nvPr>
            <p:ph type="sldNum" sz="quarter" idx="12"/>
          </p:nvPr>
        </p:nvSpPr>
        <p:spPr/>
        <p:txBody>
          <a:bodyPr/>
          <a:lstStyle/>
          <a:p>
            <a:fld id="{565CE74E-AB26-4998-AD42-012C4C1AD076}" type="slidenum">
              <a:rPr lang="zh-CN" altLang="en-US" smtClean="0"/>
              <a:t>75</a:t>
            </a:fld>
            <a:endParaRPr lang="zh-CN" altLang="en-US" dirty="0"/>
          </a:p>
        </p:txBody>
      </p:sp>
      <p:sp>
        <p:nvSpPr>
          <p:cNvPr id="5" name="文字方塊 4">
            <a:extLst>
              <a:ext uri="{FF2B5EF4-FFF2-40B4-BE49-F238E27FC236}">
                <a16:creationId xmlns:a16="http://schemas.microsoft.com/office/drawing/2014/main" id="{C63900ED-95CF-07BA-92C8-A28D6F32A043}"/>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98202A64-F79E-746D-8696-F95B2D7291DE}"/>
              </a:ext>
            </a:extLst>
          </p:cNvPr>
          <p:cNvSpPr txBox="1"/>
          <p:nvPr/>
        </p:nvSpPr>
        <p:spPr>
          <a:xfrm>
            <a:off x="720898" y="1270548"/>
            <a:ext cx="10917152" cy="4801314"/>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[1] L. Beckwith, D. T. Nguyen, and K. Gaj, “High-performance hardware implementation of crystals-</a:t>
            </a:r>
            <a:r>
              <a:rPr lang="en-US" altLang="zh-TW" dirty="0" err="1">
                <a:latin typeface="Times New Roman" panose="02020603050405020304" pitchFamily="18" charset="0"/>
                <a:cs typeface="Times New Roman" panose="02020603050405020304" pitchFamily="18" charset="0"/>
              </a:rPr>
              <a:t>dilithium</a:t>
            </a:r>
            <a:r>
              <a:rPr lang="en-US" altLang="zh-TW" dirty="0">
                <a:latin typeface="Times New Roman" panose="02020603050405020304" pitchFamily="18" charset="0"/>
                <a:cs typeface="Times New Roman" panose="02020603050405020304" pitchFamily="18" charset="0"/>
              </a:rPr>
              <a:t>,” in</a:t>
            </a:r>
            <a:r>
              <a:rPr lang="en-US" altLang="zh-TW" i="1" dirty="0">
                <a:latin typeface="Times New Roman" panose="02020603050405020304" pitchFamily="18" charset="0"/>
                <a:cs typeface="Times New Roman" panose="02020603050405020304" pitchFamily="18" charset="0"/>
              </a:rPr>
              <a:t> </a:t>
            </a:r>
            <a:r>
              <a:rPr lang="zh-TW" altLang="en-US" i="1" dirty="0">
                <a:latin typeface="Times New Roman" panose="02020603050405020304" pitchFamily="18" charset="0"/>
                <a:cs typeface="Times New Roman" panose="02020603050405020304" pitchFamily="18" charset="0"/>
              </a:rPr>
              <a:t> </a:t>
            </a:r>
            <a:r>
              <a:rPr lang="en-US" altLang="zh-TW" i="1" dirty="0">
                <a:latin typeface="Times New Roman" panose="02020603050405020304" pitchFamily="18" charset="0"/>
                <a:cs typeface="Times New Roman" panose="02020603050405020304" pitchFamily="18" charset="0"/>
              </a:rPr>
              <a:t>Proceedings of 2021 International Conference on Field-Programmable Technology (ICFPT)</a:t>
            </a:r>
            <a:r>
              <a:rPr lang="en-US" altLang="zh-TW" dirty="0">
                <a:latin typeface="Times New Roman" panose="02020603050405020304" pitchFamily="18" charset="0"/>
                <a:cs typeface="Times New Roman" panose="02020603050405020304" pitchFamily="18" charset="0"/>
              </a:rPr>
              <a:t>, 2021, pp. 1–10. </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[2] K. </a:t>
            </a:r>
            <a:r>
              <a:rPr lang="en-US" altLang="zh-TW" dirty="0" err="1">
                <a:latin typeface="Times New Roman" panose="02020603050405020304" pitchFamily="18" charset="0"/>
                <a:cs typeface="Times New Roman" panose="02020603050405020304" pitchFamily="18" charset="0"/>
              </a:rPr>
              <a:t>Boudgoust</a:t>
            </a:r>
            <a:r>
              <a:rPr lang="en-US" altLang="zh-TW" dirty="0">
                <a:latin typeface="Times New Roman" panose="02020603050405020304" pitchFamily="18" charset="0"/>
                <a:cs typeface="Times New Roman" panose="02020603050405020304" pitchFamily="18" charset="0"/>
              </a:rPr>
              <a:t>, C. Jeudy, A. Roux-Langlois, and W. Wen, “On the hardness of module learning with errors with short distributions,” Cryptology </a:t>
            </a:r>
            <a:r>
              <a:rPr lang="en-US" altLang="zh-TW" dirty="0" err="1">
                <a:latin typeface="Times New Roman" panose="02020603050405020304" pitchFamily="18" charset="0"/>
                <a:cs typeface="Times New Roman" panose="02020603050405020304" pitchFamily="18" charset="0"/>
              </a:rPr>
              <a:t>ePrint</a:t>
            </a:r>
            <a:r>
              <a:rPr lang="en-US" altLang="zh-TW" dirty="0">
                <a:latin typeface="Times New Roman" panose="02020603050405020304" pitchFamily="18" charset="0"/>
                <a:cs typeface="Times New Roman" panose="02020603050405020304" pitchFamily="18" charset="0"/>
              </a:rPr>
              <a:t> Archive, Paper 2022/472, 2022. [Online]. Available: </a:t>
            </a:r>
            <a:r>
              <a:rPr lang="en-US" altLang="zh-TW" dirty="0">
                <a:latin typeface="Times New Roman" panose="02020603050405020304" pitchFamily="18" charset="0"/>
                <a:cs typeface="Times New Roman" panose="02020603050405020304" pitchFamily="18" charset="0"/>
                <a:hlinkClick r:id="rId3"/>
              </a:rPr>
              <a:t>https://eprint.iacr.org/2022/472</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[3] F. Hirner, A. C. Mert, and S. S. Roy, “Proteus: A pipelined </a:t>
            </a:r>
            <a:r>
              <a:rPr lang="en-US" altLang="zh-TW" dirty="0" err="1">
                <a:latin typeface="Times New Roman" panose="02020603050405020304" pitchFamily="18" charset="0"/>
                <a:cs typeface="Times New Roman" panose="02020603050405020304" pitchFamily="18" charset="0"/>
              </a:rPr>
              <a:t>ntt</a:t>
            </a:r>
            <a:r>
              <a:rPr lang="en-US" altLang="zh-TW" dirty="0">
                <a:latin typeface="Times New Roman" panose="02020603050405020304" pitchFamily="18" charset="0"/>
                <a:cs typeface="Times New Roman" panose="02020603050405020304" pitchFamily="18" charset="0"/>
              </a:rPr>
              <a:t> architecture generator,” </a:t>
            </a:r>
            <a:r>
              <a:rPr lang="en-US" altLang="zh-TW" i="1" dirty="0">
                <a:latin typeface="Times New Roman" panose="02020603050405020304" pitchFamily="18" charset="0"/>
                <a:cs typeface="Times New Roman" panose="02020603050405020304" pitchFamily="18" charset="0"/>
              </a:rPr>
              <a:t>IEEE Transactions on Very Large Scale Integration (VLSI) Systems</a:t>
            </a:r>
            <a:r>
              <a:rPr lang="en-US" altLang="zh-TW" dirty="0">
                <a:latin typeface="Times New Roman" panose="02020603050405020304" pitchFamily="18" charset="0"/>
                <a:cs typeface="Times New Roman" panose="02020603050405020304" pitchFamily="18" charset="0"/>
              </a:rPr>
              <a:t>, vol. 32, no. 7, pp. 1228–1238, 2024.</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[4] Z. Koo, J.-S. No, and Y.-S. Kim, “Reduction from module-sis to ring-sis under norm constraint of ring-sis,” </a:t>
            </a:r>
            <a:r>
              <a:rPr lang="en-US" altLang="zh-TW" i="1" dirty="0">
                <a:latin typeface="Times New Roman" panose="02020603050405020304" pitchFamily="18" charset="0"/>
                <a:cs typeface="Times New Roman" panose="02020603050405020304" pitchFamily="18" charset="0"/>
              </a:rPr>
              <a:t>IEEE Access</a:t>
            </a:r>
            <a:r>
              <a:rPr lang="en-US" altLang="zh-TW" dirty="0">
                <a:latin typeface="Times New Roman" panose="02020603050405020304" pitchFamily="18" charset="0"/>
                <a:cs typeface="Times New Roman" panose="02020603050405020304" pitchFamily="18" charset="0"/>
              </a:rPr>
              <a:t>, vol. 8, pp. 140 998–141 006, 2020. [Online]. Available: </a:t>
            </a:r>
            <a:r>
              <a:rPr lang="en-US" altLang="zh-TW" dirty="0">
                <a:latin typeface="Times New Roman" panose="02020603050405020304" pitchFamily="18" charset="0"/>
                <a:cs typeface="Times New Roman" panose="02020603050405020304" pitchFamily="18" charset="0"/>
                <a:hlinkClick r:id="rId4"/>
              </a:rPr>
              <a:t>https://doi.org/10.1109/ACCESS.2020.3011146</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[5] A. Ltd., AMBA AXI and ACE Protocol Specification, 2011, version 2.0. [Online]. Available: </a:t>
            </a:r>
            <a:r>
              <a:rPr lang="en-US" altLang="zh-TW" dirty="0">
                <a:latin typeface="Times New Roman" panose="02020603050405020304" pitchFamily="18" charset="0"/>
                <a:cs typeface="Times New Roman" panose="02020603050405020304" pitchFamily="18" charset="0"/>
                <a:hlinkClick r:id="rId5"/>
              </a:rPr>
              <a:t>https://developer.arm.com/documentation/ihi0022/latest</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957330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C448F-BA44-6635-C622-9B50D43F98E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EE7D0FE-ACE3-CB92-F3E0-4F06EE172ED5}"/>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3354C7EE-6E73-1571-1262-CCB3FB797B8C}"/>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7ADD8F1-FD02-C0EE-976D-BFD995999AD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351EB166-A45C-5085-3A57-A147C45B7E76}"/>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AE36756D-6785-17D0-AF00-D5E75409694B}"/>
              </a:ext>
            </a:extLst>
          </p:cNvPr>
          <p:cNvSpPr>
            <a:spLocks noGrp="1"/>
          </p:cNvSpPr>
          <p:nvPr>
            <p:ph type="sldNum" sz="quarter" idx="12"/>
          </p:nvPr>
        </p:nvSpPr>
        <p:spPr/>
        <p:txBody>
          <a:bodyPr/>
          <a:lstStyle/>
          <a:p>
            <a:fld id="{565CE74E-AB26-4998-AD42-012C4C1AD076}" type="slidenum">
              <a:rPr lang="zh-CN" altLang="en-US" smtClean="0"/>
              <a:t>76</a:t>
            </a:fld>
            <a:endParaRPr lang="zh-CN" altLang="en-US" dirty="0"/>
          </a:p>
        </p:txBody>
      </p:sp>
      <p:sp>
        <p:nvSpPr>
          <p:cNvPr id="5" name="文字方塊 4">
            <a:extLst>
              <a:ext uri="{FF2B5EF4-FFF2-40B4-BE49-F238E27FC236}">
                <a16:creationId xmlns:a16="http://schemas.microsoft.com/office/drawing/2014/main" id="{4B01C24A-915B-35D6-9EBC-128E06C4C098}"/>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7B741338-68B1-7B4E-CDC2-375C8D6CBE93}"/>
              </a:ext>
            </a:extLst>
          </p:cNvPr>
          <p:cNvSpPr txBox="1"/>
          <p:nvPr/>
        </p:nvSpPr>
        <p:spPr>
          <a:xfrm>
            <a:off x="720898" y="1275301"/>
            <a:ext cx="10917152" cy="5078313"/>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[6] V. </a:t>
            </a:r>
            <a:r>
              <a:rPr lang="en-US" altLang="zh-TW" dirty="0" err="1">
                <a:latin typeface="Times New Roman" panose="02020603050405020304" pitchFamily="18" charset="0"/>
                <a:cs typeface="Times New Roman" panose="02020603050405020304" pitchFamily="18" charset="0"/>
              </a:rPr>
              <a:t>Lyubashevsky</a:t>
            </a:r>
            <a:r>
              <a:rPr lang="en-US" altLang="zh-TW" dirty="0">
                <a:latin typeface="Times New Roman" panose="02020603050405020304" pitchFamily="18" charset="0"/>
                <a:cs typeface="Times New Roman" panose="02020603050405020304" pitchFamily="18" charset="0"/>
              </a:rPr>
              <a:t>, “Fiat-</a:t>
            </a:r>
            <a:r>
              <a:rPr lang="en-US" altLang="zh-TW" dirty="0" err="1">
                <a:latin typeface="Times New Roman" panose="02020603050405020304" pitchFamily="18" charset="0"/>
                <a:cs typeface="Times New Roman" panose="02020603050405020304" pitchFamily="18" charset="0"/>
              </a:rPr>
              <a:t>shamir</a:t>
            </a:r>
            <a:r>
              <a:rPr lang="en-US" altLang="zh-TW" dirty="0">
                <a:latin typeface="Times New Roman" panose="02020603050405020304" pitchFamily="18" charset="0"/>
                <a:cs typeface="Times New Roman" panose="02020603050405020304" pitchFamily="18" charset="0"/>
              </a:rPr>
              <a:t> with aborts: Applications to lattice and factoring-based signatures,” in </a:t>
            </a:r>
            <a:r>
              <a:rPr lang="en-US" altLang="zh-TW" i="1" dirty="0">
                <a:latin typeface="Times New Roman" panose="02020603050405020304" pitchFamily="18" charset="0"/>
                <a:cs typeface="Times New Roman" panose="02020603050405020304" pitchFamily="18" charset="0"/>
              </a:rPr>
              <a:t>Proceedings of Advances in Cryptology – ASIACRYPT 2009</a:t>
            </a:r>
            <a:r>
              <a:rPr lang="en-US" altLang="zh-TW" dirty="0">
                <a:latin typeface="Times New Roman" panose="02020603050405020304" pitchFamily="18" charset="0"/>
                <a:cs typeface="Times New Roman" panose="02020603050405020304" pitchFamily="18" charset="0"/>
              </a:rPr>
              <a:t>, M. Matsui, Ed. Berlin, Heidelberg: Springer Berlin Heidelberg, 2009, pp. 598–616.</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[7] N. I. of Standards and T. (NIST), “</a:t>
            </a:r>
            <a:r>
              <a:rPr lang="en-US" altLang="zh-TW" dirty="0" err="1">
                <a:latin typeface="Times New Roman" panose="02020603050405020304" pitchFamily="18" charset="0"/>
                <a:cs typeface="Times New Roman" panose="02020603050405020304" pitchFamily="18" charset="0"/>
              </a:rPr>
              <a:t>Fips</a:t>
            </a:r>
            <a:r>
              <a:rPr lang="en-US" altLang="zh-TW" dirty="0">
                <a:latin typeface="Times New Roman" panose="02020603050405020304" pitchFamily="18" charset="0"/>
                <a:cs typeface="Times New Roman" panose="02020603050405020304" pitchFamily="18" charset="0"/>
              </a:rPr>
              <a:t> pub 202: Sha-3 standard: Permutation-based hash and extendable-output functions,” https://doi.org/10.6028/NIST.FIPS.202, August 2015, federal Information Processing Standards Publication.</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[8] N. I. of Standards and T. (NIST), “</a:t>
            </a:r>
            <a:r>
              <a:rPr lang="en-US" altLang="zh-TW" dirty="0" err="1">
                <a:latin typeface="Times New Roman" panose="02020603050405020304" pitchFamily="18" charset="0"/>
                <a:cs typeface="Times New Roman" panose="02020603050405020304" pitchFamily="18" charset="0"/>
              </a:rPr>
              <a:t>Fips</a:t>
            </a:r>
            <a:r>
              <a:rPr lang="en-US" altLang="zh-TW" dirty="0">
                <a:latin typeface="Times New Roman" panose="02020603050405020304" pitchFamily="18" charset="0"/>
                <a:cs typeface="Times New Roman" panose="02020603050405020304" pitchFamily="18" charset="0"/>
              </a:rPr>
              <a:t> pub 204: Module-lattice-based digital signature standard,” </a:t>
            </a:r>
            <a:r>
              <a:rPr lang="en-US" altLang="zh-TW" dirty="0">
                <a:latin typeface="Times New Roman" panose="02020603050405020304" pitchFamily="18" charset="0"/>
                <a:cs typeface="Times New Roman" panose="02020603050405020304" pitchFamily="18" charset="0"/>
                <a:hlinkClick r:id="rId3"/>
              </a:rPr>
              <a:t>https://doi.org/10.6028/NIST</a:t>
            </a:r>
            <a:r>
              <a:rPr lang="en-US" altLang="zh-TW" dirty="0">
                <a:latin typeface="Times New Roman" panose="02020603050405020304" pitchFamily="18" charset="0"/>
                <a:cs typeface="Times New Roman" panose="02020603050405020304" pitchFamily="18" charset="0"/>
              </a:rPr>
              <a:t>. FIPS.204, August 2024, federal Information Processing Standards Publication.</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[9] K. Raj, P. Ravi, T. K. Chia, and A. Chattopadhyay, “Improved ML-DSA hardware implementation with first order masking countermeasure,” Cryptology </a:t>
            </a:r>
            <a:r>
              <a:rPr lang="en-US" altLang="zh-TW" dirty="0" err="1">
                <a:latin typeface="Times New Roman" panose="02020603050405020304" pitchFamily="18" charset="0"/>
                <a:cs typeface="Times New Roman" panose="02020603050405020304" pitchFamily="18" charset="0"/>
              </a:rPr>
              <a:t>ePrint</a:t>
            </a:r>
            <a:r>
              <a:rPr lang="en-US" altLang="zh-TW" dirty="0">
                <a:latin typeface="Times New Roman" panose="02020603050405020304" pitchFamily="18" charset="0"/>
                <a:cs typeface="Times New Roman" panose="02020603050405020304" pitchFamily="18" charset="0"/>
              </a:rPr>
              <a:t> Archive, Paper 2024/1817, 2024. [Online]. Available: </a:t>
            </a:r>
            <a:r>
              <a:rPr lang="en-US" altLang="zh-TW" dirty="0">
                <a:latin typeface="Times New Roman" panose="02020603050405020304" pitchFamily="18" charset="0"/>
                <a:cs typeface="Times New Roman" panose="02020603050405020304" pitchFamily="18" charset="0"/>
                <a:hlinkClick r:id="rId4"/>
              </a:rPr>
              <a:t>https://eprint.iacr.org/2024/1817</a:t>
            </a:r>
            <a:endParaRPr lang="en-US" altLang="zh-TW"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[10] O. Regev, “On lattices, learning with errors, random linear codes, and cryptography,” J. ACM, vol. 56, no. 6, Sep. 2009. [Online]. Available: https://doi.org/10.1145/1568318.1568324</a:t>
            </a:r>
          </a:p>
          <a:p>
            <a:endParaRPr lang="en-US" altLang="zh-TW"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066792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C448F-BA44-6635-C622-9B50D43F98E0}"/>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EEE7D0FE-ACE3-CB92-F3E0-4F06EE172ED5}"/>
              </a:ext>
            </a:extLst>
          </p:cNvPr>
          <p:cNvGrpSpPr/>
          <p:nvPr/>
        </p:nvGrpSpPr>
        <p:grpSpPr>
          <a:xfrm>
            <a:off x="568443" y="319365"/>
            <a:ext cx="1873964" cy="523220"/>
            <a:chOff x="568442" y="319364"/>
            <a:chExt cx="1873964" cy="523221"/>
          </a:xfrm>
        </p:grpSpPr>
        <p:sp>
          <p:nvSpPr>
            <p:cNvPr id="55" name="文本框 23">
              <a:extLst>
                <a:ext uri="{FF2B5EF4-FFF2-40B4-BE49-F238E27FC236}">
                  <a16:creationId xmlns:a16="http://schemas.microsoft.com/office/drawing/2014/main" id="{3354C7EE-6E73-1571-1262-CCB3FB797B8C}"/>
                </a:ext>
              </a:extLst>
            </p:cNvPr>
            <p:cNvSpPr txBox="1"/>
            <p:nvPr/>
          </p:nvSpPr>
          <p:spPr>
            <a:xfrm>
              <a:off x="665958" y="319364"/>
              <a:ext cx="1776448" cy="523221"/>
            </a:xfrm>
            <a:prstGeom prst="rect">
              <a:avLst/>
            </a:prstGeom>
            <a:noFill/>
          </p:spPr>
          <p:txBody>
            <a:bodyPr wrap="none" rtlCol="0">
              <a:spAutoFit/>
            </a:bodyPr>
            <a:lstStyle/>
            <a:p>
              <a:r>
                <a:rPr lang="en-US" altLang="zh-CN" sz="28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References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7ADD8F1-FD02-C0EE-976D-BFD995999AD0}"/>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4" name="矩形 13">
            <a:extLst>
              <a:ext uri="{FF2B5EF4-FFF2-40B4-BE49-F238E27FC236}">
                <a16:creationId xmlns:a16="http://schemas.microsoft.com/office/drawing/2014/main" id="{351EB166-A45C-5085-3A57-A147C45B7E76}"/>
              </a:ext>
            </a:extLst>
          </p:cNvPr>
          <p:cNvSpPr/>
          <p:nvPr/>
        </p:nvSpPr>
        <p:spPr>
          <a:xfrm>
            <a:off x="2039494" y="968262"/>
            <a:ext cx="8113011" cy="614079"/>
          </a:xfrm>
          <a:prstGeom prst="rect">
            <a:avLst/>
          </a:prstGeom>
        </p:spPr>
        <p:txBody>
          <a:bodyPr wrap="square">
            <a:spAutoFit/>
          </a:bodyPr>
          <a:lstStyle/>
          <a:p>
            <a:pPr>
              <a:lnSpc>
                <a:spcPct val="200000"/>
              </a:lnSpc>
            </a:pPr>
            <a:endParaRPr lang="en-US" altLang="zh-TW" sz="2000" dirty="0">
              <a:latin typeface="Times New Roman" panose="02020603050405020304" pitchFamily="18" charset="0"/>
              <a:cs typeface="Times New Roman" panose="02020603050405020304" pitchFamily="18" charset="0"/>
            </a:endParaRPr>
          </a:p>
        </p:txBody>
      </p:sp>
      <p:sp>
        <p:nvSpPr>
          <p:cNvPr id="3" name="投影片編號版面配置區 2">
            <a:extLst>
              <a:ext uri="{FF2B5EF4-FFF2-40B4-BE49-F238E27FC236}">
                <a16:creationId xmlns:a16="http://schemas.microsoft.com/office/drawing/2014/main" id="{AE36756D-6785-17D0-AF00-D5E75409694B}"/>
              </a:ext>
            </a:extLst>
          </p:cNvPr>
          <p:cNvSpPr>
            <a:spLocks noGrp="1"/>
          </p:cNvSpPr>
          <p:nvPr>
            <p:ph type="sldNum" sz="quarter" idx="12"/>
          </p:nvPr>
        </p:nvSpPr>
        <p:spPr/>
        <p:txBody>
          <a:bodyPr/>
          <a:lstStyle/>
          <a:p>
            <a:fld id="{565CE74E-AB26-4998-AD42-012C4C1AD076}" type="slidenum">
              <a:rPr lang="zh-CN" altLang="en-US" smtClean="0"/>
              <a:t>77</a:t>
            </a:fld>
            <a:endParaRPr lang="zh-CN" altLang="en-US" dirty="0"/>
          </a:p>
        </p:txBody>
      </p:sp>
      <p:sp>
        <p:nvSpPr>
          <p:cNvPr id="5" name="文字方塊 4">
            <a:extLst>
              <a:ext uri="{FF2B5EF4-FFF2-40B4-BE49-F238E27FC236}">
                <a16:creationId xmlns:a16="http://schemas.microsoft.com/office/drawing/2014/main" id="{4B01C24A-915B-35D6-9EBC-128E06C4C098}"/>
              </a:ext>
            </a:extLst>
          </p:cNvPr>
          <p:cNvSpPr txBox="1"/>
          <p:nvPr/>
        </p:nvSpPr>
        <p:spPr>
          <a:xfrm>
            <a:off x="2870200" y="2082800"/>
            <a:ext cx="184731" cy="369332"/>
          </a:xfrm>
          <a:prstGeom prst="rect">
            <a:avLst/>
          </a:prstGeom>
          <a:noFill/>
        </p:spPr>
        <p:txBody>
          <a:bodyPr wrap="none" rtlCol="0">
            <a:spAutoFit/>
          </a:bodyPr>
          <a:lstStyle/>
          <a:p>
            <a:endParaRPr lang="zh-TW" altLang="en-US" dirty="0"/>
          </a:p>
        </p:txBody>
      </p:sp>
      <p:sp>
        <p:nvSpPr>
          <p:cNvPr id="6" name="文字方塊 5">
            <a:extLst>
              <a:ext uri="{FF2B5EF4-FFF2-40B4-BE49-F238E27FC236}">
                <a16:creationId xmlns:a16="http://schemas.microsoft.com/office/drawing/2014/main" id="{7B741338-68B1-7B4E-CDC2-375C8D6CBE93}"/>
              </a:ext>
            </a:extLst>
          </p:cNvPr>
          <p:cNvSpPr txBox="1"/>
          <p:nvPr/>
        </p:nvSpPr>
        <p:spPr>
          <a:xfrm>
            <a:off x="720898" y="1275301"/>
            <a:ext cx="10917152" cy="2585323"/>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[11] A. </a:t>
            </a:r>
            <a:r>
              <a:rPr lang="en-US" altLang="zh-TW" dirty="0" err="1">
                <a:latin typeface="Times New Roman" panose="02020603050405020304" pitchFamily="18" charset="0"/>
                <a:cs typeface="Times New Roman" panose="02020603050405020304" pitchFamily="18" charset="0"/>
              </a:rPr>
              <a:t>Satriawan</a:t>
            </a:r>
            <a:r>
              <a:rPr lang="en-US" altLang="zh-TW" dirty="0">
                <a:latin typeface="Times New Roman" panose="02020603050405020304" pitchFamily="18" charset="0"/>
                <a:cs typeface="Times New Roman" panose="02020603050405020304" pitchFamily="18" charset="0"/>
              </a:rPr>
              <a:t>, I. </a:t>
            </a:r>
            <a:r>
              <a:rPr lang="en-US" altLang="zh-TW" dirty="0" err="1">
                <a:latin typeface="Times New Roman" panose="02020603050405020304" pitchFamily="18" charset="0"/>
                <a:cs typeface="Times New Roman" panose="02020603050405020304" pitchFamily="18" charset="0"/>
              </a:rPr>
              <a:t>Syafalni</a:t>
            </a:r>
            <a:r>
              <a:rPr lang="en-US" altLang="zh-TW" dirty="0">
                <a:latin typeface="Times New Roman" panose="02020603050405020304" pitchFamily="18" charset="0"/>
                <a:cs typeface="Times New Roman" panose="02020603050405020304" pitchFamily="18" charset="0"/>
              </a:rPr>
              <a:t>, R. </a:t>
            </a:r>
            <a:r>
              <a:rPr lang="en-US" altLang="zh-TW" dirty="0" err="1">
                <a:latin typeface="Times New Roman" panose="02020603050405020304" pitchFamily="18" charset="0"/>
                <a:cs typeface="Times New Roman" panose="02020603050405020304" pitchFamily="18" charset="0"/>
              </a:rPr>
              <a:t>Mareta</a:t>
            </a:r>
            <a:r>
              <a:rPr lang="en-US" altLang="zh-TW" dirty="0">
                <a:latin typeface="Times New Roman" panose="02020603050405020304" pitchFamily="18" charset="0"/>
                <a:cs typeface="Times New Roman" panose="02020603050405020304" pitchFamily="18" charset="0"/>
              </a:rPr>
              <a:t>, I. </a:t>
            </a:r>
            <a:r>
              <a:rPr lang="en-US" altLang="zh-TW" dirty="0" err="1">
                <a:latin typeface="Times New Roman" panose="02020603050405020304" pitchFamily="18" charset="0"/>
                <a:cs typeface="Times New Roman" panose="02020603050405020304" pitchFamily="18" charset="0"/>
              </a:rPr>
              <a:t>Anshori</a:t>
            </a:r>
            <a:r>
              <a:rPr lang="en-US" altLang="zh-TW" dirty="0">
                <a:latin typeface="Times New Roman" panose="02020603050405020304" pitchFamily="18" charset="0"/>
                <a:cs typeface="Times New Roman" panose="02020603050405020304" pitchFamily="18" charset="0"/>
              </a:rPr>
              <a:t>, W. </a:t>
            </a:r>
            <a:r>
              <a:rPr lang="en-US" altLang="zh-TW" dirty="0" err="1">
                <a:latin typeface="Times New Roman" panose="02020603050405020304" pitchFamily="18" charset="0"/>
                <a:cs typeface="Times New Roman" panose="02020603050405020304" pitchFamily="18" charset="0"/>
              </a:rPr>
              <a:t>Shalannanda</a:t>
            </a:r>
            <a:r>
              <a:rPr lang="en-US" altLang="zh-TW" dirty="0">
                <a:latin typeface="Times New Roman" panose="02020603050405020304" pitchFamily="18" charset="0"/>
                <a:cs typeface="Times New Roman" panose="02020603050405020304" pitchFamily="18" charset="0"/>
              </a:rPr>
              <a:t>, and A. Barra, “Conceptual review on number theoretic transform and comprehensive review on its implementations,” </a:t>
            </a:r>
            <a:r>
              <a:rPr lang="en-US" altLang="zh-TW" i="1" dirty="0">
                <a:latin typeface="Times New Roman" panose="02020603050405020304" pitchFamily="18" charset="0"/>
                <a:cs typeface="Times New Roman" panose="02020603050405020304" pitchFamily="18" charset="0"/>
              </a:rPr>
              <a:t>IEEE Access</a:t>
            </a:r>
            <a:r>
              <a:rPr lang="en-US" altLang="zh-TW" dirty="0">
                <a:latin typeface="Times New Roman" panose="02020603050405020304" pitchFamily="18" charset="0"/>
                <a:cs typeface="Times New Roman" panose="02020603050405020304" pitchFamily="18" charset="0"/>
              </a:rPr>
              <a:t>, vol. 11, pp. 70 288–70 316, 2023.</a:t>
            </a: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[12] P. Shor, “Algorithms for quantum computation: discrete logarithms and factoring,” in Proceedings of 35th Annual Symposium on Foundations of Computer Science, 1994, pp. 124–134.</a:t>
            </a:r>
            <a:endParaRPr lang="zh-TW" altLang="en-US" dirty="0">
              <a:latin typeface="Times New Roman" panose="02020603050405020304" pitchFamily="18" charset="0"/>
              <a:cs typeface="Times New Roman" panose="02020603050405020304" pitchFamily="18" charset="0"/>
            </a:endParaRPr>
          </a:p>
          <a:p>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[13] Q. D. Truong, P. N. Duong, and H. Lee, “Efficient low-latency hardware architecture for module-lattice-based digital signature standard,” IEEE Access, vol. 12, pp. 32 395–32 407, 2024.</a:t>
            </a:r>
          </a:p>
        </p:txBody>
      </p:sp>
    </p:spTree>
    <p:extLst>
      <p:ext uri="{BB962C8B-B14F-4D97-AF65-F5344CB8AC3E}">
        <p14:creationId xmlns:p14="http://schemas.microsoft.com/office/powerpoint/2010/main" val="52284690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3757492" cy="461665"/>
            <a:chOff x="568442" y="319364"/>
            <a:chExt cx="3757492" cy="461666"/>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3659976"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AXI - Register specification</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60F774B5-9959-7D70-C988-4DED2B8DC2E6}"/>
              </a:ext>
            </a:extLst>
          </p:cNvPr>
          <p:cNvSpPr>
            <a:spLocks noGrp="1"/>
          </p:cNvSpPr>
          <p:nvPr>
            <p:ph type="sldNum" sz="quarter" idx="12"/>
          </p:nvPr>
        </p:nvSpPr>
        <p:spPr>
          <a:xfrm>
            <a:off x="9448800" y="6538912"/>
            <a:ext cx="2743200" cy="365125"/>
          </a:xfrm>
        </p:spPr>
        <p:txBody>
          <a:bodyPr/>
          <a:lstStyle/>
          <a:p>
            <a:fld id="{565CE74E-AB26-4998-AD42-012C4C1AD076}" type="slidenum">
              <a:rPr lang="zh-CN" altLang="en-US" smtClean="0"/>
              <a:t>78</a:t>
            </a:fld>
            <a:endParaRPr lang="zh-CN" altLang="en-US" dirty="0"/>
          </a:p>
        </p:txBody>
      </p:sp>
      <p:sp>
        <p:nvSpPr>
          <p:cNvPr id="3" name="矩形 2">
            <a:extLst>
              <a:ext uri="{FF2B5EF4-FFF2-40B4-BE49-F238E27FC236}">
                <a16:creationId xmlns:a16="http://schemas.microsoft.com/office/drawing/2014/main" id="{19A95ACD-6D48-4935-8C90-7437B6860350}"/>
              </a:ext>
            </a:extLst>
          </p:cNvPr>
          <p:cNvSpPr/>
          <p:nvPr/>
        </p:nvSpPr>
        <p:spPr>
          <a:xfrm>
            <a:off x="665959" y="723844"/>
            <a:ext cx="3741986" cy="960328"/>
          </a:xfrm>
          <a:prstGeom prst="rect">
            <a:avLst/>
          </a:prstGeom>
        </p:spPr>
        <p:txBody>
          <a:bodyPr wrap="non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 Address Map: </a:t>
            </a:r>
            <a:r>
              <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rPr>
              <a:t>3800_0000</a:t>
            </a:r>
          </a:p>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Register Address Map:</a:t>
            </a:r>
            <a:endParaRPr lang="zh-TW" altLang="en-US"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graphicFrame>
        <p:nvGraphicFramePr>
          <p:cNvPr id="8" name="表格 7">
            <a:extLst>
              <a:ext uri="{FF2B5EF4-FFF2-40B4-BE49-F238E27FC236}">
                <a16:creationId xmlns:a16="http://schemas.microsoft.com/office/drawing/2014/main" id="{A31C1250-3B09-4A17-872C-D650BBB6AB18}"/>
              </a:ext>
            </a:extLst>
          </p:cNvPr>
          <p:cNvGraphicFramePr>
            <a:graphicFrameLocks noGrp="1"/>
          </p:cNvGraphicFramePr>
          <p:nvPr>
            <p:extLst>
              <p:ext uri="{D42A27DB-BD31-4B8C-83A1-F6EECF244321}">
                <p14:modId xmlns:p14="http://schemas.microsoft.com/office/powerpoint/2010/main" val="2398922516"/>
              </p:ext>
            </p:extLst>
          </p:nvPr>
        </p:nvGraphicFramePr>
        <p:xfrm>
          <a:off x="1130526" y="1691896"/>
          <a:ext cx="7362777" cy="1097280"/>
        </p:xfrm>
        <a:graphic>
          <a:graphicData uri="http://schemas.openxmlformats.org/drawingml/2006/table">
            <a:tbl>
              <a:tblPr firstRow="1" bandRow="1">
                <a:tableStyleId>{5C22544A-7EE6-4342-B048-85BDC9FD1C3A}</a:tableStyleId>
              </a:tblPr>
              <a:tblGrid>
                <a:gridCol w="2022941">
                  <a:extLst>
                    <a:ext uri="{9D8B030D-6E8A-4147-A177-3AD203B41FA5}">
                      <a16:colId xmlns:a16="http://schemas.microsoft.com/office/drawing/2014/main" val="2950784667"/>
                    </a:ext>
                  </a:extLst>
                </a:gridCol>
                <a:gridCol w="2669918">
                  <a:extLst>
                    <a:ext uri="{9D8B030D-6E8A-4147-A177-3AD203B41FA5}">
                      <a16:colId xmlns:a16="http://schemas.microsoft.com/office/drawing/2014/main" val="3282308950"/>
                    </a:ext>
                  </a:extLst>
                </a:gridCol>
                <a:gridCol w="2669918">
                  <a:extLst>
                    <a:ext uri="{9D8B030D-6E8A-4147-A177-3AD203B41FA5}">
                      <a16:colId xmlns:a16="http://schemas.microsoft.com/office/drawing/2014/main" val="2112072357"/>
                    </a:ext>
                  </a:extLst>
                </a:gridCol>
              </a:tblGrid>
              <a:tr h="311108">
                <a:tc gridSpan="3">
                  <a:txBody>
                    <a:bodyPr/>
                    <a:lstStyle/>
                    <a:p>
                      <a:pPr algn="ctr"/>
                      <a:r>
                        <a:rPr lang="en-US" altLang="zh-TW" sz="18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TW" altLang="en-US" sz="18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zh-TW" altLang="en-US" sz="10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51156">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0x00</a:t>
                      </a:r>
                      <a:endPar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800" kern="12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aseline="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Main Mode</a:t>
                      </a:r>
                      <a:endPar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2814511"/>
                  </a:ext>
                </a:extLst>
              </a:tr>
              <a:tr h="351156">
                <a:tc vMerge="1">
                  <a:txBody>
                    <a:bodyPr/>
                    <a:lstStyle/>
                    <a:p>
                      <a:pPr algn="ctr"/>
                      <a:endParaRPr lang="en-US" altLang="zh-TW" sz="10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State</a:t>
                      </a:r>
                      <a:r>
                        <a:rPr lang="zh-TW" altLang="en-US"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18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(r/w)</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bl>
          </a:graphicData>
        </a:graphic>
      </p:graphicFrame>
      <p:graphicFrame>
        <p:nvGraphicFramePr>
          <p:cNvPr id="15" name="表格 14">
            <a:extLst>
              <a:ext uri="{FF2B5EF4-FFF2-40B4-BE49-F238E27FC236}">
                <a16:creationId xmlns:a16="http://schemas.microsoft.com/office/drawing/2014/main" id="{59F83F2F-A6F7-4D1A-B42E-59B213C9F8BB}"/>
              </a:ext>
            </a:extLst>
          </p:cNvPr>
          <p:cNvGraphicFramePr>
            <a:graphicFrameLocks noGrp="1"/>
          </p:cNvGraphicFramePr>
          <p:nvPr>
            <p:extLst>
              <p:ext uri="{D42A27DB-BD31-4B8C-83A1-F6EECF244321}">
                <p14:modId xmlns:p14="http://schemas.microsoft.com/office/powerpoint/2010/main" val="3542529123"/>
              </p:ext>
            </p:extLst>
          </p:nvPr>
        </p:nvGraphicFramePr>
        <p:xfrm>
          <a:off x="1130526" y="3450713"/>
          <a:ext cx="9064171" cy="2940902"/>
        </p:xfrm>
        <a:graphic>
          <a:graphicData uri="http://schemas.openxmlformats.org/drawingml/2006/table">
            <a:tbl>
              <a:tblPr firstRow="1" bandRow="1">
                <a:tableStyleId>{5C22544A-7EE6-4342-B048-85BDC9FD1C3A}</a:tableStyleId>
              </a:tblPr>
              <a:tblGrid>
                <a:gridCol w="2360571">
                  <a:extLst>
                    <a:ext uri="{9D8B030D-6E8A-4147-A177-3AD203B41FA5}">
                      <a16:colId xmlns:a16="http://schemas.microsoft.com/office/drawing/2014/main" val="2950784667"/>
                    </a:ext>
                  </a:extLst>
                </a:gridCol>
                <a:gridCol w="2360571">
                  <a:extLst>
                    <a:ext uri="{9D8B030D-6E8A-4147-A177-3AD203B41FA5}">
                      <a16:colId xmlns:a16="http://schemas.microsoft.com/office/drawing/2014/main" val="3282308950"/>
                    </a:ext>
                  </a:extLst>
                </a:gridCol>
                <a:gridCol w="4343029">
                  <a:extLst>
                    <a:ext uri="{9D8B030D-6E8A-4147-A177-3AD203B41FA5}">
                      <a16:colId xmlns:a16="http://schemas.microsoft.com/office/drawing/2014/main" val="1604541150"/>
                    </a:ext>
                  </a:extLst>
                </a:gridCol>
              </a:tblGrid>
              <a:tr h="38096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Present State (PS)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Next State (NS)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Event</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IDLE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MODE_CHOOSE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655124">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MODE_CHOOSE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WRESP__CHANNEL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AWVALID &amp;&amp; AWREADY</a:t>
                      </a:r>
                    </a:p>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&amp;&amp; WREADY &amp;&amp; WVALID</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721156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WRESP__CHANNEL</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START_MLDSA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BVALID &amp;&amp; BREADY</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574304"/>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START_MLDSA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WORK_MLDSA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592686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WORK_MLDSA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OVER_MLDSA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done(MLDSA)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9582185"/>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OVER_MLDSA</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IDLE</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00929148"/>
                  </a:ext>
                </a:extLst>
              </a:tr>
            </a:tbl>
          </a:graphicData>
        </a:graphic>
      </p:graphicFrame>
      <p:sp>
        <p:nvSpPr>
          <p:cNvPr id="5" name="文字方塊 4">
            <a:extLst>
              <a:ext uri="{FF2B5EF4-FFF2-40B4-BE49-F238E27FC236}">
                <a16:creationId xmlns:a16="http://schemas.microsoft.com/office/drawing/2014/main" id="{3EE42995-CEC3-EE5C-7AD9-0975AC93A195}"/>
              </a:ext>
            </a:extLst>
          </p:cNvPr>
          <p:cNvSpPr txBox="1"/>
          <p:nvPr/>
        </p:nvSpPr>
        <p:spPr>
          <a:xfrm>
            <a:off x="720898" y="2908625"/>
            <a:ext cx="6105524" cy="498663"/>
          </a:xfrm>
          <a:prstGeom prst="rect">
            <a:avLst/>
          </a:prstGeom>
          <a:noFill/>
        </p:spPr>
        <p:txBody>
          <a:bodyPr wrap="square">
            <a:spAutoFit/>
          </a:bodyPr>
          <a:lstStyle/>
          <a:p>
            <a:pPr marL="342900" indent="-342900">
              <a:lnSpc>
                <a:spcPct val="15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State Transition Table: </a:t>
            </a:r>
          </a:p>
        </p:txBody>
      </p:sp>
    </p:spTree>
    <p:extLst>
      <p:ext uri="{BB962C8B-B14F-4D97-AF65-F5344CB8AC3E}">
        <p14:creationId xmlns:p14="http://schemas.microsoft.com/office/powerpoint/2010/main" val="172893120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MasterSp="0" show="0">
  <p:cSld>
    <p:spTree>
      <p:nvGrpSpPr>
        <p:cNvPr id="1" name="">
          <a:extLst>
            <a:ext uri="{FF2B5EF4-FFF2-40B4-BE49-F238E27FC236}">
              <a16:creationId xmlns:a16="http://schemas.microsoft.com/office/drawing/2014/main" id="{8A2B3BFC-F117-D5D4-0627-B4FEB72E7B0B}"/>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FB616BE-AB17-BBE1-5FCE-79CD4F2D5FFF}"/>
              </a:ext>
            </a:extLst>
          </p:cNvPr>
          <p:cNvSpPr/>
          <p:nvPr/>
        </p:nvSpPr>
        <p:spPr>
          <a:xfrm>
            <a:off x="-89211" y="1505415"/>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fontAlgn="base">
              <a:lnSpc>
                <a:spcPct val="150000"/>
              </a:lnSpc>
              <a:spcBef>
                <a:spcPct val="0"/>
              </a:spcBef>
              <a:spcAft>
                <a:spcPct val="0"/>
              </a:spcAft>
              <a:buFont typeface="Wingdings" panose="05000000000000000000" pitchFamily="2" charset="2"/>
              <a:buChar char="ü"/>
            </a:pPr>
            <a:endParaRPr lang="zh-CN" altLang="zh-CN" sz="1800" dirty="0">
              <a:solidFill>
                <a:schemeClr val="bg2">
                  <a:lumMod val="25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54" name="组合 53">
            <a:extLst>
              <a:ext uri="{FF2B5EF4-FFF2-40B4-BE49-F238E27FC236}">
                <a16:creationId xmlns:a16="http://schemas.microsoft.com/office/drawing/2014/main" id="{76C48B36-F556-ECE3-A9A3-A0BBFCCCD62A}"/>
              </a:ext>
            </a:extLst>
          </p:cNvPr>
          <p:cNvGrpSpPr/>
          <p:nvPr/>
        </p:nvGrpSpPr>
        <p:grpSpPr>
          <a:xfrm>
            <a:off x="568443" y="319365"/>
            <a:ext cx="2427000" cy="461665"/>
            <a:chOff x="568442" y="319364"/>
            <a:chExt cx="2427000" cy="461666"/>
          </a:xfrm>
        </p:grpSpPr>
        <p:sp>
          <p:nvSpPr>
            <p:cNvPr id="55" name="文本框 23">
              <a:extLst>
                <a:ext uri="{FF2B5EF4-FFF2-40B4-BE49-F238E27FC236}">
                  <a16:creationId xmlns:a16="http://schemas.microsoft.com/office/drawing/2014/main" id="{95C3CB65-B9D3-46C8-C35F-94FA9CC0187B}"/>
                </a:ext>
              </a:extLst>
            </p:cNvPr>
            <p:cNvSpPr txBox="1"/>
            <p:nvPr/>
          </p:nvSpPr>
          <p:spPr>
            <a:xfrm>
              <a:off x="665958" y="319364"/>
              <a:ext cx="2329484" cy="461666"/>
            </a:xfrm>
            <a:prstGeom prst="rect">
              <a:avLst/>
            </a:prstGeom>
            <a:noFill/>
          </p:spPr>
          <p:txBody>
            <a:bodyPr wrap="none" rtlCol="0">
              <a:spAutoFit/>
            </a:bodyPr>
            <a:lstStyle/>
            <a:p>
              <a:r>
                <a:rPr lang="en-US" altLang="zh-CN"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SHA-3 algorithm</a:t>
              </a:r>
            </a:p>
          </p:txBody>
        </p:sp>
        <p:sp>
          <p:nvSpPr>
            <p:cNvPr id="56" name="等腰三角形 55">
              <a:extLst>
                <a:ext uri="{FF2B5EF4-FFF2-40B4-BE49-F238E27FC236}">
                  <a16:creationId xmlns:a16="http://schemas.microsoft.com/office/drawing/2014/main" id="{DA2AE2AE-1932-3FF7-C529-85E35BFB857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grpSp>
        <p:nvGrpSpPr>
          <p:cNvPr id="7" name="群組 6">
            <a:extLst>
              <a:ext uri="{FF2B5EF4-FFF2-40B4-BE49-F238E27FC236}">
                <a16:creationId xmlns:a16="http://schemas.microsoft.com/office/drawing/2014/main" id="{438EBD9C-2B7E-B461-8426-088F1607519F}"/>
              </a:ext>
            </a:extLst>
          </p:cNvPr>
          <p:cNvGrpSpPr/>
          <p:nvPr/>
        </p:nvGrpSpPr>
        <p:grpSpPr>
          <a:xfrm>
            <a:off x="1328718" y="1612709"/>
            <a:ext cx="9534563" cy="4052110"/>
            <a:chOff x="1565319" y="1966764"/>
            <a:chExt cx="8772666" cy="3866625"/>
          </a:xfrm>
        </p:grpSpPr>
        <p:pic>
          <p:nvPicPr>
            <p:cNvPr id="169" name="圖片 168">
              <a:extLst>
                <a:ext uri="{FF2B5EF4-FFF2-40B4-BE49-F238E27FC236}">
                  <a16:creationId xmlns:a16="http://schemas.microsoft.com/office/drawing/2014/main" id="{303D94A1-ED74-8654-3FE2-E3C58E25114D}"/>
                </a:ext>
              </a:extLst>
            </p:cNvPr>
            <p:cNvPicPr>
              <a:picLocks noChangeAspect="1"/>
            </p:cNvPicPr>
            <p:nvPr/>
          </p:nvPicPr>
          <p:blipFill>
            <a:blip r:embed="rId3"/>
            <a:stretch>
              <a:fillRect/>
            </a:stretch>
          </p:blipFill>
          <p:spPr>
            <a:xfrm>
              <a:off x="1565319" y="1966764"/>
              <a:ext cx="8772666" cy="3866625"/>
            </a:xfrm>
            <a:prstGeom prst="rect">
              <a:avLst/>
            </a:prstGeom>
          </p:spPr>
        </p:pic>
        <p:pic>
          <p:nvPicPr>
            <p:cNvPr id="6" name="圖片 5">
              <a:extLst>
                <a:ext uri="{FF2B5EF4-FFF2-40B4-BE49-F238E27FC236}">
                  <a16:creationId xmlns:a16="http://schemas.microsoft.com/office/drawing/2014/main" id="{E5DC83E0-0883-5002-B890-38347C4FC51E}"/>
                </a:ext>
              </a:extLst>
            </p:cNvPr>
            <p:cNvPicPr>
              <a:picLocks noChangeAspect="1"/>
            </p:cNvPicPr>
            <p:nvPr/>
          </p:nvPicPr>
          <p:blipFill>
            <a:blip r:embed="rId4"/>
            <a:stretch>
              <a:fillRect/>
            </a:stretch>
          </p:blipFill>
          <p:spPr>
            <a:xfrm>
              <a:off x="1816843" y="1966765"/>
              <a:ext cx="306957" cy="319236"/>
            </a:xfrm>
            <a:prstGeom prst="rect">
              <a:avLst/>
            </a:prstGeom>
          </p:spPr>
        </p:pic>
      </p:grpSp>
      <p:sp>
        <p:nvSpPr>
          <p:cNvPr id="2" name="投影片編號版面配置區 1">
            <a:extLst>
              <a:ext uri="{FF2B5EF4-FFF2-40B4-BE49-F238E27FC236}">
                <a16:creationId xmlns:a16="http://schemas.microsoft.com/office/drawing/2014/main" id="{1895F9D9-30C1-6CC7-FC89-3EE31C13C0A5}"/>
              </a:ext>
            </a:extLst>
          </p:cNvPr>
          <p:cNvSpPr>
            <a:spLocks noGrp="1"/>
          </p:cNvSpPr>
          <p:nvPr>
            <p:ph type="sldNum" sz="quarter" idx="12"/>
          </p:nvPr>
        </p:nvSpPr>
        <p:spPr/>
        <p:txBody>
          <a:bodyPr/>
          <a:lstStyle/>
          <a:p>
            <a:fld id="{565CE74E-AB26-4998-AD42-012C4C1AD076}" type="slidenum">
              <a:rPr lang="zh-CN" altLang="en-US" smtClean="0"/>
              <a:t>79</a:t>
            </a:fld>
            <a:endParaRPr lang="zh-CN" altLang="en-US" dirty="0"/>
          </a:p>
        </p:txBody>
      </p:sp>
    </p:spTree>
    <p:extLst>
      <p:ext uri="{BB962C8B-B14F-4D97-AF65-F5344CB8AC3E}">
        <p14:creationId xmlns:p14="http://schemas.microsoft.com/office/powerpoint/2010/main" val="3106557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568443" y="319365"/>
            <a:ext cx="3272424" cy="461665"/>
            <a:chOff x="568442" y="319364"/>
            <a:chExt cx="3272424" cy="461666"/>
          </a:xfrm>
        </p:grpSpPr>
        <p:sp>
          <p:nvSpPr>
            <p:cNvPr id="55" name="文本框 23"/>
            <p:cNvSpPr txBox="1"/>
            <p:nvPr/>
          </p:nvSpPr>
          <p:spPr>
            <a:xfrm>
              <a:off x="665958" y="319364"/>
              <a:ext cx="3174908" cy="461666"/>
            </a:xfrm>
            <a:prstGeom prst="rect">
              <a:avLst/>
            </a:prstGeom>
            <a:noFill/>
          </p:spPr>
          <p:txBody>
            <a:bodyPr wrap="none" rtlCol="0">
              <a:spAutoFit/>
            </a:bodyPr>
            <a:lstStyle/>
            <a:p>
              <a:r>
                <a:rPr lang="en-US" altLang="zh-TW" sz="2400" dirty="0">
                  <a:latin typeface="Times New Roman" panose="02020603050405020304" pitchFamily="18" charset="0"/>
                  <a:cs typeface="Times New Roman" panose="02020603050405020304" pitchFamily="18" charset="0"/>
                </a:rPr>
                <a:t>Fiat-Shamir with Aborts</a:t>
              </a:r>
              <a:endParaRPr lang="zh-CN"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DA8AF152-E266-8588-1347-B82AFC7FFF09}"/>
              </a:ext>
            </a:extLst>
          </p:cNvPr>
          <p:cNvSpPr>
            <a:spLocks noGrp="1"/>
          </p:cNvSpPr>
          <p:nvPr>
            <p:ph type="sldNum" sz="quarter" idx="12"/>
          </p:nvPr>
        </p:nvSpPr>
        <p:spPr/>
        <p:txBody>
          <a:bodyPr/>
          <a:lstStyle/>
          <a:p>
            <a:fld id="{565CE74E-AB26-4998-AD42-012C4C1AD076}" type="slidenum">
              <a:rPr lang="zh-CN" altLang="en-US" smtClean="0"/>
              <a:t>8</a:t>
            </a:fld>
            <a:endParaRPr lang="zh-CN" altLang="en-US" dirty="0"/>
          </a:p>
        </p:txBody>
      </p:sp>
      <p:sp>
        <p:nvSpPr>
          <p:cNvPr id="5" name="矩形: 圓角 4">
            <a:extLst>
              <a:ext uri="{FF2B5EF4-FFF2-40B4-BE49-F238E27FC236}">
                <a16:creationId xmlns:a16="http://schemas.microsoft.com/office/drawing/2014/main" id="{C13FE338-AE59-4303-8A8D-0FA8928F38C3}"/>
              </a:ext>
            </a:extLst>
          </p:cNvPr>
          <p:cNvSpPr/>
          <p:nvPr/>
        </p:nvSpPr>
        <p:spPr>
          <a:xfrm>
            <a:off x="8351135" y="400165"/>
            <a:ext cx="1800000" cy="540000"/>
          </a:xfrm>
          <a:prstGeom prst="roundRect">
            <a:avLst/>
          </a:prstGeom>
          <a:noFill/>
          <a:ln w="19050" cap="sq"/>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Commitment</a:t>
            </a:r>
            <a:endParaRPr lang="zh-TW" altLang="en-US" dirty="0"/>
          </a:p>
        </p:txBody>
      </p:sp>
      <p:sp>
        <p:nvSpPr>
          <p:cNvPr id="6" name="六邊形 5">
            <a:extLst>
              <a:ext uri="{FF2B5EF4-FFF2-40B4-BE49-F238E27FC236}">
                <a16:creationId xmlns:a16="http://schemas.microsoft.com/office/drawing/2014/main" id="{A9AA3AFA-7BB4-4592-BE77-4D25AA952663}"/>
              </a:ext>
            </a:extLst>
          </p:cNvPr>
          <p:cNvSpPr/>
          <p:nvPr/>
        </p:nvSpPr>
        <p:spPr>
          <a:xfrm>
            <a:off x="8351133" y="3162197"/>
            <a:ext cx="1800000" cy="540000"/>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1</a:t>
            </a:r>
            <a:r>
              <a:rPr lang="en-US" altLang="zh-TW" baseline="30000" dirty="0">
                <a:solidFill>
                  <a:schemeClr val="tx1"/>
                </a:solidFill>
                <a:latin typeface="Times New Roman" panose="02020603050405020304" pitchFamily="18" charset="0"/>
                <a:cs typeface="Times New Roman" panose="02020603050405020304" pitchFamily="18" charset="0"/>
              </a:rPr>
              <a:t>st</a:t>
            </a:r>
            <a:r>
              <a:rPr lang="en-US" altLang="zh-TW" dirty="0">
                <a:solidFill>
                  <a:schemeClr val="tx1"/>
                </a:solidFill>
                <a:latin typeface="Times New Roman" panose="02020603050405020304" pitchFamily="18" charset="0"/>
                <a:cs typeface="Times New Roman" panose="02020603050405020304" pitchFamily="18" charset="0"/>
              </a:rPr>
              <a:t> Rejection</a:t>
            </a:r>
            <a:endParaRPr lang="zh-TW" altLang="en-US" dirty="0">
              <a:solidFill>
                <a:schemeClr val="tx1"/>
              </a:solidFill>
              <a:latin typeface="Times New Roman" panose="02020603050405020304" pitchFamily="18" charset="0"/>
              <a:cs typeface="Times New Roman" panose="02020603050405020304" pitchFamily="18" charset="0"/>
            </a:endParaRPr>
          </a:p>
        </p:txBody>
      </p:sp>
      <p:sp>
        <p:nvSpPr>
          <p:cNvPr id="12" name="矩形: 圓角 11">
            <a:extLst>
              <a:ext uri="{FF2B5EF4-FFF2-40B4-BE49-F238E27FC236}">
                <a16:creationId xmlns:a16="http://schemas.microsoft.com/office/drawing/2014/main" id="{1AFBE305-4B16-4B06-8091-2D90A5046CE2}"/>
              </a:ext>
            </a:extLst>
          </p:cNvPr>
          <p:cNvSpPr/>
          <p:nvPr/>
        </p:nvSpPr>
        <p:spPr>
          <a:xfrm>
            <a:off x="8351135" y="1319741"/>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Challenge</a:t>
            </a:r>
            <a:endParaRPr lang="zh-TW" altLang="en-US" dirty="0"/>
          </a:p>
        </p:txBody>
      </p:sp>
      <p:sp>
        <p:nvSpPr>
          <p:cNvPr id="14" name="矩形: 圓角 13">
            <a:extLst>
              <a:ext uri="{FF2B5EF4-FFF2-40B4-BE49-F238E27FC236}">
                <a16:creationId xmlns:a16="http://schemas.microsoft.com/office/drawing/2014/main" id="{0FDC17A5-FF16-4CA2-8CF9-49A456782ACA}"/>
              </a:ext>
            </a:extLst>
          </p:cNvPr>
          <p:cNvSpPr/>
          <p:nvPr/>
        </p:nvSpPr>
        <p:spPr>
          <a:xfrm>
            <a:off x="8351134" y="2239317"/>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Response</a:t>
            </a:r>
          </a:p>
        </p:txBody>
      </p:sp>
      <p:sp>
        <p:nvSpPr>
          <p:cNvPr id="15" name="矩形: 圓角 14">
            <a:extLst>
              <a:ext uri="{FF2B5EF4-FFF2-40B4-BE49-F238E27FC236}">
                <a16:creationId xmlns:a16="http://schemas.microsoft.com/office/drawing/2014/main" id="{2A40C097-D061-47FC-8BF4-F21B6D230857}"/>
              </a:ext>
            </a:extLst>
          </p:cNvPr>
          <p:cNvSpPr/>
          <p:nvPr/>
        </p:nvSpPr>
        <p:spPr>
          <a:xfrm>
            <a:off x="8351134" y="4078684"/>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Hint</a:t>
            </a:r>
            <a:endParaRPr lang="zh-TW" altLang="en-US" dirty="0"/>
          </a:p>
        </p:txBody>
      </p:sp>
      <p:sp>
        <p:nvSpPr>
          <p:cNvPr id="16" name="六邊形 15">
            <a:extLst>
              <a:ext uri="{FF2B5EF4-FFF2-40B4-BE49-F238E27FC236}">
                <a16:creationId xmlns:a16="http://schemas.microsoft.com/office/drawing/2014/main" id="{124B7DAF-1F47-4324-BC33-4502F72E6D3B}"/>
              </a:ext>
            </a:extLst>
          </p:cNvPr>
          <p:cNvSpPr/>
          <p:nvPr/>
        </p:nvSpPr>
        <p:spPr>
          <a:xfrm>
            <a:off x="8351133" y="4998259"/>
            <a:ext cx="1800000" cy="540000"/>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2</a:t>
            </a:r>
            <a:r>
              <a:rPr lang="en-US" altLang="zh-TW" baseline="30000" dirty="0">
                <a:solidFill>
                  <a:schemeClr val="tx1"/>
                </a:solidFill>
                <a:latin typeface="Times New Roman" panose="02020603050405020304" pitchFamily="18" charset="0"/>
                <a:cs typeface="Times New Roman" panose="02020603050405020304" pitchFamily="18" charset="0"/>
              </a:rPr>
              <a:t>nd</a:t>
            </a:r>
            <a:r>
              <a:rPr lang="en-US" altLang="zh-TW" dirty="0">
                <a:solidFill>
                  <a:schemeClr val="tx1"/>
                </a:solidFill>
                <a:latin typeface="Times New Roman" panose="02020603050405020304" pitchFamily="18" charset="0"/>
                <a:cs typeface="Times New Roman" panose="02020603050405020304" pitchFamily="18" charset="0"/>
              </a:rPr>
              <a:t> Rejection</a:t>
            </a:r>
            <a:endParaRPr lang="zh-TW" altLang="en-US" dirty="0">
              <a:solidFill>
                <a:schemeClr val="tx1"/>
              </a:solidFill>
              <a:latin typeface="Times New Roman" panose="02020603050405020304" pitchFamily="18" charset="0"/>
              <a:cs typeface="Times New Roman" panose="02020603050405020304" pitchFamily="18" charset="0"/>
            </a:endParaRPr>
          </a:p>
        </p:txBody>
      </p:sp>
      <p:cxnSp>
        <p:nvCxnSpPr>
          <p:cNvPr id="13" name="直線單箭頭接點 12">
            <a:extLst>
              <a:ext uri="{FF2B5EF4-FFF2-40B4-BE49-F238E27FC236}">
                <a16:creationId xmlns:a16="http://schemas.microsoft.com/office/drawing/2014/main" id="{E5831414-12CA-455E-AC8B-081453C8FFF7}"/>
              </a:ext>
            </a:extLst>
          </p:cNvPr>
          <p:cNvCxnSpPr>
            <a:cxnSpLocks/>
            <a:stCxn id="5" idx="2"/>
            <a:endCxn id="12" idx="0"/>
          </p:cNvCxnSpPr>
          <p:nvPr/>
        </p:nvCxnSpPr>
        <p:spPr>
          <a:xfrm>
            <a:off x="9251135" y="940165"/>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5" name="直線單箭頭接點 24">
            <a:extLst>
              <a:ext uri="{FF2B5EF4-FFF2-40B4-BE49-F238E27FC236}">
                <a16:creationId xmlns:a16="http://schemas.microsoft.com/office/drawing/2014/main" id="{5E236A71-4273-40C3-9B6A-5D038A6544E0}"/>
              </a:ext>
            </a:extLst>
          </p:cNvPr>
          <p:cNvCxnSpPr>
            <a:cxnSpLocks/>
            <a:stCxn id="12" idx="2"/>
            <a:endCxn id="14" idx="0"/>
          </p:cNvCxnSpPr>
          <p:nvPr/>
        </p:nvCxnSpPr>
        <p:spPr>
          <a:xfrm flipH="1">
            <a:off x="9251134" y="1859741"/>
            <a:ext cx="1"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AB33B880-0080-4EEA-996A-0758742F38A9}"/>
              </a:ext>
            </a:extLst>
          </p:cNvPr>
          <p:cNvCxnSpPr>
            <a:cxnSpLocks/>
            <a:stCxn id="14" idx="2"/>
          </p:cNvCxnSpPr>
          <p:nvPr/>
        </p:nvCxnSpPr>
        <p:spPr>
          <a:xfrm>
            <a:off x="9251134" y="2779317"/>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 name="接點: 肘形 27">
            <a:extLst>
              <a:ext uri="{FF2B5EF4-FFF2-40B4-BE49-F238E27FC236}">
                <a16:creationId xmlns:a16="http://schemas.microsoft.com/office/drawing/2014/main" id="{D7EF0641-F7D0-4AA4-B792-544F6B0E2CB9}"/>
              </a:ext>
            </a:extLst>
          </p:cNvPr>
          <p:cNvCxnSpPr>
            <a:cxnSpLocks/>
            <a:stCxn id="42" idx="0"/>
            <a:endCxn id="5" idx="3"/>
          </p:cNvCxnSpPr>
          <p:nvPr/>
        </p:nvCxnSpPr>
        <p:spPr>
          <a:xfrm rot="16200000" flipV="1">
            <a:off x="9076715" y="1744585"/>
            <a:ext cx="2738136" cy="589296"/>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7" name="直線單箭頭接點 36">
            <a:extLst>
              <a:ext uri="{FF2B5EF4-FFF2-40B4-BE49-F238E27FC236}">
                <a16:creationId xmlns:a16="http://schemas.microsoft.com/office/drawing/2014/main" id="{D0D7AFE3-F882-4793-B873-B1B9BEE425C6}"/>
              </a:ext>
            </a:extLst>
          </p:cNvPr>
          <p:cNvCxnSpPr>
            <a:cxnSpLocks/>
            <a:endCxn id="15" idx="0"/>
          </p:cNvCxnSpPr>
          <p:nvPr/>
        </p:nvCxnSpPr>
        <p:spPr>
          <a:xfrm>
            <a:off x="9251134" y="3702197"/>
            <a:ext cx="0" cy="37648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0" name="直線單箭頭接點 39">
            <a:extLst>
              <a:ext uri="{FF2B5EF4-FFF2-40B4-BE49-F238E27FC236}">
                <a16:creationId xmlns:a16="http://schemas.microsoft.com/office/drawing/2014/main" id="{9B307CE0-7ED4-48D7-B921-4660DAE4E1B0}"/>
              </a:ext>
            </a:extLst>
          </p:cNvPr>
          <p:cNvCxnSpPr>
            <a:cxnSpLocks/>
            <a:stCxn id="15" idx="2"/>
          </p:cNvCxnSpPr>
          <p:nvPr/>
        </p:nvCxnSpPr>
        <p:spPr>
          <a:xfrm>
            <a:off x="9251134" y="4618684"/>
            <a:ext cx="0" cy="3795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6" name="接點: 肘形 35">
            <a:extLst>
              <a:ext uri="{FF2B5EF4-FFF2-40B4-BE49-F238E27FC236}">
                <a16:creationId xmlns:a16="http://schemas.microsoft.com/office/drawing/2014/main" id="{A5C8FF1B-2FCD-4A42-8ED4-7195FB38CFAB}"/>
              </a:ext>
            </a:extLst>
          </p:cNvPr>
          <p:cNvCxnSpPr>
            <a:cxnSpLocks/>
            <a:stCxn id="16" idx="0"/>
            <a:endCxn id="42" idx="4"/>
          </p:cNvCxnSpPr>
          <p:nvPr/>
        </p:nvCxnSpPr>
        <p:spPr>
          <a:xfrm flipV="1">
            <a:off x="10151133" y="3454020"/>
            <a:ext cx="589298" cy="1814239"/>
          </a:xfrm>
          <a:prstGeom prst="bentConnector2">
            <a:avLst/>
          </a:prstGeom>
          <a:ln w="19050"/>
        </p:spPr>
        <p:style>
          <a:lnRef idx="1">
            <a:schemeClr val="accent1"/>
          </a:lnRef>
          <a:fillRef idx="0">
            <a:schemeClr val="accent1"/>
          </a:fillRef>
          <a:effectRef idx="0">
            <a:schemeClr val="accent1"/>
          </a:effectRef>
          <a:fontRef idx="minor">
            <a:schemeClr val="tx1"/>
          </a:fontRef>
        </p:style>
      </p:cxnSp>
      <p:sp>
        <p:nvSpPr>
          <p:cNvPr id="42" name="橢圓 41">
            <a:extLst>
              <a:ext uri="{FF2B5EF4-FFF2-40B4-BE49-F238E27FC236}">
                <a16:creationId xmlns:a16="http://schemas.microsoft.com/office/drawing/2014/main" id="{9D57D21C-85DA-498F-8FF7-DE0CAEBBB283}"/>
              </a:ext>
            </a:extLst>
          </p:cNvPr>
          <p:cNvSpPr/>
          <p:nvPr/>
        </p:nvSpPr>
        <p:spPr>
          <a:xfrm>
            <a:off x="10717571" y="3408301"/>
            <a:ext cx="45719" cy="45719"/>
          </a:xfrm>
          <a:prstGeom prst="ellipse">
            <a:avLst/>
          </a:prstGeom>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47" name="直線接點 46">
            <a:extLst>
              <a:ext uri="{FF2B5EF4-FFF2-40B4-BE49-F238E27FC236}">
                <a16:creationId xmlns:a16="http://schemas.microsoft.com/office/drawing/2014/main" id="{1E1EDFF3-0341-44ED-A974-A9DDCB2D7EB6}"/>
              </a:ext>
            </a:extLst>
          </p:cNvPr>
          <p:cNvCxnSpPr>
            <a:cxnSpLocks/>
            <a:stCxn id="6" idx="0"/>
            <a:endCxn id="42" idx="2"/>
          </p:cNvCxnSpPr>
          <p:nvPr/>
        </p:nvCxnSpPr>
        <p:spPr>
          <a:xfrm flipV="1">
            <a:off x="10151133" y="3431161"/>
            <a:ext cx="566438" cy="1036"/>
          </a:xfrm>
          <a:prstGeom prst="line">
            <a:avLst/>
          </a:prstGeom>
          <a:ln w="19050"/>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7" name="矩形: 圓角 56">
                <a:extLst>
                  <a:ext uri="{FF2B5EF4-FFF2-40B4-BE49-F238E27FC236}">
                    <a16:creationId xmlns:a16="http://schemas.microsoft.com/office/drawing/2014/main" id="{2096097E-CB82-4F57-8337-62DD787645FE}"/>
                  </a:ext>
                </a:extLst>
              </p:cNvPr>
              <p:cNvSpPr/>
              <p:nvPr/>
            </p:nvSpPr>
            <p:spPr>
              <a:xfrm>
                <a:off x="1423971" y="3304877"/>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sz="2000" b="0" i="1" dirty="0" smtClean="0">
                          <a:solidFill>
                            <a:schemeClr val="tx1"/>
                          </a:solidFill>
                          <a:latin typeface="Cambria Math" panose="02040503050406030204" pitchFamily="18" charset="0"/>
                          <a:cs typeface="Times New Roman" panose="02020603050405020304" pitchFamily="18" charset="0"/>
                        </a:rPr>
                        <m:t>𝑦</m:t>
                      </m:r>
                      <m:r>
                        <a:rPr lang="en-US" altLang="zh-TW" sz="2000" b="0" i="1" dirty="0" smtClean="0">
                          <a:solidFill>
                            <a:schemeClr val="tx1"/>
                          </a:solidFill>
                          <a:latin typeface="Cambria Math" panose="02040503050406030204" pitchFamily="18" charset="0"/>
                          <a:cs typeface="Times New Roman" panose="02020603050405020304" pitchFamily="18" charset="0"/>
                        </a:rPr>
                        <m:t> →</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𝑤</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𝐴𝑦</m:t>
                      </m:r>
                      <m:r>
                        <a:rPr lang="en-US" altLang="zh-TW" sz="2000" b="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dirty="0">
                              <a:solidFill>
                                <a:schemeClr val="tx1"/>
                              </a:solidFill>
                              <a:latin typeface="Cambria Math" panose="02040503050406030204" pitchFamily="18" charset="0"/>
                              <a:cs typeface="Times New Roman" panose="02020603050405020304" pitchFamily="18" charset="0"/>
                            </a:rPr>
                          </m:ctrlPr>
                        </m:sSubPr>
                        <m:e>
                          <m:r>
                            <a:rPr lang="en-US" altLang="zh-TW" sz="2000" i="1" dirty="0">
                              <a:solidFill>
                                <a:schemeClr val="tx1"/>
                              </a:solidFill>
                              <a:latin typeface="Cambria Math" panose="02040503050406030204" pitchFamily="18" charset="0"/>
                              <a:cs typeface="Times New Roman" panose="02020603050405020304" pitchFamily="18" charset="0"/>
                            </a:rPr>
                            <m:t>𝑤</m:t>
                          </m:r>
                        </m:e>
                        <m:sub>
                          <m:r>
                            <a:rPr lang="en-US" altLang="zh-TW" sz="2000" i="1" dirty="0">
                              <a:solidFill>
                                <a:schemeClr val="tx1"/>
                              </a:solidFill>
                              <a:latin typeface="Cambria Math" panose="02040503050406030204" pitchFamily="18" charset="0"/>
                              <a:cs typeface="Times New Roman" panose="02020603050405020304" pitchFamily="18" charset="0"/>
                            </a:rPr>
                            <m:t>1</m:t>
                          </m:r>
                        </m:sub>
                      </m:sSub>
                      <m:r>
                        <a:rPr lang="en-US" altLang="zh-TW" sz="2000" i="1" dirty="0">
                          <a:solidFill>
                            <a:schemeClr val="tx1"/>
                          </a:solidFill>
                          <a:latin typeface="Cambria Math" panose="02040503050406030204" pitchFamily="18" charset="0"/>
                          <a:cs typeface="Times New Roman" panose="02020603050405020304" pitchFamily="18" charset="0"/>
                        </a:rPr>
                        <m:t>=</m:t>
                      </m:r>
                      <m:r>
                        <a:rPr lang="en-US" altLang="zh-TW" sz="2000" i="1" dirty="0">
                          <a:solidFill>
                            <a:schemeClr val="tx1"/>
                          </a:solidFill>
                          <a:latin typeface="Cambria Math" panose="02040503050406030204" pitchFamily="18" charset="0"/>
                          <a:cs typeface="Times New Roman" panose="02020603050405020304" pitchFamily="18" charset="0"/>
                        </a:rPr>
                        <m:t>𝑟𝑛𝑑</m:t>
                      </m:r>
                      <m:r>
                        <a:rPr lang="en-US" altLang="zh-TW" sz="2000" i="1" dirty="0">
                          <a:solidFill>
                            <a:schemeClr val="tx1"/>
                          </a:solidFill>
                          <a:latin typeface="Cambria Math" panose="02040503050406030204" pitchFamily="18" charset="0"/>
                          <a:cs typeface="Times New Roman" panose="02020603050405020304" pitchFamily="18" charset="0"/>
                        </a:rPr>
                        <m:t>(</m:t>
                      </m:r>
                      <m:r>
                        <a:rPr lang="en-US" altLang="zh-TW" sz="2000" i="1" dirty="0">
                          <a:solidFill>
                            <a:schemeClr val="tx1"/>
                          </a:solidFill>
                          <a:latin typeface="Cambria Math" panose="02040503050406030204" pitchFamily="18" charset="0"/>
                          <a:cs typeface="Times New Roman" panose="02020603050405020304" pitchFamily="18" charset="0"/>
                        </a:rPr>
                        <m:t>𝑤</m:t>
                      </m:r>
                      <m:r>
                        <a:rPr lang="en-US" altLang="zh-TW" sz="2000" i="1" dirty="0">
                          <a:solidFill>
                            <a:schemeClr val="tx1"/>
                          </a:solidFill>
                          <a:latin typeface="Cambria Math" panose="02040503050406030204" pitchFamily="18" charset="0"/>
                          <a:cs typeface="Times New Roman" panose="02020603050405020304" pitchFamily="18" charset="0"/>
                        </a:rPr>
                        <m:t>)</m:t>
                      </m:r>
                    </m:oMath>
                  </m:oMathPara>
                </a14:m>
                <a:endParaRPr lang="zh-TW" altLang="en-US" sz="2000" dirty="0"/>
              </a:p>
            </p:txBody>
          </p:sp>
        </mc:Choice>
        <mc:Fallback xmlns="">
          <p:sp>
            <p:nvSpPr>
              <p:cNvPr id="57" name="矩形: 圓角 56">
                <a:extLst>
                  <a:ext uri="{FF2B5EF4-FFF2-40B4-BE49-F238E27FC236}">
                    <a16:creationId xmlns:a16="http://schemas.microsoft.com/office/drawing/2014/main" id="{2096097E-CB82-4F57-8337-62DD787645FE}"/>
                  </a:ext>
                </a:extLst>
              </p:cNvPr>
              <p:cNvSpPr>
                <a:spLocks noRot="1" noChangeAspect="1" noMove="1" noResize="1" noEditPoints="1" noAdjustHandles="1" noChangeArrowheads="1" noChangeShapeType="1" noTextEdit="1"/>
              </p:cNvSpPr>
              <p:nvPr/>
            </p:nvSpPr>
            <p:spPr>
              <a:xfrm>
                <a:off x="1423971" y="3304877"/>
                <a:ext cx="4328932" cy="720000"/>
              </a:xfrm>
              <a:prstGeom prst="roundRect">
                <a:avLst/>
              </a:prstGeom>
              <a:blipFill>
                <a:blip r:embed="rId3"/>
                <a:stretch>
                  <a:fillRect/>
                </a:stretch>
              </a:blipFill>
              <a:ln w="19050" cap="sq">
                <a:prstDash val="dash"/>
              </a:ln>
            </p:spPr>
            <p:txBody>
              <a:bodyPr/>
              <a:lstStyle/>
              <a:p>
                <a:r>
                  <a:rPr lang="zh-TW" altLang="en-US">
                    <a:noFill/>
                  </a:rPr>
                  <a:t> </a:t>
                </a:r>
              </a:p>
            </p:txBody>
          </p:sp>
        </mc:Fallback>
      </mc:AlternateContent>
      <p:cxnSp>
        <p:nvCxnSpPr>
          <p:cNvPr id="58" name="直線單箭頭接點 57">
            <a:extLst>
              <a:ext uri="{FF2B5EF4-FFF2-40B4-BE49-F238E27FC236}">
                <a16:creationId xmlns:a16="http://schemas.microsoft.com/office/drawing/2014/main" id="{10A3CB0A-2FC4-414F-8FE5-CF46B2B1B2F2}"/>
              </a:ext>
            </a:extLst>
          </p:cNvPr>
          <p:cNvCxnSpPr>
            <a:stCxn id="5" idx="1"/>
            <a:endCxn id="57" idx="3"/>
          </p:cNvCxnSpPr>
          <p:nvPr/>
        </p:nvCxnSpPr>
        <p:spPr>
          <a:xfrm flipH="1">
            <a:off x="5752903" y="670165"/>
            <a:ext cx="2598232" cy="299471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9" name="矩形: 圓角 58">
                <a:extLst>
                  <a:ext uri="{FF2B5EF4-FFF2-40B4-BE49-F238E27FC236}">
                    <a16:creationId xmlns:a16="http://schemas.microsoft.com/office/drawing/2014/main" id="{31461889-AEAD-4813-8CAD-9E03D6E85096}"/>
                  </a:ext>
                </a:extLst>
              </p:cNvPr>
              <p:cNvSpPr/>
              <p:nvPr/>
            </p:nvSpPr>
            <p:spPr>
              <a:xfrm>
                <a:off x="1423970" y="4398485"/>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zh-TW" altLang="en-US" sz="2000" i="1" dirty="0" smtClean="0">
                          <a:solidFill>
                            <a:schemeClr val="tx1"/>
                          </a:solidFill>
                          <a:latin typeface="Cambria Math" panose="02040503050406030204" pitchFamily="18" charset="0"/>
                          <a:cs typeface="Times New Roman" panose="02020603050405020304" pitchFamily="18" charset="0"/>
                        </a:rPr>
                        <m:t>𝑐</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𝐻𝑎𝑠</m:t>
                      </m:r>
                      <m:r>
                        <a:rPr lang="en-US" altLang="zh-TW" sz="2000" i="1" dirty="0">
                          <a:solidFill>
                            <a:schemeClr val="tx1"/>
                          </a:solidFill>
                          <a:latin typeface="Cambria Math" panose="02040503050406030204" pitchFamily="18" charset="0"/>
                          <a:cs typeface="Times New Roman" panose="02020603050405020304" pitchFamily="18" charset="0"/>
                        </a:rPr>
                        <m:t>h</m:t>
                      </m:r>
                      <m:r>
                        <a:rPr lang="en-US" altLang="zh-TW" sz="2000" i="1" dirty="0">
                          <a:solidFill>
                            <a:schemeClr val="tx1"/>
                          </a:solidFill>
                          <a:latin typeface="Cambria Math" panose="02040503050406030204" pitchFamily="18" charset="0"/>
                          <a:cs typeface="Times New Roman" panose="02020603050405020304" pitchFamily="18" charset="0"/>
                        </a:rPr>
                        <m:t>(</m:t>
                      </m:r>
                      <m:sSub>
                        <m:sSubPr>
                          <m:ctrlPr>
                            <a:rPr lang="en-US" altLang="zh-TW" sz="2000" b="0" i="1" dirty="0" smtClean="0">
                              <a:solidFill>
                                <a:schemeClr val="tx1"/>
                              </a:solidFill>
                              <a:latin typeface="Cambria Math" panose="02040503050406030204" pitchFamily="18" charset="0"/>
                              <a:cs typeface="Times New Roman" panose="02020603050405020304" pitchFamily="18" charset="0"/>
                            </a:rPr>
                          </m:ctrlPr>
                        </m:sSubPr>
                        <m:e>
                          <m:r>
                            <a:rPr lang="zh-TW" altLang="en-US" sz="2000" i="1" dirty="0">
                              <a:solidFill>
                                <a:schemeClr val="tx1"/>
                              </a:solidFill>
                              <a:latin typeface="Cambria Math" panose="02040503050406030204" pitchFamily="18" charset="0"/>
                              <a:cs typeface="Times New Roman" panose="02020603050405020304" pitchFamily="18" charset="0"/>
                            </a:rPr>
                            <m:t>𝑤</m:t>
                          </m:r>
                        </m:e>
                        <m:sub>
                          <m:r>
                            <a:rPr lang="en-US" altLang="zh-TW" sz="2000" b="0" i="1" dirty="0" smtClean="0">
                              <a:solidFill>
                                <a:schemeClr val="tx1"/>
                              </a:solidFill>
                              <a:latin typeface="Cambria Math" panose="02040503050406030204" pitchFamily="18" charset="0"/>
                              <a:cs typeface="Times New Roman" panose="02020603050405020304" pitchFamily="18" charset="0"/>
                            </a:rPr>
                            <m:t>1</m:t>
                          </m:r>
                        </m:sub>
                      </m:sSub>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𝜇</m:t>
                      </m:r>
                      <m:r>
                        <a:rPr lang="en-US" altLang="zh-TW" sz="2000" i="1" dirty="0">
                          <a:solidFill>
                            <a:schemeClr val="tx1"/>
                          </a:solidFill>
                          <a:latin typeface="Cambria Math" panose="02040503050406030204" pitchFamily="18" charset="0"/>
                          <a:cs typeface="Times New Roman" panose="02020603050405020304" pitchFamily="18" charset="0"/>
                        </a:rPr>
                        <m:t>)</m:t>
                      </m:r>
                    </m:oMath>
                  </m:oMathPara>
                </a14:m>
                <a:endParaRPr sz="2000" dirty="0"/>
              </a:p>
            </p:txBody>
          </p:sp>
        </mc:Choice>
        <mc:Fallback xmlns="">
          <p:sp>
            <p:nvSpPr>
              <p:cNvPr id="59" name="矩形: 圓角 58">
                <a:extLst>
                  <a:ext uri="{FF2B5EF4-FFF2-40B4-BE49-F238E27FC236}">
                    <a16:creationId xmlns:a16="http://schemas.microsoft.com/office/drawing/2014/main" id="{31461889-AEAD-4813-8CAD-9E03D6E85096}"/>
                  </a:ext>
                </a:extLst>
              </p:cNvPr>
              <p:cNvSpPr>
                <a:spLocks noRot="1" noChangeAspect="1" noMove="1" noResize="1" noEditPoints="1" noAdjustHandles="1" noChangeArrowheads="1" noChangeShapeType="1" noTextEdit="1"/>
              </p:cNvSpPr>
              <p:nvPr/>
            </p:nvSpPr>
            <p:spPr>
              <a:xfrm>
                <a:off x="1423970" y="4398485"/>
                <a:ext cx="4328932" cy="720000"/>
              </a:xfrm>
              <a:prstGeom prst="roundRect">
                <a:avLst/>
              </a:prstGeom>
              <a:blipFill>
                <a:blip r:embed="rId4"/>
                <a:stretch>
                  <a:fillRect/>
                </a:stretch>
              </a:blipFill>
              <a:ln w="19050" cap="sq">
                <a:prstDash val="dash"/>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60" name="矩形: 圓角 59">
                <a:extLst>
                  <a:ext uri="{FF2B5EF4-FFF2-40B4-BE49-F238E27FC236}">
                    <a16:creationId xmlns:a16="http://schemas.microsoft.com/office/drawing/2014/main" id="{0165F578-5EE6-443A-B2FB-E97289E17CB5}"/>
                  </a:ext>
                </a:extLst>
              </p:cNvPr>
              <p:cNvSpPr/>
              <p:nvPr/>
            </p:nvSpPr>
            <p:spPr>
              <a:xfrm>
                <a:off x="1411421" y="5489086"/>
                <a:ext cx="4328932" cy="720000"/>
              </a:xfrm>
              <a:prstGeom prst="roundRect">
                <a:avLst/>
              </a:prstGeom>
              <a:noFill/>
              <a:ln w="19050" cap="sq">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zh-TW" altLang="en-US" sz="2000" i="1" dirty="0" smtClean="0">
                          <a:solidFill>
                            <a:schemeClr val="tx1"/>
                          </a:solidFill>
                          <a:latin typeface="Cambria Math" panose="02040503050406030204" pitchFamily="18" charset="0"/>
                          <a:cs typeface="Times New Roman" panose="02020603050405020304" pitchFamily="18" charset="0"/>
                        </a:rPr>
                        <m:t>𝑧</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𝑦</m:t>
                      </m:r>
                      <m:r>
                        <a:rPr lang="en-US" altLang="zh-TW" sz="2000" i="1" dirty="0">
                          <a:solidFill>
                            <a:schemeClr val="tx1"/>
                          </a:solidFill>
                          <a:latin typeface="Cambria Math" panose="02040503050406030204" pitchFamily="18" charset="0"/>
                          <a:cs typeface="Times New Roman" panose="02020603050405020304" pitchFamily="18" charset="0"/>
                        </a:rPr>
                        <m:t>+</m:t>
                      </m:r>
                      <m:r>
                        <a:rPr lang="zh-TW" altLang="en-US" sz="2000" i="1" dirty="0">
                          <a:solidFill>
                            <a:schemeClr val="tx1"/>
                          </a:solidFill>
                          <a:latin typeface="Cambria Math" panose="02040503050406030204" pitchFamily="18" charset="0"/>
                          <a:cs typeface="Times New Roman" panose="02020603050405020304" pitchFamily="18" charset="0"/>
                        </a:rPr>
                        <m:t>𝑐</m:t>
                      </m:r>
                      <m:r>
                        <a:rPr lang="zh-TW" altLang="en-US" sz="2000" i="1" dirty="0">
                          <a:solidFill>
                            <a:schemeClr val="tx1"/>
                          </a:solidFill>
                          <a:latin typeface="Cambria Math" panose="02040503050406030204" pitchFamily="18" charset="0"/>
                          <a:cs typeface="Times New Roman" panose="02020603050405020304" pitchFamily="18" charset="0"/>
                        </a:rPr>
                        <m:t>∙</m:t>
                      </m:r>
                      <m:sSub>
                        <m:sSubPr>
                          <m:ctrlPr>
                            <a:rPr lang="en-US" altLang="zh-TW" sz="2000" i="1" dirty="0">
                              <a:solidFill>
                                <a:schemeClr val="tx1"/>
                              </a:solidFill>
                              <a:latin typeface="Cambria Math" panose="02040503050406030204" pitchFamily="18" charset="0"/>
                              <a:cs typeface="Times New Roman" panose="02020603050405020304" pitchFamily="18" charset="0"/>
                            </a:rPr>
                          </m:ctrlPr>
                        </m:sSubPr>
                        <m:e>
                          <m:r>
                            <a:rPr lang="zh-TW" altLang="en-US" sz="2000" i="1" dirty="0">
                              <a:solidFill>
                                <a:schemeClr val="tx1"/>
                              </a:solidFill>
                              <a:latin typeface="Cambria Math" panose="02040503050406030204" pitchFamily="18" charset="0"/>
                              <a:cs typeface="Times New Roman" panose="02020603050405020304" pitchFamily="18" charset="0"/>
                            </a:rPr>
                            <m:t>𝑠</m:t>
                          </m:r>
                        </m:e>
                        <m:sub>
                          <m:r>
                            <a:rPr lang="en-US" altLang="zh-TW" sz="2000" i="1" dirty="0">
                              <a:solidFill>
                                <a:schemeClr val="tx1"/>
                              </a:solidFill>
                              <a:latin typeface="Cambria Math" panose="02040503050406030204" pitchFamily="18" charset="0"/>
                              <a:cs typeface="Times New Roman" panose="02020603050405020304" pitchFamily="18" charset="0"/>
                            </a:rPr>
                            <m:t>1</m:t>
                          </m:r>
                        </m:sub>
                      </m:sSub>
                    </m:oMath>
                  </m:oMathPara>
                </a14:m>
                <a:endParaRPr lang="en-US" altLang="zh-TW" sz="2000" i="1" dirty="0">
                  <a:solidFill>
                    <a:schemeClr val="tx1"/>
                  </a:solidFill>
                  <a:latin typeface="Cambria Math" panose="02040503050406030204" pitchFamily="18" charset="0"/>
                  <a:cs typeface="Times New Roman" panose="02020603050405020304" pitchFamily="18" charset="0"/>
                </a:endParaRPr>
              </a:p>
            </p:txBody>
          </p:sp>
        </mc:Choice>
        <mc:Fallback xmlns="">
          <p:sp>
            <p:nvSpPr>
              <p:cNvPr id="60" name="矩形: 圓角 59">
                <a:extLst>
                  <a:ext uri="{FF2B5EF4-FFF2-40B4-BE49-F238E27FC236}">
                    <a16:creationId xmlns:a16="http://schemas.microsoft.com/office/drawing/2014/main" id="{0165F578-5EE6-443A-B2FB-E97289E17CB5}"/>
                  </a:ext>
                </a:extLst>
              </p:cNvPr>
              <p:cNvSpPr>
                <a:spLocks noRot="1" noChangeAspect="1" noMove="1" noResize="1" noEditPoints="1" noAdjustHandles="1" noChangeArrowheads="1" noChangeShapeType="1" noTextEdit="1"/>
              </p:cNvSpPr>
              <p:nvPr/>
            </p:nvSpPr>
            <p:spPr>
              <a:xfrm>
                <a:off x="1411421" y="5489086"/>
                <a:ext cx="4328932" cy="720000"/>
              </a:xfrm>
              <a:prstGeom prst="roundRect">
                <a:avLst/>
              </a:prstGeom>
              <a:blipFill>
                <a:blip r:embed="rId5"/>
                <a:stretch>
                  <a:fillRect/>
                </a:stretch>
              </a:blipFill>
              <a:ln w="19050" cap="sq">
                <a:prstDash val="dash"/>
              </a:ln>
            </p:spPr>
            <p:txBody>
              <a:bodyPr/>
              <a:lstStyle/>
              <a:p>
                <a:r>
                  <a:rPr lang="zh-TW" altLang="en-US">
                    <a:noFill/>
                  </a:rPr>
                  <a:t> </a:t>
                </a:r>
              </a:p>
            </p:txBody>
          </p:sp>
        </mc:Fallback>
      </mc:AlternateContent>
      <p:cxnSp>
        <p:nvCxnSpPr>
          <p:cNvPr id="61" name="直線單箭頭接點 60">
            <a:extLst>
              <a:ext uri="{FF2B5EF4-FFF2-40B4-BE49-F238E27FC236}">
                <a16:creationId xmlns:a16="http://schemas.microsoft.com/office/drawing/2014/main" id="{9D46B029-6E67-4B80-ADC0-8B45D96B002A}"/>
              </a:ext>
            </a:extLst>
          </p:cNvPr>
          <p:cNvCxnSpPr>
            <a:cxnSpLocks/>
            <a:stCxn id="12" idx="1"/>
            <a:endCxn id="59" idx="3"/>
          </p:cNvCxnSpPr>
          <p:nvPr/>
        </p:nvCxnSpPr>
        <p:spPr>
          <a:xfrm flipH="1">
            <a:off x="5752902" y="1589741"/>
            <a:ext cx="2598233" cy="316874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直線單箭頭接點 63">
            <a:extLst>
              <a:ext uri="{FF2B5EF4-FFF2-40B4-BE49-F238E27FC236}">
                <a16:creationId xmlns:a16="http://schemas.microsoft.com/office/drawing/2014/main" id="{47D5A6A9-4083-45F7-9280-DFEB0FC95514}"/>
              </a:ext>
            </a:extLst>
          </p:cNvPr>
          <p:cNvCxnSpPr>
            <a:cxnSpLocks/>
            <a:stCxn id="14" idx="1"/>
            <a:endCxn id="60" idx="3"/>
          </p:cNvCxnSpPr>
          <p:nvPr/>
        </p:nvCxnSpPr>
        <p:spPr>
          <a:xfrm flipH="1">
            <a:off x="5740353" y="2509317"/>
            <a:ext cx="2610781" cy="3339769"/>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ACA78497-AE8E-4EA6-939F-E3528FF55B71}"/>
              </a:ext>
            </a:extLst>
          </p:cNvPr>
          <p:cNvSpPr txBox="1"/>
          <p:nvPr/>
        </p:nvSpPr>
        <p:spPr>
          <a:xfrm>
            <a:off x="10106113" y="3047620"/>
            <a:ext cx="671979"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False</a:t>
            </a:r>
            <a:endParaRPr lang="zh-TW" altLang="en-US" dirty="0">
              <a:latin typeface="Times New Roman" panose="02020603050405020304" pitchFamily="18" charset="0"/>
              <a:cs typeface="Times New Roman" panose="02020603050405020304" pitchFamily="18" charset="0"/>
            </a:endParaRPr>
          </a:p>
        </p:txBody>
      </p:sp>
      <p:sp>
        <p:nvSpPr>
          <p:cNvPr id="66" name="文字方塊 65">
            <a:extLst>
              <a:ext uri="{FF2B5EF4-FFF2-40B4-BE49-F238E27FC236}">
                <a16:creationId xmlns:a16="http://schemas.microsoft.com/office/drawing/2014/main" id="{2FF89954-C58F-41D8-AFF5-E0028D7BC2BE}"/>
              </a:ext>
            </a:extLst>
          </p:cNvPr>
          <p:cNvSpPr txBox="1"/>
          <p:nvPr/>
        </p:nvSpPr>
        <p:spPr>
          <a:xfrm>
            <a:off x="9251133" y="5556650"/>
            <a:ext cx="612540"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Ture</a:t>
            </a:r>
            <a:endParaRPr lang="zh-TW" altLang="en-US" dirty="0">
              <a:latin typeface="Times New Roman" panose="02020603050405020304" pitchFamily="18" charset="0"/>
              <a:cs typeface="Times New Roman" panose="02020603050405020304" pitchFamily="18" charset="0"/>
            </a:endParaRPr>
          </a:p>
        </p:txBody>
      </p:sp>
      <p:sp>
        <p:nvSpPr>
          <p:cNvPr id="69" name="文字方塊 68">
            <a:extLst>
              <a:ext uri="{FF2B5EF4-FFF2-40B4-BE49-F238E27FC236}">
                <a16:creationId xmlns:a16="http://schemas.microsoft.com/office/drawing/2014/main" id="{21D7ADA4-1498-4A9E-8DA9-94546A551D2B}"/>
              </a:ext>
            </a:extLst>
          </p:cNvPr>
          <p:cNvSpPr txBox="1"/>
          <p:nvPr/>
        </p:nvSpPr>
        <p:spPr>
          <a:xfrm>
            <a:off x="9232324" y="3705501"/>
            <a:ext cx="612540"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Ture</a:t>
            </a:r>
            <a:endParaRPr lang="zh-TW" altLang="en-US" dirty="0">
              <a:latin typeface="Times New Roman" panose="02020603050405020304" pitchFamily="18" charset="0"/>
              <a:cs typeface="Times New Roman" panose="02020603050405020304" pitchFamily="18" charset="0"/>
            </a:endParaRPr>
          </a:p>
        </p:txBody>
      </p:sp>
      <p:sp>
        <p:nvSpPr>
          <p:cNvPr id="70" name="文字方塊 69">
            <a:extLst>
              <a:ext uri="{FF2B5EF4-FFF2-40B4-BE49-F238E27FC236}">
                <a16:creationId xmlns:a16="http://schemas.microsoft.com/office/drawing/2014/main" id="{920EF385-0AB7-49BC-A517-F4388BAFC16D}"/>
              </a:ext>
            </a:extLst>
          </p:cNvPr>
          <p:cNvSpPr txBox="1"/>
          <p:nvPr/>
        </p:nvSpPr>
        <p:spPr>
          <a:xfrm>
            <a:off x="10106113" y="4891638"/>
            <a:ext cx="671979"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False</a:t>
            </a:r>
            <a:endParaRPr lang="zh-TW" altLang="en-US" dirty="0">
              <a:latin typeface="Times New Roman" panose="02020603050405020304" pitchFamily="18" charset="0"/>
              <a:cs typeface="Times New Roman" panose="02020603050405020304" pitchFamily="18" charset="0"/>
            </a:endParaRPr>
          </a:p>
        </p:txBody>
      </p:sp>
      <p:sp>
        <p:nvSpPr>
          <p:cNvPr id="71" name="矩形: 圓角 70">
            <a:extLst>
              <a:ext uri="{FF2B5EF4-FFF2-40B4-BE49-F238E27FC236}">
                <a16:creationId xmlns:a16="http://schemas.microsoft.com/office/drawing/2014/main" id="{7D98E444-606C-4312-99B0-D5499C0FFDAF}"/>
              </a:ext>
            </a:extLst>
          </p:cNvPr>
          <p:cNvSpPr/>
          <p:nvPr/>
        </p:nvSpPr>
        <p:spPr>
          <a:xfrm>
            <a:off x="8351133" y="5917700"/>
            <a:ext cx="1800000" cy="540000"/>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cs typeface="Times New Roman" panose="02020603050405020304" pitchFamily="18" charset="0"/>
              </a:rPr>
              <a:t>Signature</a:t>
            </a:r>
            <a:endParaRPr lang="zh-TW" altLang="en-US" dirty="0"/>
          </a:p>
        </p:txBody>
      </p:sp>
      <p:cxnSp>
        <p:nvCxnSpPr>
          <p:cNvPr id="72" name="直線單箭頭接點 71">
            <a:extLst>
              <a:ext uri="{FF2B5EF4-FFF2-40B4-BE49-F238E27FC236}">
                <a16:creationId xmlns:a16="http://schemas.microsoft.com/office/drawing/2014/main" id="{ADB33C84-68E7-4361-AB2F-D03C6267454F}"/>
              </a:ext>
            </a:extLst>
          </p:cNvPr>
          <p:cNvCxnSpPr>
            <a:cxnSpLocks/>
            <a:endCxn id="71" idx="0"/>
          </p:cNvCxnSpPr>
          <p:nvPr/>
        </p:nvCxnSpPr>
        <p:spPr>
          <a:xfrm>
            <a:off x="9251133" y="5538259"/>
            <a:ext cx="0" cy="37944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195" name="群組 194">
            <a:extLst>
              <a:ext uri="{FF2B5EF4-FFF2-40B4-BE49-F238E27FC236}">
                <a16:creationId xmlns:a16="http://schemas.microsoft.com/office/drawing/2014/main" id="{78FACD3F-E0C2-448A-9418-837542E6B8FA}"/>
              </a:ext>
            </a:extLst>
          </p:cNvPr>
          <p:cNvGrpSpPr/>
          <p:nvPr/>
        </p:nvGrpSpPr>
        <p:grpSpPr>
          <a:xfrm>
            <a:off x="1161512" y="1060950"/>
            <a:ext cx="5178284" cy="1597582"/>
            <a:chOff x="1295876" y="4929547"/>
            <a:chExt cx="5178284" cy="1597582"/>
          </a:xfrm>
        </p:grpSpPr>
        <p:grpSp>
          <p:nvGrpSpPr>
            <p:cNvPr id="118" name="群組 117">
              <a:extLst>
                <a:ext uri="{FF2B5EF4-FFF2-40B4-BE49-F238E27FC236}">
                  <a16:creationId xmlns:a16="http://schemas.microsoft.com/office/drawing/2014/main" id="{470031D2-B4C4-4034-A1BB-CF255842B0DB}"/>
                </a:ext>
              </a:extLst>
            </p:cNvPr>
            <p:cNvGrpSpPr/>
            <p:nvPr/>
          </p:nvGrpSpPr>
          <p:grpSpPr>
            <a:xfrm>
              <a:off x="1295876" y="5298418"/>
              <a:ext cx="781419" cy="894256"/>
              <a:chOff x="1281493" y="4149188"/>
              <a:chExt cx="861060" cy="1016635"/>
            </a:xfrm>
          </p:grpSpPr>
          <p:pic>
            <p:nvPicPr>
              <p:cNvPr id="154" name="圖片 153">
                <a:extLst>
                  <a:ext uri="{FF2B5EF4-FFF2-40B4-BE49-F238E27FC236}">
                    <a16:creationId xmlns:a16="http://schemas.microsoft.com/office/drawing/2014/main" id="{82EF16C6-3A95-4C52-B3D0-EB0030BE3BAB}"/>
                  </a:ext>
                </a:extLst>
              </p:cNvPr>
              <p:cNvPicPr>
                <a:picLocks noChangeAspect="1"/>
              </p:cNvPicPr>
              <p:nvPr/>
            </p:nvPicPr>
            <p:blipFill>
              <a:blip r:embed="rId6"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155" name="文字方塊 154">
                <a:extLst>
                  <a:ext uri="{FF2B5EF4-FFF2-40B4-BE49-F238E27FC236}">
                    <a16:creationId xmlns:a16="http://schemas.microsoft.com/office/drawing/2014/main" id="{91D08B44-4B4E-4EF5-A1FC-B241B29C8E08}"/>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signer</a:t>
                </a:r>
                <a:endParaRPr lang="zh-TW" altLang="en-US" sz="1100" dirty="0">
                  <a:latin typeface="Times New Roman" panose="02020603050405020304" pitchFamily="18" charset="0"/>
                  <a:cs typeface="Times New Roman" panose="02020603050405020304" pitchFamily="18" charset="0"/>
                </a:endParaRPr>
              </a:p>
            </p:txBody>
          </p:sp>
        </p:grpSp>
        <p:grpSp>
          <p:nvGrpSpPr>
            <p:cNvPr id="121" name="群組 120">
              <a:extLst>
                <a:ext uri="{FF2B5EF4-FFF2-40B4-BE49-F238E27FC236}">
                  <a16:creationId xmlns:a16="http://schemas.microsoft.com/office/drawing/2014/main" id="{907F3088-0656-420A-A713-7F9BA705694D}"/>
                </a:ext>
              </a:extLst>
            </p:cNvPr>
            <p:cNvGrpSpPr/>
            <p:nvPr/>
          </p:nvGrpSpPr>
          <p:grpSpPr>
            <a:xfrm>
              <a:off x="2472343" y="5767474"/>
              <a:ext cx="781419" cy="738148"/>
              <a:chOff x="7077746" y="4328674"/>
              <a:chExt cx="861060" cy="839163"/>
            </a:xfrm>
          </p:grpSpPr>
          <p:pic>
            <p:nvPicPr>
              <p:cNvPr id="148" name="圖片 147">
                <a:extLst>
                  <a:ext uri="{FF2B5EF4-FFF2-40B4-BE49-F238E27FC236}">
                    <a16:creationId xmlns:a16="http://schemas.microsoft.com/office/drawing/2014/main" id="{230D9F6F-A5C5-4006-8E18-9AF5709A84C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149" name="文字方塊 148">
                <a:extLst>
                  <a:ext uri="{FF2B5EF4-FFF2-40B4-BE49-F238E27FC236}">
                    <a16:creationId xmlns:a16="http://schemas.microsoft.com/office/drawing/2014/main" id="{D59E476E-CB78-4D17-A461-4A8C1559E24B}"/>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Message</a:t>
                </a:r>
                <a:endParaRPr lang="zh-TW" altLang="en-US" sz="1100" dirty="0">
                  <a:latin typeface="Times New Roman" panose="02020603050405020304" pitchFamily="18" charset="0"/>
                  <a:cs typeface="Times New Roman" panose="02020603050405020304" pitchFamily="18" charset="0"/>
                </a:endParaRPr>
              </a:p>
            </p:txBody>
          </p:sp>
        </p:grpSp>
        <p:cxnSp>
          <p:nvCxnSpPr>
            <p:cNvPr id="125" name="直線單箭頭接點 124">
              <a:extLst>
                <a:ext uri="{FF2B5EF4-FFF2-40B4-BE49-F238E27FC236}">
                  <a16:creationId xmlns:a16="http://schemas.microsoft.com/office/drawing/2014/main" id="{BFBBC812-042A-4E22-A863-C62EA9EA1E0A}"/>
                </a:ext>
              </a:extLst>
            </p:cNvPr>
            <p:cNvCxnSpPr>
              <a:cxnSpLocks/>
              <a:endCxn id="157" idx="1"/>
            </p:cNvCxnSpPr>
            <p:nvPr/>
          </p:nvCxnSpPr>
          <p:spPr>
            <a:xfrm>
              <a:off x="3140585" y="6020609"/>
              <a:ext cx="335017"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60" name="群組 159">
              <a:extLst>
                <a:ext uri="{FF2B5EF4-FFF2-40B4-BE49-F238E27FC236}">
                  <a16:creationId xmlns:a16="http://schemas.microsoft.com/office/drawing/2014/main" id="{57CFE3CA-29B5-48F9-814E-2008DDA631CC}"/>
                </a:ext>
              </a:extLst>
            </p:cNvPr>
            <p:cNvGrpSpPr/>
            <p:nvPr/>
          </p:nvGrpSpPr>
          <p:grpSpPr>
            <a:xfrm>
              <a:off x="2867656" y="4929547"/>
              <a:ext cx="867254" cy="577121"/>
              <a:chOff x="364551" y="4286248"/>
              <a:chExt cx="867254" cy="577121"/>
            </a:xfrm>
          </p:grpSpPr>
          <p:sp>
            <p:nvSpPr>
              <p:cNvPr id="130" name="文字方塊 129">
                <a:extLst>
                  <a:ext uri="{FF2B5EF4-FFF2-40B4-BE49-F238E27FC236}">
                    <a16:creationId xmlns:a16="http://schemas.microsoft.com/office/drawing/2014/main" id="{50303437-04B7-414B-8D55-172883F9DB23}"/>
                  </a:ext>
                </a:extLst>
              </p:cNvPr>
              <p:cNvSpPr txBox="1"/>
              <p:nvPr/>
            </p:nvSpPr>
            <p:spPr>
              <a:xfrm>
                <a:off x="364551" y="4601759"/>
                <a:ext cx="86725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131" name="圖片 130">
                <a:extLst>
                  <a:ext uri="{FF2B5EF4-FFF2-40B4-BE49-F238E27FC236}">
                    <a16:creationId xmlns:a16="http://schemas.microsoft.com/office/drawing/2014/main" id="{5E1402C2-15C7-4222-916C-9CD12B23C4F1}"/>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582917" y="4281229"/>
                <a:ext cx="316665" cy="326703"/>
              </a:xfrm>
              <a:prstGeom prst="rect">
                <a:avLst/>
              </a:prstGeom>
            </p:spPr>
          </p:pic>
        </p:grpSp>
        <p:cxnSp>
          <p:nvCxnSpPr>
            <p:cNvPr id="132" name="直線單箭頭接點 131">
              <a:extLst>
                <a:ext uri="{FF2B5EF4-FFF2-40B4-BE49-F238E27FC236}">
                  <a16:creationId xmlns:a16="http://schemas.microsoft.com/office/drawing/2014/main" id="{07569846-8735-4151-9476-FC9F4BF907D5}"/>
                </a:ext>
              </a:extLst>
            </p:cNvPr>
            <p:cNvCxnSpPr>
              <a:cxnSpLocks/>
            </p:cNvCxnSpPr>
            <p:nvPr/>
          </p:nvCxnSpPr>
          <p:spPr>
            <a:xfrm flipV="1">
              <a:off x="2185035" y="5318244"/>
              <a:ext cx="367523" cy="10162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61" name="群組 160">
              <a:extLst>
                <a:ext uri="{FF2B5EF4-FFF2-40B4-BE49-F238E27FC236}">
                  <a16:creationId xmlns:a16="http://schemas.microsoft.com/office/drawing/2014/main" id="{26B02315-B7EF-45D6-9766-33AC19DA88CE}"/>
                </a:ext>
              </a:extLst>
            </p:cNvPr>
            <p:cNvGrpSpPr/>
            <p:nvPr/>
          </p:nvGrpSpPr>
          <p:grpSpPr>
            <a:xfrm>
              <a:off x="3334422" y="5738758"/>
              <a:ext cx="867254" cy="788371"/>
              <a:chOff x="3898218" y="5585151"/>
              <a:chExt cx="867254" cy="788371"/>
            </a:xfrm>
          </p:grpSpPr>
          <p:pic>
            <p:nvPicPr>
              <p:cNvPr id="157" name="圖片 156">
                <a:extLst>
                  <a:ext uri="{FF2B5EF4-FFF2-40B4-BE49-F238E27FC236}">
                    <a16:creationId xmlns:a16="http://schemas.microsoft.com/office/drawing/2014/main" id="{7E3C777D-8368-4459-BCC7-3B591366050F}"/>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039398" y="5585151"/>
                <a:ext cx="563702" cy="563702"/>
              </a:xfrm>
              <a:prstGeom prst="rect">
                <a:avLst/>
              </a:prstGeom>
            </p:spPr>
          </p:pic>
          <p:sp>
            <p:nvSpPr>
              <p:cNvPr id="159" name="文字方塊 158">
                <a:extLst>
                  <a:ext uri="{FF2B5EF4-FFF2-40B4-BE49-F238E27FC236}">
                    <a16:creationId xmlns:a16="http://schemas.microsoft.com/office/drawing/2014/main" id="{95D55BBF-F92B-4465-806E-695E2BD434A8}"/>
                  </a:ext>
                </a:extLst>
              </p:cNvPr>
              <p:cNvSpPr txBox="1"/>
              <p:nvPr/>
            </p:nvSpPr>
            <p:spPr>
              <a:xfrm>
                <a:off x="3898218" y="6111912"/>
                <a:ext cx="867254"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Hash</a:t>
                </a:r>
                <a:endParaRPr lang="zh-TW" altLang="en-US" sz="1100" dirty="0">
                  <a:latin typeface="Times New Roman" panose="02020603050405020304" pitchFamily="18" charset="0"/>
                  <a:cs typeface="Times New Roman" panose="02020603050405020304" pitchFamily="18" charset="0"/>
                </a:endParaRPr>
              </a:p>
            </p:txBody>
          </p:sp>
        </p:grpSp>
        <p:cxnSp>
          <p:nvCxnSpPr>
            <p:cNvPr id="163" name="直線單箭頭接點 162">
              <a:extLst>
                <a:ext uri="{FF2B5EF4-FFF2-40B4-BE49-F238E27FC236}">
                  <a16:creationId xmlns:a16="http://schemas.microsoft.com/office/drawing/2014/main" id="{28C14ED6-3E62-4488-A300-A9D11312434D}"/>
                </a:ext>
              </a:extLst>
            </p:cNvPr>
            <p:cNvCxnSpPr>
              <a:cxnSpLocks/>
            </p:cNvCxnSpPr>
            <p:nvPr/>
          </p:nvCxnSpPr>
          <p:spPr>
            <a:xfrm>
              <a:off x="2174423" y="5854070"/>
              <a:ext cx="375680" cy="8637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68" name="圖片 167">
              <a:extLst>
                <a:ext uri="{FF2B5EF4-FFF2-40B4-BE49-F238E27FC236}">
                  <a16:creationId xmlns:a16="http://schemas.microsoft.com/office/drawing/2014/main" id="{5DEB93AA-3F2D-4DC1-998E-F6ECA5537D9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576254" y="5419865"/>
              <a:ext cx="520583" cy="520583"/>
            </a:xfrm>
            <a:prstGeom prst="rect">
              <a:avLst/>
            </a:prstGeom>
          </p:spPr>
        </p:pic>
        <p:grpSp>
          <p:nvGrpSpPr>
            <p:cNvPr id="183" name="群組 182">
              <a:extLst>
                <a:ext uri="{FF2B5EF4-FFF2-40B4-BE49-F238E27FC236}">
                  <a16:creationId xmlns:a16="http://schemas.microsoft.com/office/drawing/2014/main" id="{BFEC0672-C80A-4C24-9FC2-64D87BDDD543}"/>
                </a:ext>
              </a:extLst>
            </p:cNvPr>
            <p:cNvGrpSpPr/>
            <p:nvPr/>
          </p:nvGrpSpPr>
          <p:grpSpPr>
            <a:xfrm>
              <a:off x="5692741" y="5432578"/>
              <a:ext cx="781419" cy="755122"/>
              <a:chOff x="5924155" y="4770412"/>
              <a:chExt cx="781419" cy="755122"/>
            </a:xfrm>
          </p:grpSpPr>
          <p:sp>
            <p:nvSpPr>
              <p:cNvPr id="143" name="文字方塊 142">
                <a:extLst>
                  <a:ext uri="{FF2B5EF4-FFF2-40B4-BE49-F238E27FC236}">
                    <a16:creationId xmlns:a16="http://schemas.microsoft.com/office/drawing/2014/main" id="{D7772DE6-11CB-4B70-9453-6351C98C80DF}"/>
                  </a:ext>
                </a:extLst>
              </p:cNvPr>
              <p:cNvSpPr txBox="1"/>
              <p:nvPr/>
            </p:nvSpPr>
            <p:spPr>
              <a:xfrm>
                <a:off x="5924155" y="5263924"/>
                <a:ext cx="781419"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Signature</a:t>
                </a:r>
              </a:p>
            </p:txBody>
          </p:sp>
          <p:pic>
            <p:nvPicPr>
              <p:cNvPr id="170" name="圖片 169">
                <a:extLst>
                  <a:ext uri="{FF2B5EF4-FFF2-40B4-BE49-F238E27FC236}">
                    <a16:creationId xmlns:a16="http://schemas.microsoft.com/office/drawing/2014/main" id="{3592706A-9163-49B5-894F-613A4365A8A7}"/>
                  </a:ext>
                </a:extLst>
              </p:cNvPr>
              <p:cNvPicPr>
                <a:picLocks noChangeAspect="1"/>
              </p:cNvPicPr>
              <p:nvPr/>
            </p:nvPicPr>
            <p:blipFill>
              <a:blip r:embed="rId11"/>
              <a:stretch>
                <a:fillRect/>
              </a:stretch>
            </p:blipFill>
            <p:spPr>
              <a:xfrm>
                <a:off x="6085328" y="4770412"/>
                <a:ext cx="497847" cy="497847"/>
              </a:xfrm>
              <a:prstGeom prst="rect">
                <a:avLst/>
              </a:prstGeom>
            </p:spPr>
          </p:pic>
        </p:grpSp>
        <p:sp>
          <p:nvSpPr>
            <p:cNvPr id="171" name="文字方塊 170">
              <a:extLst>
                <a:ext uri="{FF2B5EF4-FFF2-40B4-BE49-F238E27FC236}">
                  <a16:creationId xmlns:a16="http://schemas.microsoft.com/office/drawing/2014/main" id="{05732436-A688-474A-B52B-DC672A1BC19E}"/>
                </a:ext>
              </a:extLst>
            </p:cNvPr>
            <p:cNvSpPr txBox="1"/>
            <p:nvPr/>
          </p:nvSpPr>
          <p:spPr>
            <a:xfrm>
              <a:off x="4460688" y="5926090"/>
              <a:ext cx="781419" cy="261610"/>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processing</a:t>
              </a:r>
            </a:p>
          </p:txBody>
        </p:sp>
        <p:cxnSp>
          <p:nvCxnSpPr>
            <p:cNvPr id="173" name="直線單箭頭接點 172">
              <a:extLst>
                <a:ext uri="{FF2B5EF4-FFF2-40B4-BE49-F238E27FC236}">
                  <a16:creationId xmlns:a16="http://schemas.microsoft.com/office/drawing/2014/main" id="{6E5E173F-4C1C-4FF8-994C-7212FE19A9BC}"/>
                </a:ext>
              </a:extLst>
            </p:cNvPr>
            <p:cNvCxnSpPr>
              <a:cxnSpLocks/>
            </p:cNvCxnSpPr>
            <p:nvPr/>
          </p:nvCxnSpPr>
          <p:spPr>
            <a:xfrm>
              <a:off x="4016663" y="5273919"/>
              <a:ext cx="363340" cy="11405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6" name="直線單箭頭接點 175">
              <a:extLst>
                <a:ext uri="{FF2B5EF4-FFF2-40B4-BE49-F238E27FC236}">
                  <a16:creationId xmlns:a16="http://schemas.microsoft.com/office/drawing/2014/main" id="{0C5F1F95-C12B-486E-88FA-61297C6A8B8B}"/>
                </a:ext>
              </a:extLst>
            </p:cNvPr>
            <p:cNvCxnSpPr>
              <a:cxnSpLocks/>
              <a:stCxn id="157" idx="3"/>
            </p:cNvCxnSpPr>
            <p:nvPr/>
          </p:nvCxnSpPr>
          <p:spPr>
            <a:xfrm flipV="1">
              <a:off x="4039304" y="5926090"/>
              <a:ext cx="340699" cy="9451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線單箭頭接點 191">
              <a:extLst>
                <a:ext uri="{FF2B5EF4-FFF2-40B4-BE49-F238E27FC236}">
                  <a16:creationId xmlns:a16="http://schemas.microsoft.com/office/drawing/2014/main" id="{15927D5D-B2D7-413E-AE37-454C04926CC2}"/>
                </a:ext>
              </a:extLst>
            </p:cNvPr>
            <p:cNvCxnSpPr>
              <a:cxnSpLocks/>
            </p:cNvCxnSpPr>
            <p:nvPr/>
          </p:nvCxnSpPr>
          <p:spPr>
            <a:xfrm>
              <a:off x="5242107" y="5673721"/>
              <a:ext cx="450634"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7830428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
        <p:nvSpPr>
          <p:cNvPr id="2" name="投影片編號版面配置區 1">
            <a:extLst>
              <a:ext uri="{FF2B5EF4-FFF2-40B4-BE49-F238E27FC236}">
                <a16:creationId xmlns:a16="http://schemas.microsoft.com/office/drawing/2014/main" id="{297BF3E9-CD2E-F711-3580-B7E4DC1DACDA}"/>
              </a:ext>
            </a:extLst>
          </p:cNvPr>
          <p:cNvSpPr>
            <a:spLocks noGrp="1"/>
          </p:cNvSpPr>
          <p:nvPr>
            <p:ph type="sldNum" sz="quarter" idx="12"/>
          </p:nvPr>
        </p:nvSpPr>
        <p:spPr/>
        <p:txBody>
          <a:bodyPr/>
          <a:lstStyle/>
          <a:p>
            <a:fld id="{565CE74E-AB26-4998-AD42-012C4C1AD076}" type="slidenum">
              <a:rPr lang="zh-CN" altLang="en-US" smtClean="0"/>
              <a:t>80</a:t>
            </a:fld>
            <a:endParaRPr lang="zh-CN" altLang="en-US" dirty="0"/>
          </a:p>
        </p:txBody>
      </p:sp>
    </p:spTree>
    <p:extLst>
      <p:ext uri="{BB962C8B-B14F-4D97-AF65-F5344CB8AC3E}">
        <p14:creationId xmlns:p14="http://schemas.microsoft.com/office/powerpoint/2010/main" val="39574968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投影片編號版面配置區 1">
            <a:extLst>
              <a:ext uri="{FF2B5EF4-FFF2-40B4-BE49-F238E27FC236}">
                <a16:creationId xmlns:a16="http://schemas.microsoft.com/office/drawing/2014/main" id="{88D05C07-0C3D-1BF3-73E1-BFC149CBFEC8}"/>
              </a:ext>
            </a:extLst>
          </p:cNvPr>
          <p:cNvSpPr>
            <a:spLocks noGrp="1"/>
          </p:cNvSpPr>
          <p:nvPr>
            <p:ph type="sldNum" sz="quarter" idx="12"/>
          </p:nvPr>
        </p:nvSpPr>
        <p:spPr/>
        <p:txBody>
          <a:bodyPr/>
          <a:lstStyle/>
          <a:p>
            <a:fld id="{565CE74E-AB26-4998-AD42-012C4C1AD076}" type="slidenum">
              <a:rPr lang="zh-CN" altLang="en-US" smtClean="0"/>
              <a:t>81</a:t>
            </a:fld>
            <a:endParaRPr lang="zh-CN" altLang="en-US" dirty="0"/>
          </a:p>
        </p:txBody>
      </p: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2D3D5FA-7884-6533-3DAE-F4B6CE26D928}"/>
            </a:ext>
          </a:extLst>
        </p:cNvPr>
        <p:cNvGrpSpPr/>
        <p:nvPr/>
      </p:nvGrpSpPr>
      <p:grpSpPr>
        <a:xfrm>
          <a:off x="0" y="0"/>
          <a:ext cx="0" cy="0"/>
          <a:chOff x="0" y="0"/>
          <a:chExt cx="0" cy="0"/>
        </a:xfrm>
      </p:grpSpPr>
      <p:grpSp>
        <p:nvGrpSpPr>
          <p:cNvPr id="54" name="组合 53">
            <a:extLst>
              <a:ext uri="{FF2B5EF4-FFF2-40B4-BE49-F238E27FC236}">
                <a16:creationId xmlns:a16="http://schemas.microsoft.com/office/drawing/2014/main" id="{B0876593-F39D-65E2-60FC-0B10446996C1}"/>
              </a:ext>
            </a:extLst>
          </p:cNvPr>
          <p:cNvGrpSpPr/>
          <p:nvPr/>
        </p:nvGrpSpPr>
        <p:grpSpPr>
          <a:xfrm>
            <a:off x="568443" y="319365"/>
            <a:ext cx="2990296" cy="461665"/>
            <a:chOff x="568442" y="319364"/>
            <a:chExt cx="2990296" cy="461666"/>
          </a:xfrm>
        </p:grpSpPr>
        <p:sp>
          <p:nvSpPr>
            <p:cNvPr id="55" name="文本框 23">
              <a:extLst>
                <a:ext uri="{FF2B5EF4-FFF2-40B4-BE49-F238E27FC236}">
                  <a16:creationId xmlns:a16="http://schemas.microsoft.com/office/drawing/2014/main" id="{91100329-A156-F591-2E5C-D8103788B6D5}"/>
                </a:ext>
              </a:extLst>
            </p:cNvPr>
            <p:cNvSpPr txBox="1"/>
            <p:nvPr/>
          </p:nvSpPr>
          <p:spPr>
            <a:xfrm>
              <a:off x="665958" y="319364"/>
              <a:ext cx="28927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Performance Analysis</a:t>
              </a:r>
            </a:p>
          </p:txBody>
        </p:sp>
        <p:sp>
          <p:nvSpPr>
            <p:cNvPr id="56" name="等腰三角形 55">
              <a:extLst>
                <a:ext uri="{FF2B5EF4-FFF2-40B4-BE49-F238E27FC236}">
                  <a16:creationId xmlns:a16="http://schemas.microsoft.com/office/drawing/2014/main" id="{D031F5D6-E885-F3F4-2F88-1F7FC9E21EF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投影片編號版面配置區 1">
            <a:extLst>
              <a:ext uri="{FF2B5EF4-FFF2-40B4-BE49-F238E27FC236}">
                <a16:creationId xmlns:a16="http://schemas.microsoft.com/office/drawing/2014/main" id="{ED155745-783F-D88B-548C-DDDEDD938B60}"/>
              </a:ext>
            </a:extLst>
          </p:cNvPr>
          <p:cNvSpPr>
            <a:spLocks noGrp="1"/>
          </p:cNvSpPr>
          <p:nvPr>
            <p:ph type="sldNum" sz="quarter" idx="12"/>
          </p:nvPr>
        </p:nvSpPr>
        <p:spPr/>
        <p:txBody>
          <a:bodyPr/>
          <a:lstStyle/>
          <a:p>
            <a:fld id="{565CE74E-AB26-4998-AD42-012C4C1AD076}" type="slidenum">
              <a:rPr lang="zh-CN" altLang="en-US" smtClean="0"/>
              <a:t>82</a:t>
            </a:fld>
            <a:endParaRPr lang="zh-CN" altLang="en-US" dirty="0"/>
          </a:p>
        </p:txBody>
      </p:sp>
      <p:sp>
        <p:nvSpPr>
          <p:cNvPr id="5" name="矩形 4">
            <a:extLst>
              <a:ext uri="{FF2B5EF4-FFF2-40B4-BE49-F238E27FC236}">
                <a16:creationId xmlns:a16="http://schemas.microsoft.com/office/drawing/2014/main" id="{1229ED93-1E78-2ED9-C419-AD9DC32FE382}"/>
              </a:ext>
            </a:extLst>
          </p:cNvPr>
          <p:cNvSpPr/>
          <p:nvPr/>
        </p:nvSpPr>
        <p:spPr>
          <a:xfrm>
            <a:off x="6493565" y="655254"/>
            <a:ext cx="3860352" cy="1884618"/>
          </a:xfrm>
          <a:prstGeom prst="rect">
            <a:avLst/>
          </a:prstGeom>
        </p:spPr>
        <p:txBody>
          <a:bodyPr wrap="none">
            <a:spAutoFit/>
          </a:bodyPr>
          <a:lstStyle/>
          <a:p>
            <a:pPr>
              <a:lnSpc>
                <a:spcPct val="150000"/>
              </a:lnSpc>
            </a:pPr>
            <a:r>
              <a:rPr lang="en-US" altLang="zh-TW" sz="2000" dirty="0">
                <a:latin typeface="Times New Roman" panose="02020603050405020304" pitchFamily="18" charset="0"/>
                <a:cs typeface="Times New Roman" panose="02020603050405020304" pitchFamily="18" charset="0"/>
              </a:rPr>
              <a:t>m</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key length of elliptic curve</a:t>
            </a:r>
          </a:p>
          <a:p>
            <a:pPr>
              <a:lnSpc>
                <a:spcPct val="150000"/>
              </a:lnSpc>
            </a:pPr>
            <a:r>
              <a:rPr lang="en-US" altLang="zh-TW" sz="2000" dirty="0">
                <a:latin typeface="Times New Roman" panose="02020603050405020304" pitchFamily="18" charset="0"/>
                <a:cs typeface="Times New Roman" panose="02020603050405020304" pitchFamily="18" charset="0"/>
              </a:rPr>
              <a:t>d</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number of processing data</a:t>
            </a:r>
          </a:p>
          <a:p>
            <a:pPr>
              <a:lnSpc>
                <a:spcPct val="150000"/>
              </a:lnSpc>
            </a:pPr>
            <a:r>
              <a:rPr lang="en-US" altLang="zh-TW" sz="2000" dirty="0">
                <a:latin typeface="Times New Roman" panose="02020603050405020304" pitchFamily="18" charset="0"/>
                <a:cs typeface="Times New Roman" panose="02020603050405020304" pitchFamily="18" charset="0"/>
              </a:rPr>
              <a:t>f</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The working frequency</a:t>
            </a:r>
          </a:p>
          <a:p>
            <a:pPr>
              <a:lnSpc>
                <a:spcPct val="150000"/>
              </a:lnSpc>
            </a:pPr>
            <a:r>
              <a:rPr lang="en-US" altLang="zh-TW" sz="2000" dirty="0">
                <a:latin typeface="Times New Roman" panose="02020603050405020304" pitchFamily="18" charset="0"/>
                <a:cs typeface="Times New Roman" panose="02020603050405020304" pitchFamily="18" charset="0"/>
              </a:rPr>
              <a:t>Nc</a:t>
            </a:r>
            <a:r>
              <a:rPr lang="zh-TW" altLang="en-US"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The number of cycles</a:t>
            </a:r>
          </a:p>
        </p:txBody>
      </p:sp>
      <p:graphicFrame>
        <p:nvGraphicFramePr>
          <p:cNvPr id="6" name="表格 5">
            <a:extLst>
              <a:ext uri="{FF2B5EF4-FFF2-40B4-BE49-F238E27FC236}">
                <a16:creationId xmlns:a16="http://schemas.microsoft.com/office/drawing/2014/main" id="{374C9D3B-4172-1A18-0129-DB3934725ED4}"/>
              </a:ext>
            </a:extLst>
          </p:cNvPr>
          <p:cNvGraphicFramePr>
            <a:graphicFrameLocks noGrp="1"/>
          </p:cNvGraphicFramePr>
          <p:nvPr/>
        </p:nvGraphicFramePr>
        <p:xfrm>
          <a:off x="506194" y="2774079"/>
          <a:ext cx="11179612" cy="3428667"/>
        </p:xfrm>
        <a:graphic>
          <a:graphicData uri="http://schemas.openxmlformats.org/drawingml/2006/table">
            <a:tbl>
              <a:tblPr firstRow="1" bandRow="1">
                <a:tableStyleId>{5C22544A-7EE6-4342-B048-85BDC9FD1C3A}</a:tableStyleId>
              </a:tblPr>
              <a:tblGrid>
                <a:gridCol w="985604">
                  <a:extLst>
                    <a:ext uri="{9D8B030D-6E8A-4147-A177-3AD203B41FA5}">
                      <a16:colId xmlns:a16="http://schemas.microsoft.com/office/drawing/2014/main" val="2950784667"/>
                    </a:ext>
                  </a:extLst>
                </a:gridCol>
                <a:gridCol w="985604">
                  <a:extLst>
                    <a:ext uri="{9D8B030D-6E8A-4147-A177-3AD203B41FA5}">
                      <a16:colId xmlns:a16="http://schemas.microsoft.com/office/drawing/2014/main" val="1612149237"/>
                    </a:ext>
                  </a:extLst>
                </a:gridCol>
                <a:gridCol w="767367">
                  <a:extLst>
                    <a:ext uri="{9D8B030D-6E8A-4147-A177-3AD203B41FA5}">
                      <a16:colId xmlns:a16="http://schemas.microsoft.com/office/drawing/2014/main" val="3282308950"/>
                    </a:ext>
                  </a:extLst>
                </a:gridCol>
                <a:gridCol w="767367">
                  <a:extLst>
                    <a:ext uri="{9D8B030D-6E8A-4147-A177-3AD203B41FA5}">
                      <a16:colId xmlns:a16="http://schemas.microsoft.com/office/drawing/2014/main" val="4257349852"/>
                    </a:ext>
                  </a:extLst>
                </a:gridCol>
                <a:gridCol w="767367">
                  <a:extLst>
                    <a:ext uri="{9D8B030D-6E8A-4147-A177-3AD203B41FA5}">
                      <a16:colId xmlns:a16="http://schemas.microsoft.com/office/drawing/2014/main" val="3958332353"/>
                    </a:ext>
                  </a:extLst>
                </a:gridCol>
                <a:gridCol w="767367">
                  <a:extLst>
                    <a:ext uri="{9D8B030D-6E8A-4147-A177-3AD203B41FA5}">
                      <a16:colId xmlns:a16="http://schemas.microsoft.com/office/drawing/2014/main" val="1561417565"/>
                    </a:ext>
                  </a:extLst>
                </a:gridCol>
                <a:gridCol w="767367">
                  <a:extLst>
                    <a:ext uri="{9D8B030D-6E8A-4147-A177-3AD203B41FA5}">
                      <a16:colId xmlns:a16="http://schemas.microsoft.com/office/drawing/2014/main" val="790030589"/>
                    </a:ext>
                  </a:extLst>
                </a:gridCol>
                <a:gridCol w="767367">
                  <a:extLst>
                    <a:ext uri="{9D8B030D-6E8A-4147-A177-3AD203B41FA5}">
                      <a16:colId xmlns:a16="http://schemas.microsoft.com/office/drawing/2014/main" val="1604541150"/>
                    </a:ext>
                  </a:extLst>
                </a:gridCol>
                <a:gridCol w="767367">
                  <a:extLst>
                    <a:ext uri="{9D8B030D-6E8A-4147-A177-3AD203B41FA5}">
                      <a16:colId xmlns:a16="http://schemas.microsoft.com/office/drawing/2014/main" val="3372374766"/>
                    </a:ext>
                  </a:extLst>
                </a:gridCol>
                <a:gridCol w="767367">
                  <a:extLst>
                    <a:ext uri="{9D8B030D-6E8A-4147-A177-3AD203B41FA5}">
                      <a16:colId xmlns:a16="http://schemas.microsoft.com/office/drawing/2014/main" val="65223685"/>
                    </a:ext>
                  </a:extLst>
                </a:gridCol>
                <a:gridCol w="767367">
                  <a:extLst>
                    <a:ext uri="{9D8B030D-6E8A-4147-A177-3AD203B41FA5}">
                      <a16:colId xmlns:a16="http://schemas.microsoft.com/office/drawing/2014/main" val="384341049"/>
                    </a:ext>
                  </a:extLst>
                </a:gridCol>
                <a:gridCol w="767367">
                  <a:extLst>
                    <a:ext uri="{9D8B030D-6E8A-4147-A177-3AD203B41FA5}">
                      <a16:colId xmlns:a16="http://schemas.microsoft.com/office/drawing/2014/main" val="119502634"/>
                    </a:ext>
                  </a:extLst>
                </a:gridCol>
                <a:gridCol w="767367">
                  <a:extLst>
                    <a:ext uri="{9D8B030D-6E8A-4147-A177-3AD203B41FA5}">
                      <a16:colId xmlns:a16="http://schemas.microsoft.com/office/drawing/2014/main" val="2001878331"/>
                    </a:ext>
                  </a:extLst>
                </a:gridCol>
                <a:gridCol w="767367">
                  <a:extLst>
                    <a:ext uri="{9D8B030D-6E8A-4147-A177-3AD203B41FA5}">
                      <a16:colId xmlns:a16="http://schemas.microsoft.com/office/drawing/2014/main" val="1089719638"/>
                    </a:ext>
                  </a:extLst>
                </a:gridCol>
              </a:tblGrid>
              <a:tr h="380963">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Chip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Device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LUT</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Registers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BRAM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row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Freq.</a:t>
                      </a:r>
                    </a:p>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(MHz)</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KeyGen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SignGen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SignVer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221477539"/>
                  </a:ext>
                </a:extLst>
              </a:tr>
              <a:tr h="380963">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vMerge="1">
                  <a:txBody>
                    <a:bodyPr/>
                    <a:lstStyle/>
                    <a:p>
                      <a:endParaRPr lang="zh-TW" altLang="en-US"/>
                    </a:p>
                  </a:txBody>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cycles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3715589163"/>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Ours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27778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11443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dirty="0">
                          <a:latin typeface="Times New Roman" panose="02020603050405020304" pitchFamily="18" charset="0"/>
                          <a:cs typeface="Times New Roman" panose="02020603050405020304" pitchFamily="18" charset="0"/>
                        </a:rPr>
                        <a:t>77</a:t>
                      </a:r>
                      <a:endPar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13345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22321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047275"/>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Aikata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err="1">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Zus</a:t>
                      </a: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23277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9798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24</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14594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31662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15423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88550032"/>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Land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27433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10681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18761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19423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19687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8430343"/>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Wang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Zynq-7k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18558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7342</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159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7757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7675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54021794"/>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Zhao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Artix-7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29998</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10366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96.9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4172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8361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86.3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4422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7926197"/>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Beckwith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53907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28435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29</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4875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10945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6582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1250258"/>
                  </a:ext>
                </a:extLst>
              </a:tr>
              <a:tr h="380963">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Truong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49753</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23477</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16</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27.5</a:t>
                      </a:r>
                      <a:endParaRPr lang="zh-TW" altLang="en-US"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10804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4137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60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13.8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09416286"/>
                  </a:ext>
                </a:extLst>
              </a:tr>
            </a:tbl>
          </a:graphicData>
        </a:graphic>
      </p:graphicFrame>
      <p:pic>
        <p:nvPicPr>
          <p:cNvPr id="7" name="圖片 6">
            <a:extLst>
              <a:ext uri="{FF2B5EF4-FFF2-40B4-BE49-F238E27FC236}">
                <a16:creationId xmlns:a16="http://schemas.microsoft.com/office/drawing/2014/main" id="{F7D0188F-ACF2-1B42-EEA5-0C996E8D1E72}"/>
              </a:ext>
            </a:extLst>
          </p:cNvPr>
          <p:cNvPicPr>
            <a:picLocks noChangeAspect="1"/>
          </p:cNvPicPr>
          <p:nvPr/>
        </p:nvPicPr>
        <p:blipFill>
          <a:blip r:embed="rId3"/>
          <a:srcRect t="4749"/>
          <a:stretch>
            <a:fillRect/>
          </a:stretch>
        </p:blipFill>
        <p:spPr>
          <a:xfrm>
            <a:off x="10820400" y="781030"/>
            <a:ext cx="4954403" cy="1758842"/>
          </a:xfrm>
          <a:prstGeom prst="rect">
            <a:avLst/>
          </a:prstGeom>
        </p:spPr>
      </p:pic>
      <mc:AlternateContent xmlns:mc="http://schemas.openxmlformats.org/markup-compatibility/2006" xmlns:a14="http://schemas.microsoft.com/office/drawing/2010/main">
        <mc:Choice Requires="a14">
          <p:sp>
            <p:nvSpPr>
              <p:cNvPr id="8" name="文字方塊 7">
                <a:extLst>
                  <a:ext uri="{FF2B5EF4-FFF2-40B4-BE49-F238E27FC236}">
                    <a16:creationId xmlns:a16="http://schemas.microsoft.com/office/drawing/2014/main" id="{9A277C8E-D516-F655-630A-5A240CBA0C84}"/>
                  </a:ext>
                </a:extLst>
              </p:cNvPr>
              <p:cNvSpPr txBox="1"/>
              <p:nvPr/>
            </p:nvSpPr>
            <p:spPr>
              <a:xfrm>
                <a:off x="959191" y="1474182"/>
                <a:ext cx="3227743" cy="717119"/>
              </a:xfrm>
              <a:prstGeom prst="rect">
                <a:avLst/>
              </a:prstGeom>
              <a:noFill/>
            </p:spPr>
            <p:txBody>
              <a:bodyPr wrap="none" rtlCol="0">
                <a:spAutoFit/>
              </a:bodyPr>
              <a:lstStyle/>
              <a:p>
                <a:r>
                  <a:rPr lang="en-US" altLang="zh-TW" sz="2800" dirty="0">
                    <a:latin typeface="Times New Roman" panose="02020603050405020304" pitchFamily="18" charset="0"/>
                    <a:cs typeface="Times New Roman" panose="02020603050405020304" pitchFamily="18" charset="0"/>
                  </a:rPr>
                  <a:t>Throughput = </a:t>
                </a:r>
                <a14:m>
                  <m:oMath xmlns:m="http://schemas.openxmlformats.org/officeDocument/2006/math">
                    <m:f>
                      <m:fPr>
                        <m:ctrlPr>
                          <a:rPr lang="en-US" altLang="zh-TW" sz="2800" i="1" smtClean="0">
                            <a:latin typeface="Cambria Math" panose="02040503050406030204" pitchFamily="18" charset="0"/>
                            <a:cs typeface="Times New Roman" panose="02020603050405020304" pitchFamily="18" charset="0"/>
                          </a:rPr>
                        </m:ctrlPr>
                      </m:fPr>
                      <m:num>
                        <m:r>
                          <a:rPr lang="en-US" altLang="zh-TW" sz="2800" b="0" i="1" smtClean="0">
                            <a:latin typeface="Cambria Math" panose="02040503050406030204" pitchFamily="18" charset="0"/>
                            <a:cs typeface="Times New Roman" panose="02020603050405020304" pitchFamily="18" charset="0"/>
                          </a:rPr>
                          <m:t>𝑚</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𝑑</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800" b="0" i="1" smtClean="0">
                            <a:latin typeface="Cambria Math" panose="02040503050406030204" pitchFamily="18" charset="0"/>
                            <a:ea typeface="Cambria Math" panose="02040503050406030204" pitchFamily="18" charset="0"/>
                            <a:cs typeface="Times New Roman" panose="02020603050405020304" pitchFamily="18" charset="0"/>
                          </a:rPr>
                          <m:t>𝑓</m:t>
                        </m:r>
                      </m:num>
                      <m:den>
                        <m:r>
                          <a:rPr lang="en-US" altLang="zh-TW" sz="2800" b="0" i="1" smtClean="0">
                            <a:latin typeface="Cambria Math" panose="02040503050406030204" pitchFamily="18" charset="0"/>
                            <a:cs typeface="Times New Roman" panose="02020603050405020304" pitchFamily="18" charset="0"/>
                          </a:rPr>
                          <m:t>𝑁𝑐</m:t>
                        </m:r>
                      </m:den>
                    </m:f>
                  </m:oMath>
                </a14:m>
                <a:endParaRPr lang="zh-TW" altLang="en-US" sz="2800" dirty="0">
                  <a:latin typeface="Times New Roman" panose="02020603050405020304" pitchFamily="18" charset="0"/>
                  <a:cs typeface="Times New Roman" panose="02020603050405020304" pitchFamily="18" charset="0"/>
                </a:endParaRPr>
              </a:p>
            </p:txBody>
          </p:sp>
        </mc:Choice>
        <mc:Fallback xmlns="">
          <p:sp>
            <p:nvSpPr>
              <p:cNvPr id="8" name="文字方塊 7">
                <a:extLst>
                  <a:ext uri="{FF2B5EF4-FFF2-40B4-BE49-F238E27FC236}">
                    <a16:creationId xmlns:a16="http://schemas.microsoft.com/office/drawing/2014/main" id="{DBC8A42C-0AFA-DC25-704C-B7EA09D7C639}"/>
                  </a:ext>
                </a:extLst>
              </p:cNvPr>
              <p:cNvSpPr txBox="1">
                <a:spLocks noRot="1" noChangeAspect="1" noMove="1" noResize="1" noEditPoints="1" noAdjustHandles="1" noChangeArrowheads="1" noChangeShapeType="1" noTextEdit="1"/>
              </p:cNvSpPr>
              <p:nvPr/>
            </p:nvSpPr>
            <p:spPr>
              <a:xfrm>
                <a:off x="959191" y="1474182"/>
                <a:ext cx="3227743" cy="717119"/>
              </a:xfrm>
              <a:prstGeom prst="rect">
                <a:avLst/>
              </a:prstGeom>
              <a:blipFill>
                <a:blip r:embed="rId4"/>
                <a:stretch>
                  <a:fillRect l="-3774" b="-10256"/>
                </a:stretch>
              </a:blipFill>
            </p:spPr>
            <p:txBody>
              <a:bodyPr/>
              <a:lstStyle/>
              <a:p>
                <a:r>
                  <a:rPr lang="zh-TW" altLang="en-US">
                    <a:noFill/>
                  </a:rPr>
                  <a:t> </a:t>
                </a:r>
              </a:p>
            </p:txBody>
          </p:sp>
        </mc:Fallback>
      </mc:AlternateContent>
      <p:graphicFrame>
        <p:nvGraphicFramePr>
          <p:cNvPr id="3" name="表格 2">
            <a:extLst>
              <a:ext uri="{FF2B5EF4-FFF2-40B4-BE49-F238E27FC236}">
                <a16:creationId xmlns:a16="http://schemas.microsoft.com/office/drawing/2014/main" id="{7A0C3CF1-8A15-D1FA-582A-37C4F8E92EE2}"/>
              </a:ext>
            </a:extLst>
          </p:cNvPr>
          <p:cNvGraphicFramePr>
            <a:graphicFrameLocks noGrp="1"/>
          </p:cNvGraphicFramePr>
          <p:nvPr/>
        </p:nvGraphicFramePr>
        <p:xfrm>
          <a:off x="13460896" y="2774079"/>
          <a:ext cx="2086738" cy="3626824"/>
        </p:xfrm>
        <a:graphic>
          <a:graphicData uri="http://schemas.openxmlformats.org/drawingml/2006/table">
            <a:tbl>
              <a:tblPr firstRow="1" bandRow="1">
                <a:tableStyleId>{5C22544A-7EE6-4342-B048-85BDC9FD1C3A}</a:tableStyleId>
              </a:tblPr>
              <a:tblGrid>
                <a:gridCol w="1043369">
                  <a:extLst>
                    <a:ext uri="{9D8B030D-6E8A-4147-A177-3AD203B41FA5}">
                      <a16:colId xmlns:a16="http://schemas.microsoft.com/office/drawing/2014/main" val="1712013239"/>
                    </a:ext>
                  </a:extLst>
                </a:gridCol>
                <a:gridCol w="1043369">
                  <a:extLst>
                    <a:ext uri="{9D8B030D-6E8A-4147-A177-3AD203B41FA5}">
                      <a16:colId xmlns:a16="http://schemas.microsoft.com/office/drawing/2014/main" val="2174807368"/>
                    </a:ext>
                  </a:extLst>
                </a:gridCol>
              </a:tblGrid>
              <a:tr h="380963">
                <a:tc gridSpan="2">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Throughput (Mbps)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hMerge="1">
                  <a:txBody>
                    <a:bodyPr/>
                    <a:lstStyle/>
                    <a:p>
                      <a:pPr algn="ctr"/>
                      <a:endPar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625460922"/>
                  </a:ext>
                </a:extLst>
              </a:tr>
              <a:tr h="380963">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Worst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tc>
                  <a:txBody>
                    <a:bodyPr/>
                    <a:lstStyle/>
                    <a:p>
                      <a:pPr algn="ctr"/>
                      <a:r>
                        <a:rPr lang="en-US" altLang="zh-TW" sz="1600" b="0" baseline="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Average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26459319"/>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a:latin typeface="Times New Roman" panose="02020603050405020304" pitchFamily="18" charset="0"/>
                          <a:cs typeface="Times New Roman" panose="02020603050405020304" pitchFamily="18" charset="0"/>
                        </a:rPr>
                        <a:t>1.031</a:t>
                      </a: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dirty="0">
                          <a:latin typeface="Times New Roman" panose="02020603050405020304" pitchFamily="18" charset="0"/>
                          <a:cs typeface="Times New Roman" panose="02020603050405020304" pitchFamily="18" charset="0"/>
                        </a:rPr>
                        <a:t>1.031</a:t>
                      </a: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64717084"/>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6273592"/>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17524800"/>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5369748"/>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2490195"/>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83887027"/>
                  </a:ext>
                </a:extLst>
              </a:tr>
              <a:tr h="3809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TW"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2142080"/>
                  </a:ext>
                </a:extLst>
              </a:tr>
            </a:tbl>
          </a:graphicData>
        </a:graphic>
      </p:graphicFrame>
    </p:spTree>
    <p:extLst>
      <p:ext uri="{BB962C8B-B14F-4D97-AF65-F5344CB8AC3E}">
        <p14:creationId xmlns:p14="http://schemas.microsoft.com/office/powerpoint/2010/main" val="685820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98455-2CEA-3D3A-6626-3992EAA29FCA}"/>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40912FF-A418-4945-AA2C-F04D99340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a:extLst>
              <a:ext uri="{FF2B5EF4-FFF2-40B4-BE49-F238E27FC236}">
                <a16:creationId xmlns:a16="http://schemas.microsoft.com/office/drawing/2014/main" id="{DC93B0B3-6AE0-C50C-0851-043350118827}"/>
              </a:ext>
            </a:extLst>
          </p:cNvPr>
          <p:cNvSpPr txBox="1"/>
          <p:nvPr/>
        </p:nvSpPr>
        <p:spPr>
          <a:xfrm>
            <a:off x="3764150" y="2942149"/>
            <a:ext cx="7937513" cy="707886"/>
          </a:xfrm>
          <a:prstGeom prst="rect">
            <a:avLst/>
          </a:prstGeom>
        </p:spPr>
        <p:txBody>
          <a:bodyPr wrap="square" rtlCol="0">
            <a:spAutoFit/>
          </a:bodyPr>
          <a:lstStyle/>
          <a:p>
            <a:pPr algn="ctr"/>
            <a:r>
              <a:rPr lang="en-US" altLang="zh-CN"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4000" b="1"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7BA9664E-97B8-7F5B-B5D7-82A9764E853E}"/>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6FA64DE9-302E-D5DF-C69F-C4B08B1EB9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0582DDC9-95BD-A2D3-2BDF-55B5CBC44EC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D72D0CC5-FDB7-9EDD-5253-E39EC39E413F}"/>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04C1BE7-016B-EE4C-6AAD-DFE46CACF96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0EEF69EB-1F5F-CF3F-B8D0-2A9148A43A6F}"/>
              </a:ext>
            </a:extLst>
          </p:cNvPr>
          <p:cNvPicPr>
            <a:picLocks noChangeAspect="1"/>
          </p:cNvPicPr>
          <p:nvPr/>
        </p:nvPicPr>
        <p:blipFill>
          <a:blip r:embed="rId5"/>
          <a:stretch>
            <a:fillRect/>
          </a:stretch>
        </p:blipFill>
        <p:spPr>
          <a:xfrm>
            <a:off x="1479677" y="4100770"/>
            <a:ext cx="1642665" cy="1797269"/>
          </a:xfrm>
          <a:prstGeom prst="rect">
            <a:avLst/>
          </a:prstGeom>
        </p:spPr>
      </p:pic>
      <p:sp>
        <p:nvSpPr>
          <p:cNvPr id="7" name="投影片編號版面配置區 6">
            <a:extLst>
              <a:ext uri="{FF2B5EF4-FFF2-40B4-BE49-F238E27FC236}">
                <a16:creationId xmlns:a16="http://schemas.microsoft.com/office/drawing/2014/main" id="{888B3B99-0F1F-0DF4-087A-11223B21694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Tree>
    <p:extLst>
      <p:ext uri="{BB962C8B-B14F-4D97-AF65-F5344CB8AC3E}">
        <p14:creationId xmlns:p14="http://schemas.microsoft.com/office/powerpoint/2010/main" val="25799882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58557</TotalTime>
  <Words>12291</Words>
  <Application>Microsoft Office PowerPoint</Application>
  <PresentationFormat>寬螢幕</PresentationFormat>
  <Paragraphs>4466</Paragraphs>
  <Slides>82</Slides>
  <Notes>82</Notes>
  <HiddenSlides>8</HiddenSlides>
  <MMClips>0</MMClips>
  <ScaleCrop>false</ScaleCrop>
  <HeadingPairs>
    <vt:vector size="8" baseType="variant">
      <vt:variant>
        <vt:lpstr>使用字型</vt:lpstr>
      </vt:variant>
      <vt:variant>
        <vt:i4>14</vt:i4>
      </vt:variant>
      <vt:variant>
        <vt:lpstr>佈景主題</vt:lpstr>
      </vt:variant>
      <vt:variant>
        <vt:i4>1</vt:i4>
      </vt:variant>
      <vt:variant>
        <vt:lpstr>內嵌 OLE 伺服程式</vt:lpstr>
      </vt:variant>
      <vt:variant>
        <vt:i4>1</vt:i4>
      </vt:variant>
      <vt:variant>
        <vt:lpstr>投影片標題</vt:lpstr>
      </vt:variant>
      <vt:variant>
        <vt:i4>82</vt:i4>
      </vt:variant>
    </vt:vector>
  </HeadingPairs>
  <TitlesOfParts>
    <vt:vector size="98" baseType="lpstr">
      <vt:lpstr>-apple-system</vt:lpstr>
      <vt:lpstr>Microsoft YaHei</vt:lpstr>
      <vt:lpstr>Microsoft YaHei</vt:lpstr>
      <vt:lpstr>Open Sans</vt:lpstr>
      <vt:lpstr>宋体</vt:lpstr>
      <vt:lpstr>汉仪丫丫体简</vt:lpstr>
      <vt:lpstr>微軟正黑體</vt:lpstr>
      <vt:lpstr>新細明體</vt:lpstr>
      <vt:lpstr>Arial</vt:lpstr>
      <vt:lpstr>Calibri</vt:lpstr>
      <vt:lpstr>Cambria Math</vt:lpstr>
      <vt:lpstr>Segoe UI</vt:lpstr>
      <vt:lpstr>Times New Roman</vt:lpstr>
      <vt:lpstr>Wingdings</vt:lpstr>
      <vt:lpstr>千图网海量PPT模板www.58pic.com</vt:lpstr>
      <vt:lpstr>Visio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USER</cp:lastModifiedBy>
  <cp:revision>549</cp:revision>
  <dcterms:created xsi:type="dcterms:W3CDTF">2015-05-05T08:02:14Z</dcterms:created>
  <dcterms:modified xsi:type="dcterms:W3CDTF">2025-07-15T12:39:07Z</dcterms:modified>
</cp:coreProperties>
</file>

<file path=docProps/thumbnail.jpeg>
</file>